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1"/>
    <p:sldMasterId id="2147483790" r:id="rId2"/>
  </p:sldMasterIdLst>
  <p:notesMasterIdLst>
    <p:notesMasterId r:id="rId32"/>
  </p:notesMasterIdLst>
  <p:handoutMasterIdLst>
    <p:handoutMasterId r:id="rId33"/>
  </p:handoutMasterIdLst>
  <p:sldIdLst>
    <p:sldId id="328" r:id="rId3"/>
    <p:sldId id="329" r:id="rId4"/>
    <p:sldId id="330" r:id="rId5"/>
    <p:sldId id="331" r:id="rId6"/>
    <p:sldId id="332" r:id="rId7"/>
    <p:sldId id="333" r:id="rId8"/>
    <p:sldId id="353" r:id="rId9"/>
    <p:sldId id="349" r:id="rId10"/>
    <p:sldId id="334" r:id="rId11"/>
    <p:sldId id="335" r:id="rId12"/>
    <p:sldId id="336" r:id="rId13"/>
    <p:sldId id="351" r:id="rId14"/>
    <p:sldId id="337" r:id="rId15"/>
    <p:sldId id="350" r:id="rId16"/>
    <p:sldId id="356" r:id="rId17"/>
    <p:sldId id="357" r:id="rId18"/>
    <p:sldId id="358" r:id="rId19"/>
    <p:sldId id="338" r:id="rId20"/>
    <p:sldId id="352" r:id="rId21"/>
    <p:sldId id="354" r:id="rId22"/>
    <p:sldId id="339" r:id="rId23"/>
    <p:sldId id="340" r:id="rId24"/>
    <p:sldId id="348" r:id="rId25"/>
    <p:sldId id="341" r:id="rId26"/>
    <p:sldId id="342" r:id="rId27"/>
    <p:sldId id="343" r:id="rId28"/>
    <p:sldId id="344" r:id="rId29"/>
    <p:sldId id="347" r:id="rId30"/>
    <p:sldId id="345" r:id="rId31"/>
  </p:sldIdLst>
  <p:sldSz cx="12192000" cy="6858000"/>
  <p:notesSz cx="7315200" cy="96012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E8F"/>
    <a:srgbClr val="FCB040"/>
    <a:srgbClr val="13A8AE"/>
    <a:srgbClr val="1C4F90"/>
    <a:srgbClr val="16508C"/>
    <a:srgbClr val="9BBC3A"/>
    <a:srgbClr val="F27583"/>
    <a:srgbClr val="9E76B4"/>
    <a:srgbClr val="9E74B4"/>
    <a:srgbClr val="04A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6187" autoAdjust="0"/>
  </p:normalViewPr>
  <p:slideViewPr>
    <p:cSldViewPr snapToGrid="0">
      <p:cViewPr varScale="1">
        <p:scale>
          <a:sx n="74" d="100"/>
          <a:sy n="74" d="100"/>
        </p:scale>
        <p:origin x="432" y="66"/>
      </p:cViewPr>
      <p:guideLst/>
    </p:cSldViewPr>
  </p:slideViewPr>
  <p:notesTextViewPr>
    <p:cViewPr>
      <p:scale>
        <a:sx n="3" d="2"/>
        <a:sy n="3" d="2"/>
      </p:scale>
      <p:origin x="0" y="0"/>
    </p:cViewPr>
  </p:notesTextViewPr>
  <p:notesViewPr>
    <p:cSldViewPr snapToGrid="0">
      <p:cViewPr varScale="1">
        <p:scale>
          <a:sx n="79" d="100"/>
          <a:sy n="79" d="100"/>
        </p:scale>
        <p:origin x="19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F0CDA54-3C9A-4EDD-A4D5-938158DD0CB0}" type="datetimeFigureOut">
              <a:rPr lang="en-US" smtClean="0"/>
              <a:t>1/20/2023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F928E49-BE05-4746-BCC3-09887B007943}" type="slidenum">
              <a:rPr lang="en-US" smtClean="0"/>
              <a:t>‹#›</a:t>
            </a:fld>
            <a:endParaRPr lang="en-US"/>
          </a:p>
        </p:txBody>
      </p:sp>
    </p:spTree>
    <p:extLst>
      <p:ext uri="{BB962C8B-B14F-4D97-AF65-F5344CB8AC3E}">
        <p14:creationId xmlns:p14="http://schemas.microsoft.com/office/powerpoint/2010/main" val="207374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1"/>
            <a:ext cx="3169920" cy="481728"/>
          </a:xfrm>
          <a:prstGeom prst="rect">
            <a:avLst/>
          </a:prstGeom>
        </p:spPr>
        <p:txBody>
          <a:bodyPr vert="horz" lIns="96663" tIns="48332" rIns="96663" bIns="48332" rtlCol="0"/>
          <a:lstStyle>
            <a:lvl1pPr algn="r">
              <a:defRPr sz="1300"/>
            </a:lvl1pPr>
          </a:lstStyle>
          <a:p>
            <a:fld id="{4C248CFF-81F9-4499-8523-80EE18CF77ED}" type="datetimeFigureOut">
              <a:rPr lang="en-US" smtClean="0"/>
              <a:t>1/20/2023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6"/>
            <a:ext cx="5852160" cy="3780474"/>
          </a:xfrm>
          <a:prstGeom prst="rect">
            <a:avLst/>
          </a:prstGeom>
        </p:spPr>
        <p:txBody>
          <a:bodyPr vert="horz" lIns="96663" tIns="48332" rIns="96663" bIns="483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0CBBDF68-C74F-45A9-9CD7-A6187FB6C554}" type="slidenum">
              <a:rPr lang="en-US" smtClean="0"/>
              <a:t>‹#›</a:t>
            </a:fld>
            <a:endParaRPr lang="en-US"/>
          </a:p>
        </p:txBody>
      </p:sp>
    </p:spTree>
    <p:extLst>
      <p:ext uri="{BB962C8B-B14F-4D97-AF65-F5344CB8AC3E}">
        <p14:creationId xmlns:p14="http://schemas.microsoft.com/office/powerpoint/2010/main" val="315443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Pooled hazards ratio for overall survival among those exposed and unexposed to antibiotics stratified by antibiotic exposure definition. Group 1: cohorts defining antibiotic exposure as up to 42 days before initiation of ICB. Group 2: cohorts defining antibiotic exposure as 60 days before and 42 days after initiation of ICB. Group 3: cohorts defining antibiotic exposure as 60 days before and anytime during ICB</a:t>
            </a:r>
            <a:endParaRPr lang="en-US" dirty="0"/>
          </a:p>
        </p:txBody>
      </p:sp>
      <p:sp>
        <p:nvSpPr>
          <p:cNvPr id="4" name="Slide Number Placeholder 3"/>
          <p:cNvSpPr>
            <a:spLocks noGrp="1"/>
          </p:cNvSpPr>
          <p:nvPr>
            <p:ph type="sldNum" sz="quarter" idx="10"/>
          </p:nvPr>
        </p:nvSpPr>
        <p:spPr/>
        <p:txBody>
          <a:bodyPr/>
          <a:lstStyle/>
          <a:p>
            <a:fld id="{0CBBDF68-C74F-45A9-9CD7-A6187FB6C554}" type="slidenum">
              <a:rPr lang="en-US" smtClean="0"/>
              <a:t>16</a:t>
            </a:fld>
            <a:endParaRPr lang="en-US"/>
          </a:p>
        </p:txBody>
      </p:sp>
    </p:spTree>
    <p:extLst>
      <p:ext uri="{BB962C8B-B14F-4D97-AF65-F5344CB8AC3E}">
        <p14:creationId xmlns:p14="http://schemas.microsoft.com/office/powerpoint/2010/main" val="167247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BBDF68-C74F-45A9-9CD7-A6187FB6C554}" type="slidenum">
              <a:rPr lang="en-US" smtClean="0"/>
              <a:t>17</a:t>
            </a:fld>
            <a:endParaRPr lang="en-US"/>
          </a:p>
        </p:txBody>
      </p:sp>
    </p:spTree>
    <p:extLst>
      <p:ext uri="{BB962C8B-B14F-4D97-AF65-F5344CB8AC3E}">
        <p14:creationId xmlns:p14="http://schemas.microsoft.com/office/powerpoint/2010/main" val="317083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baseline, HIV+ patients had a median CD4 count = 386 cells/</a:t>
            </a:r>
            <a:r>
              <a:rPr lang="en-US" dirty="0" err="1" smtClean="0"/>
              <a:t>uL</a:t>
            </a:r>
            <a:r>
              <a:rPr lang="en-US" dirty="0" smtClean="0"/>
              <a:t> (range: 6 – 1,721), 19/31 had undetectable HIV viral load (VL) while 12/31 had a median detectable VL= 60 copies/mL (range: 10 – 223,408). </a:t>
            </a:r>
            <a:endParaRPr lang="en-US" dirty="0"/>
          </a:p>
        </p:txBody>
      </p:sp>
      <p:sp>
        <p:nvSpPr>
          <p:cNvPr id="4" name="Slide Number Placeholder 3"/>
          <p:cNvSpPr>
            <a:spLocks noGrp="1"/>
          </p:cNvSpPr>
          <p:nvPr>
            <p:ph type="sldNum" sz="quarter" idx="10"/>
          </p:nvPr>
        </p:nvSpPr>
        <p:spPr/>
        <p:txBody>
          <a:bodyPr/>
          <a:lstStyle/>
          <a:p>
            <a:fld id="{0CBBDF68-C74F-45A9-9CD7-A6187FB6C554}" type="slidenum">
              <a:rPr lang="en-US" smtClean="0"/>
              <a:t>19</a:t>
            </a:fld>
            <a:endParaRPr lang="en-US"/>
          </a:p>
        </p:txBody>
      </p:sp>
    </p:spTree>
    <p:extLst>
      <p:ext uri="{BB962C8B-B14F-4D97-AF65-F5344CB8AC3E}">
        <p14:creationId xmlns:p14="http://schemas.microsoft.com/office/powerpoint/2010/main" val="365009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1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17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04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58882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95275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0262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9EC97C-A547-4428-B63F-9F7E97766782}"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495FD-3EFB-44F8-A2EC-9D5A3BFA2843}" type="slidenum">
              <a:rPr lang="en-US" smtClean="0"/>
              <a:t>‹#›</a:t>
            </a:fld>
            <a:endParaRPr lang="en-US"/>
          </a:p>
        </p:txBody>
      </p:sp>
    </p:spTree>
    <p:extLst>
      <p:ext uri="{BB962C8B-B14F-4D97-AF65-F5344CB8AC3E}">
        <p14:creationId xmlns:p14="http://schemas.microsoft.com/office/powerpoint/2010/main" val="50235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3663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9EC97C-A547-4428-B63F-9F7E97766782}" type="datetimeFigureOut">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495FD-3EFB-44F8-A2EC-9D5A3BFA2843}" type="slidenum">
              <a:rPr lang="en-US" smtClean="0"/>
              <a:t>‹#›</a:t>
            </a:fld>
            <a:endParaRPr lang="en-US"/>
          </a:p>
        </p:txBody>
      </p:sp>
    </p:spTree>
    <p:extLst>
      <p:ext uri="{BB962C8B-B14F-4D97-AF65-F5344CB8AC3E}">
        <p14:creationId xmlns:p14="http://schemas.microsoft.com/office/powerpoint/2010/main" val="1621338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26715-9F02-40DC-884A-CE3BEAB0635D}" type="datetimeFigureOut">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65EBF-F9CF-44B6-A76A-DF70B6427F12}" type="slidenum">
              <a:rPr lang="en-US" smtClean="0"/>
              <a:t>‹#›</a:t>
            </a:fld>
            <a:endParaRPr lang="en-US"/>
          </a:p>
        </p:txBody>
      </p:sp>
    </p:spTree>
    <p:extLst>
      <p:ext uri="{BB962C8B-B14F-4D97-AF65-F5344CB8AC3E}">
        <p14:creationId xmlns:p14="http://schemas.microsoft.com/office/powerpoint/2010/main" val="4040505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7161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56966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23406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81605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0941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249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31850" y="1684686"/>
            <a:ext cx="10515600" cy="2852737"/>
          </a:xfrm>
        </p:spPr>
        <p:txBody>
          <a:bodyPr anchor="b"/>
          <a:lstStyle>
            <a:lvl1pPr algn="l">
              <a:defRPr sz="6000">
                <a:solidFill>
                  <a:srgbClr val="124E8F"/>
                </a:solidFill>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831850" y="4564411"/>
            <a:ext cx="10515600" cy="1500187"/>
          </a:xfrm>
        </p:spPr>
        <p:txBody>
          <a:bodyPr>
            <a:normAutofit/>
          </a:bodyPr>
          <a:lstStyle>
            <a:lvl1pPr marL="0" indent="0">
              <a:buNone/>
              <a:defRPr sz="3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570302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4242796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581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39788" y="457200"/>
            <a:ext cx="3932237" cy="1600200"/>
          </a:xfrm>
        </p:spPr>
        <p:txBody>
          <a:bodyPr anchor="b"/>
          <a:lstStyle>
            <a:lvl1pPr>
              <a:defRPr sz="3200">
                <a:solidFill>
                  <a:srgbClr val="124E8F"/>
                </a:solidFill>
              </a:defRPr>
            </a:lvl1pPr>
          </a:lstStyle>
          <a:p>
            <a:r>
              <a:rPr lang="en-US" dirty="0" smtClean="0"/>
              <a:t>Click to edit Master title style</a:t>
            </a:r>
            <a:endParaRPr lang="en-US" dirty="0"/>
          </a:p>
        </p:txBody>
      </p:sp>
      <p:sp>
        <p:nvSpPr>
          <p:cNvPr id="4"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58916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1325563"/>
          </a:xfrm>
        </p:spPr>
        <p:txBody>
          <a:bodyPr/>
          <a:lstStyle>
            <a:lvl1pPr>
              <a:defRPr>
                <a:solidFill>
                  <a:srgbClr val="124E8F"/>
                </a:solidFill>
              </a:defRPr>
            </a:lvl1pPr>
          </a:lstStyle>
          <a:p>
            <a:r>
              <a:rPr lang="en-US" dirty="0" smtClean="0"/>
              <a:t>Click to edit Master title style</a:t>
            </a:r>
            <a:endParaRPr lang="en-US" dirty="0"/>
          </a:p>
        </p:txBody>
      </p:sp>
      <p:sp>
        <p:nvSpPr>
          <p:cNvPr id="4" name="Vertical Text Placeholder 2"/>
          <p:cNvSpPr>
            <a:spLocks noGrp="1"/>
          </p:cNvSpPr>
          <p:nvPr>
            <p:ph type="body" orient="vert" idx="1"/>
          </p:nvPr>
        </p:nvSpPr>
        <p:spPr>
          <a:xfrm>
            <a:off x="838200" y="1825625"/>
            <a:ext cx="105156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033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8724900" y="365125"/>
            <a:ext cx="2628900" cy="5811838"/>
          </a:xfrm>
        </p:spPr>
        <p:txBody>
          <a:bodyPr vert="eaVert"/>
          <a:lstStyle>
            <a:lvl1pPr>
              <a:defRPr>
                <a:solidFill>
                  <a:srgbClr val="124E8F"/>
                </a:solidFill>
              </a:defRPr>
            </a:lvl1pPr>
          </a:lstStyle>
          <a:p>
            <a:r>
              <a:rPr lang="en-US" dirty="0" smtClean="0"/>
              <a:t>Click to edit Master title style</a:t>
            </a:r>
            <a:endParaRPr lang="en-US" dirty="0"/>
          </a:p>
        </p:txBody>
      </p:sp>
      <p:sp>
        <p:nvSpPr>
          <p:cNvPr id="4"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064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39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2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32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13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07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8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43FEE-08D4-42C0-AB6B-01A549FB6A5E}" type="datetimeFigureOut">
              <a:rPr lang="en-US" smtClean="0">
                <a:solidFill>
                  <a:prstClr val="black">
                    <a:tint val="75000"/>
                  </a:prstClr>
                </a:solidFill>
              </a:rPr>
              <a:pPr/>
              <a:t>1/20/2023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EB8213-12F4-450C-A313-C99CC3A3F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72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8FE3-DEC3-46EE-B283-F71BC23A9A58}" type="datetimeFigureOut">
              <a:rPr lang="en-US" smtClean="0"/>
              <a:t>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85D83-284B-4C00-80DF-C68203763DF6}" type="slidenum">
              <a:rPr lang="en-US" smtClean="0"/>
              <a:t>‹#›</a:t>
            </a:fld>
            <a:endParaRPr lang="en-US"/>
          </a:p>
        </p:txBody>
      </p:sp>
    </p:spTree>
    <p:extLst>
      <p:ext uri="{BB962C8B-B14F-4D97-AF65-F5344CB8AC3E}">
        <p14:creationId xmlns:p14="http://schemas.microsoft.com/office/powerpoint/2010/main" val="417453977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8FE3-DEC3-46EE-B283-F71BC23A9A58}" type="datetimeFigureOut">
              <a:rPr lang="en-US" smtClean="0"/>
              <a:t>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85D83-284B-4C00-80DF-C68203763DF6}" type="slidenum">
              <a:rPr lang="en-US" smtClean="0"/>
              <a:t>‹#›</a:t>
            </a:fld>
            <a:endParaRPr lang="en-US"/>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9504"/>
            <a:ext cx="12192000" cy="6857999"/>
          </a:xfrm>
          <a:prstGeom prst="rect">
            <a:avLst/>
          </a:prstGeom>
        </p:spPr>
      </p:pic>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2934" y="5312421"/>
            <a:ext cx="2358024" cy="1572016"/>
          </a:xfrm>
          <a:prstGeom prst="rect">
            <a:avLst/>
          </a:prstGeom>
        </p:spPr>
      </p:pic>
    </p:spTree>
    <p:extLst>
      <p:ext uri="{BB962C8B-B14F-4D97-AF65-F5344CB8AC3E}">
        <p14:creationId xmlns:p14="http://schemas.microsoft.com/office/powerpoint/2010/main" val="215589062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7139305/"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ncbi.nlm.nih.gov/pmc/articles/PMC911982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9138482/"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ubmed/?term=Kanz+BA,+Pollack+MH,+Johnpulle+R,"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bi.nlm.nih.gov/pmc/articles/PMC913848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2" name="Title 1"/>
          <p:cNvSpPr>
            <a:spLocks noGrp="1"/>
          </p:cNvSpPr>
          <p:nvPr>
            <p:ph type="title"/>
          </p:nvPr>
        </p:nvSpPr>
        <p:spPr>
          <a:xfrm>
            <a:off x="702035" y="2486166"/>
            <a:ext cx="10514519" cy="3175424"/>
          </a:xfrm>
        </p:spPr>
        <p:txBody>
          <a:bodyPr>
            <a:normAutofit/>
          </a:bodyPr>
          <a:lstStyle/>
          <a:p>
            <a:pPr algn="ctr"/>
            <a:r>
              <a:rPr lang="en-US" sz="4000" dirty="0"/>
              <a:t>Immunotherapy in Special Patient Populations </a:t>
            </a:r>
            <a:r>
              <a:rPr lang="en-US" sz="4000" dirty="0" smtClean="0"/>
              <a:t/>
            </a:r>
            <a:br>
              <a:rPr lang="en-US" sz="4000" dirty="0" smtClean="0"/>
            </a:br>
            <a:r>
              <a:rPr lang="en-US" sz="4000" dirty="0"/>
              <a:t/>
            </a:r>
            <a:br>
              <a:rPr lang="en-US" sz="4000" dirty="0"/>
            </a:br>
            <a:r>
              <a:rPr lang="en-US" sz="3200" dirty="0" smtClean="0"/>
              <a:t>Michael Morse, MD, MHS</a:t>
            </a:r>
            <a:br>
              <a:rPr lang="en-US" sz="3200" dirty="0" smtClean="0"/>
            </a:br>
            <a:r>
              <a:rPr lang="en-US" sz="2400" dirty="0" smtClean="0"/>
              <a:t>Medical Oncology</a:t>
            </a:r>
            <a:br>
              <a:rPr lang="en-US" sz="2400" dirty="0" smtClean="0"/>
            </a:br>
            <a:r>
              <a:rPr lang="en-US" sz="2400" dirty="0" smtClean="0"/>
              <a:t>Duke University Health System</a:t>
            </a:r>
            <a:endParaRPr lang="en-US" sz="2400" dirty="0">
              <a:solidFill>
                <a:schemeClr val="accent1">
                  <a:lumMod val="50000"/>
                </a:schemeClr>
              </a:solidFill>
              <a:latin typeface="+mn-lt"/>
            </a:endParaRPr>
          </a:p>
        </p:txBody>
      </p:sp>
      <p:sp>
        <p:nvSpPr>
          <p:cNvPr id="8" name="TextBox 7"/>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296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2162" y="1305576"/>
            <a:ext cx="11651574" cy="968826"/>
          </a:xfrm>
        </p:spPr>
        <p:txBody>
          <a:bodyPr>
            <a:noAutofit/>
          </a:bodyPr>
          <a:lstStyle/>
          <a:p>
            <a:pPr algn="ctr"/>
            <a:r>
              <a:rPr lang="en-US" sz="3200" dirty="0"/>
              <a:t>Graft Versus Host Disease Associated with ICI: A Pharmacovigilance Study and Systematic Literature Review</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60" y="2257672"/>
            <a:ext cx="10515600" cy="4351338"/>
          </a:xfrm>
        </p:spPr>
        <p:txBody>
          <a:bodyPr>
            <a:normAutofit/>
          </a:bodyPr>
          <a:lstStyle/>
          <a:p>
            <a:r>
              <a:rPr lang="en-US" dirty="0"/>
              <a:t>P</a:t>
            </a:r>
            <a:r>
              <a:rPr lang="en-US" dirty="0" smtClean="0"/>
              <a:t>harmacovigilance analysis of </a:t>
            </a:r>
            <a:r>
              <a:rPr lang="en-US" dirty="0"/>
              <a:t>cases of GVHD associated with </a:t>
            </a:r>
            <a:r>
              <a:rPr lang="en-US" dirty="0" smtClean="0"/>
              <a:t>ICI in </a:t>
            </a:r>
            <a:r>
              <a:rPr lang="en-US" dirty="0" err="1" smtClean="0"/>
              <a:t>allo</a:t>
            </a:r>
            <a:r>
              <a:rPr lang="en-US" dirty="0" smtClean="0"/>
              <a:t>-transplant patients</a:t>
            </a:r>
          </a:p>
          <a:p>
            <a:pPr lvl="1"/>
            <a:r>
              <a:rPr lang="en-US" dirty="0"/>
              <a:t>93 cases of GVHD associated with ICI (61.8% men, median age </a:t>
            </a:r>
            <a:r>
              <a:rPr lang="en-US" dirty="0" smtClean="0"/>
              <a:t>38y). </a:t>
            </a:r>
          </a:p>
          <a:p>
            <a:pPr lvl="1"/>
            <a:r>
              <a:rPr lang="en-US" dirty="0" smtClean="0"/>
              <a:t>Cases </a:t>
            </a:r>
            <a:r>
              <a:rPr lang="en-US" dirty="0"/>
              <a:t>were mostly associated with </a:t>
            </a:r>
            <a:r>
              <a:rPr lang="en-US" dirty="0" err="1"/>
              <a:t>nivolumab</a:t>
            </a:r>
            <a:r>
              <a:rPr lang="en-US" dirty="0"/>
              <a:t> (53/93, 57.0%), </a:t>
            </a:r>
            <a:r>
              <a:rPr lang="en-US" dirty="0" err="1"/>
              <a:t>pembrolizumab</a:t>
            </a:r>
            <a:r>
              <a:rPr lang="en-US" dirty="0"/>
              <a:t> (23/93, 24.7%) and </a:t>
            </a:r>
            <a:r>
              <a:rPr lang="en-US" dirty="0" err="1"/>
              <a:t>ipilimumab</a:t>
            </a:r>
            <a:r>
              <a:rPr lang="en-US" dirty="0"/>
              <a:t> (12/93, 12.9%) monotherapies. </a:t>
            </a:r>
            <a:endParaRPr lang="en-US" dirty="0" smtClean="0"/>
          </a:p>
          <a:p>
            <a:pPr lvl="1"/>
            <a:r>
              <a:rPr lang="en-US" dirty="0" smtClean="0"/>
              <a:t>GVHD </a:t>
            </a:r>
            <a:r>
              <a:rPr lang="en-US" dirty="0"/>
              <a:t>events occurred after 1 [1; 5.5] injection of ICI, with a time to onset of 35 [IQR = 14; 176] days. </a:t>
            </a:r>
            <a:endParaRPr lang="en-US" dirty="0" smtClean="0"/>
          </a:p>
          <a:p>
            <a:pPr lvl="1"/>
            <a:r>
              <a:rPr lang="en-US" dirty="0" smtClean="0"/>
              <a:t>Immediate </a:t>
            </a:r>
            <a:r>
              <a:rPr lang="en-US" dirty="0"/>
              <a:t>subsequent mortality after GVHD was 24/93, 25.8%. </a:t>
            </a:r>
            <a:endParaRPr lang="en-US" dirty="0" smtClean="0"/>
          </a:p>
          <a:p>
            <a:pPr lvl="1"/>
            <a:r>
              <a:rPr lang="en-US" dirty="0" smtClean="0"/>
              <a:t>No </a:t>
            </a:r>
            <a:r>
              <a:rPr lang="en-US" dirty="0"/>
              <a:t>significant difference in mortality depending on the molecule (p = 0.41) or the combination regimen (combined vs. monotherapy, p = 0.60). </a:t>
            </a:r>
            <a:endParaRPr lang="en-US" dirty="0" smtClean="0"/>
          </a:p>
          <a:p>
            <a:pPr lvl="1"/>
            <a:r>
              <a:rPr lang="en-US" dirty="0" smtClean="0"/>
              <a:t>Previous h/o </a:t>
            </a:r>
            <a:r>
              <a:rPr lang="en-US" dirty="0"/>
              <a:t>GVHD </a:t>
            </a:r>
            <a:r>
              <a:rPr lang="en-US" dirty="0" smtClean="0"/>
              <a:t>present </a:t>
            </a:r>
            <a:r>
              <a:rPr lang="en-US" dirty="0"/>
              <a:t>in </a:t>
            </a:r>
            <a:r>
              <a:rPr lang="en-US" dirty="0" smtClean="0"/>
              <a:t>11/18.</a:t>
            </a:r>
            <a:endParaRPr lang="en-US" dirty="0"/>
          </a:p>
        </p:txBody>
      </p:sp>
      <p:sp>
        <p:nvSpPr>
          <p:cNvPr id="6" name="TextBox 5"/>
          <p:cNvSpPr txBox="1"/>
          <p:nvPr/>
        </p:nvSpPr>
        <p:spPr>
          <a:xfrm>
            <a:off x="6627704" y="6028397"/>
            <a:ext cx="5533291" cy="369332"/>
          </a:xfrm>
          <a:prstGeom prst="rect">
            <a:avLst/>
          </a:prstGeom>
          <a:noFill/>
        </p:spPr>
        <p:txBody>
          <a:bodyPr wrap="square" rtlCol="0">
            <a:spAutoFit/>
          </a:bodyPr>
          <a:lstStyle/>
          <a:p>
            <a:r>
              <a:rPr lang="en-US" dirty="0" smtClean="0"/>
              <a:t>Nguyen, Front </a:t>
            </a:r>
            <a:r>
              <a:rPr lang="en-US" dirty="0" err="1" smtClean="0"/>
              <a:t>Pharmacol</a:t>
            </a:r>
            <a:r>
              <a:rPr lang="en-US" dirty="0" smtClean="0"/>
              <a:t>. </a:t>
            </a:r>
            <a:r>
              <a:rPr lang="en-US" dirty="0"/>
              <a:t>2021 Feb 5;11:619649.</a:t>
            </a:r>
          </a:p>
        </p:txBody>
      </p:sp>
    </p:spTree>
    <p:extLst>
      <p:ext uri="{BB962C8B-B14F-4D97-AF65-F5344CB8AC3E}">
        <p14:creationId xmlns:p14="http://schemas.microsoft.com/office/powerpoint/2010/main" val="124219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5590900" y="6134965"/>
            <a:ext cx="6393577" cy="369332"/>
          </a:xfrm>
          <a:prstGeom prst="rect">
            <a:avLst/>
          </a:prstGeom>
          <a:noFill/>
        </p:spPr>
        <p:txBody>
          <a:bodyPr wrap="square" rtlCol="0">
            <a:spAutoFit/>
          </a:bodyPr>
          <a:lstStyle/>
          <a:p>
            <a:pPr lvl="0" algn="ctr" defTabSz="914400"/>
            <a:r>
              <a:rPr lang="en-US" dirty="0"/>
              <a:t> J Natl </a:t>
            </a:r>
            <a:r>
              <a:rPr lang="en-US" dirty="0" err="1"/>
              <a:t>Compr</a:t>
            </a:r>
            <a:r>
              <a:rPr lang="en-US" dirty="0"/>
              <a:t> </a:t>
            </a:r>
            <a:r>
              <a:rPr lang="en-US" dirty="0" err="1"/>
              <a:t>Canc</a:t>
            </a:r>
            <a:r>
              <a:rPr lang="en-US" dirty="0"/>
              <a:t> </a:t>
            </a:r>
            <a:r>
              <a:rPr lang="en-US" dirty="0" err="1"/>
              <a:t>Netw</a:t>
            </a:r>
            <a:r>
              <a:rPr lang="en-US" dirty="0"/>
              <a:t>. 2022 Apr;20(4):406-416.e11.</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466929" y="1305576"/>
            <a:ext cx="11517548" cy="968826"/>
          </a:xfrm>
        </p:spPr>
        <p:txBody>
          <a:bodyPr>
            <a:noAutofit/>
          </a:bodyPr>
          <a:lstStyle/>
          <a:p>
            <a:pPr algn="ctr"/>
            <a:r>
              <a:rPr lang="en-US" sz="3200" dirty="0" smtClean="0">
                <a:solidFill>
                  <a:schemeClr val="accent1">
                    <a:lumMod val="50000"/>
                  </a:schemeClr>
                </a:solidFill>
                <a:latin typeface="+mn-lt"/>
              </a:rPr>
              <a:t>Solid Organ Transplant recipients receiving ICB for malignancy</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466929" y="2046391"/>
            <a:ext cx="10893357" cy="4351338"/>
          </a:xfrm>
        </p:spPr>
        <p:txBody>
          <a:bodyPr>
            <a:normAutofit fontScale="92500" lnSpcReduction="20000"/>
          </a:bodyPr>
          <a:lstStyle/>
          <a:p>
            <a:r>
              <a:rPr lang="en-US" dirty="0"/>
              <a:t>119 reported cases of ICI use among </a:t>
            </a:r>
            <a:r>
              <a:rPr lang="en-US" dirty="0" smtClean="0"/>
              <a:t>solid organ transplant recipients (cutaneous melanoma, </a:t>
            </a:r>
            <a:r>
              <a:rPr lang="en-US" dirty="0"/>
              <a:t>hepatocellular </a:t>
            </a:r>
            <a:r>
              <a:rPr lang="en-US" dirty="0" smtClean="0"/>
              <a:t>carcinoma, </a:t>
            </a:r>
            <a:r>
              <a:rPr lang="en-US" dirty="0"/>
              <a:t>and cutaneous squamous cell </a:t>
            </a:r>
            <a:r>
              <a:rPr lang="en-US" dirty="0" smtClean="0"/>
              <a:t>carcinoma)</a:t>
            </a:r>
            <a:r>
              <a:rPr lang="en-US" dirty="0"/>
              <a:t> </a:t>
            </a:r>
            <a:endParaRPr lang="en-US" dirty="0" smtClean="0"/>
          </a:p>
          <a:p>
            <a:r>
              <a:rPr lang="en-US" dirty="0" smtClean="0"/>
              <a:t>ORR 35.7</a:t>
            </a:r>
            <a:r>
              <a:rPr lang="en-US" dirty="0"/>
              <a:t>% for </a:t>
            </a:r>
            <a:r>
              <a:rPr lang="en-US" dirty="0" err="1" smtClean="0"/>
              <a:t>cMEL</a:t>
            </a:r>
            <a:r>
              <a:rPr lang="en-US" dirty="0" smtClean="0"/>
              <a:t>, </a:t>
            </a:r>
            <a:r>
              <a:rPr lang="en-US" dirty="0"/>
              <a:t>18.5% </a:t>
            </a:r>
            <a:r>
              <a:rPr lang="en-US" dirty="0" smtClean="0"/>
              <a:t>for HCC, </a:t>
            </a:r>
            <a:r>
              <a:rPr lang="en-US" dirty="0"/>
              <a:t>and 68.2% </a:t>
            </a:r>
            <a:r>
              <a:rPr lang="en-US" dirty="0" smtClean="0"/>
              <a:t>for </a:t>
            </a:r>
            <a:r>
              <a:rPr lang="en-US" dirty="0" err="1" smtClean="0"/>
              <a:t>cSCC</a:t>
            </a:r>
            <a:endParaRPr lang="en-US" dirty="0" smtClean="0"/>
          </a:p>
          <a:p>
            <a:r>
              <a:rPr lang="en-US" dirty="0" smtClean="0"/>
              <a:t>ORR with </a:t>
            </a:r>
            <a:r>
              <a:rPr lang="en-US" dirty="0"/>
              <a:t>increasing time from transplant to ICI </a:t>
            </a:r>
            <a:r>
              <a:rPr lang="en-US" dirty="0" smtClean="0"/>
              <a:t>and </a:t>
            </a:r>
            <a:r>
              <a:rPr lang="en-US" dirty="0"/>
              <a:t>preemptive reduction in intensity of the graft maintenance immunosuppressive regimen (50.0% vs 18.5%; OR, 4.40; P =.0088). </a:t>
            </a:r>
            <a:endParaRPr lang="en-US" dirty="0" smtClean="0"/>
          </a:p>
          <a:p>
            <a:r>
              <a:rPr lang="en-US" dirty="0" smtClean="0"/>
              <a:t>Rejection: </a:t>
            </a:r>
            <a:r>
              <a:rPr lang="en-US" dirty="0"/>
              <a:t>41.2%, graft </a:t>
            </a:r>
            <a:r>
              <a:rPr lang="en-US" dirty="0" smtClean="0"/>
              <a:t>failure: 23.5</a:t>
            </a:r>
            <a:r>
              <a:rPr lang="en-US" dirty="0"/>
              <a:t>%, </a:t>
            </a:r>
            <a:r>
              <a:rPr lang="en-US" dirty="0" err="1" smtClean="0"/>
              <a:t>irAEs</a:t>
            </a:r>
            <a:r>
              <a:rPr lang="en-US" dirty="0" smtClean="0"/>
              <a:t> 18.5% of patients</a:t>
            </a:r>
          </a:p>
          <a:p>
            <a:r>
              <a:rPr lang="en-US" dirty="0" smtClean="0"/>
              <a:t>Factors </a:t>
            </a:r>
            <a:r>
              <a:rPr lang="en-US" dirty="0"/>
              <a:t>significantly associated with allograft </a:t>
            </a:r>
            <a:r>
              <a:rPr lang="en-US" dirty="0" smtClean="0"/>
              <a:t>rejection: allograft </a:t>
            </a:r>
            <a:r>
              <a:rPr lang="en-US" dirty="0"/>
              <a:t>PD-L1 positivity (100% vs 0%; P&lt;.0001) and absence of tacrolimus in the immunosuppressive regimen (48.7% vs 25.6%; OR, 0.36; P =.019). </a:t>
            </a:r>
            <a:endParaRPr lang="en-US" dirty="0" smtClean="0"/>
          </a:p>
          <a:p>
            <a:r>
              <a:rPr lang="en-US" dirty="0"/>
              <a:t>C</a:t>
            </a:r>
            <a:r>
              <a:rPr lang="en-US" dirty="0" smtClean="0"/>
              <a:t>ause </a:t>
            </a:r>
            <a:r>
              <a:rPr lang="en-US" dirty="0"/>
              <a:t>of </a:t>
            </a:r>
            <a:r>
              <a:rPr lang="en-US" dirty="0" smtClean="0"/>
              <a:t>death: </a:t>
            </a:r>
            <a:r>
              <a:rPr lang="en-US" dirty="0"/>
              <a:t>progressive malignancy (64.0</a:t>
            </a:r>
            <a:r>
              <a:rPr lang="en-US" dirty="0" smtClean="0"/>
              <a:t>%)  &gt; graft </a:t>
            </a:r>
            <a:r>
              <a:rPr lang="en-US" dirty="0"/>
              <a:t>failure (24.0</a:t>
            </a:r>
            <a:r>
              <a:rPr lang="en-US" dirty="0" smtClean="0"/>
              <a:t>%)</a:t>
            </a:r>
            <a:endParaRPr lang="en-US" dirty="0"/>
          </a:p>
        </p:txBody>
      </p:sp>
      <p:sp>
        <p:nvSpPr>
          <p:cNvPr id="3" name="TextBox 2"/>
          <p:cNvSpPr txBox="1"/>
          <p:nvPr/>
        </p:nvSpPr>
        <p:spPr>
          <a:xfrm>
            <a:off x="296562" y="6266347"/>
            <a:ext cx="4960332" cy="369332"/>
          </a:xfrm>
          <a:prstGeom prst="rect">
            <a:avLst/>
          </a:prstGeom>
          <a:noFill/>
        </p:spPr>
        <p:txBody>
          <a:bodyPr wrap="none" rtlCol="0">
            <a:spAutoFit/>
          </a:bodyPr>
          <a:lstStyle/>
          <a:p>
            <a:r>
              <a:rPr lang="en-US" dirty="0" smtClean="0"/>
              <a:t>? Use of </a:t>
            </a:r>
            <a:r>
              <a:rPr lang="en-US" dirty="0" err="1" smtClean="0"/>
              <a:t>mTOR</a:t>
            </a:r>
            <a:r>
              <a:rPr lang="en-US" dirty="0" smtClean="0"/>
              <a:t> inhibitor (Nat </a:t>
            </a:r>
            <a:r>
              <a:rPr lang="en-US" dirty="0" err="1" smtClean="0"/>
              <a:t>Comm</a:t>
            </a:r>
            <a:r>
              <a:rPr lang="en-US" dirty="0" smtClean="0"/>
              <a:t> 2019;10:5812)</a:t>
            </a:r>
            <a:endParaRPr lang="en-US" dirty="0"/>
          </a:p>
        </p:txBody>
      </p:sp>
    </p:spTree>
    <p:extLst>
      <p:ext uri="{BB962C8B-B14F-4D97-AF65-F5344CB8AC3E}">
        <p14:creationId xmlns:p14="http://schemas.microsoft.com/office/powerpoint/2010/main" val="2195696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15" name="Title 1"/>
          <p:cNvSpPr>
            <a:spLocks noGrp="1"/>
          </p:cNvSpPr>
          <p:nvPr>
            <p:ph type="title"/>
          </p:nvPr>
        </p:nvSpPr>
        <p:spPr>
          <a:xfrm>
            <a:off x="466929" y="1305576"/>
            <a:ext cx="11517548" cy="968826"/>
          </a:xfrm>
        </p:spPr>
        <p:txBody>
          <a:bodyPr>
            <a:noAutofit/>
          </a:bodyPr>
          <a:lstStyle/>
          <a:p>
            <a:pPr algn="ctr"/>
            <a:r>
              <a:rPr lang="en-US" sz="3200" dirty="0" smtClean="0">
                <a:solidFill>
                  <a:schemeClr val="accent1">
                    <a:lumMod val="50000"/>
                  </a:schemeClr>
                </a:solidFill>
                <a:latin typeface="+mn-lt"/>
              </a:rPr>
              <a:t>Other observations regarding ICI in Solid Organ Transplant recipients</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466929" y="2046391"/>
            <a:ext cx="10893357" cy="4351338"/>
          </a:xfrm>
        </p:spPr>
        <p:txBody>
          <a:bodyPr>
            <a:normAutofit lnSpcReduction="10000"/>
          </a:bodyPr>
          <a:lstStyle/>
          <a:p>
            <a:r>
              <a:rPr lang="en-US" dirty="0"/>
              <a:t>continuing regular immunosuppression did not appear to affect the efficacy of an immune checkpoint inhibitor, and rates of allograft rejection were lower than in previous </a:t>
            </a:r>
            <a:r>
              <a:rPr lang="en-US" dirty="0" smtClean="0"/>
              <a:t>reports (Carroll RP, The Lancet </a:t>
            </a:r>
            <a:r>
              <a:rPr lang="en-US" dirty="0"/>
              <a:t>Oncology, </a:t>
            </a:r>
            <a:r>
              <a:rPr lang="en-US" dirty="0" smtClean="0"/>
              <a:t>2022;23:1078-1086)</a:t>
            </a:r>
          </a:p>
          <a:p>
            <a:r>
              <a:rPr lang="en-US" dirty="0"/>
              <a:t>prescreening urinary IP-10 concentration in patients before commencement of </a:t>
            </a:r>
            <a:r>
              <a:rPr lang="en-US" dirty="0" smtClean="0"/>
              <a:t>ICI </a:t>
            </a:r>
            <a:r>
              <a:rPr lang="en-US" dirty="0"/>
              <a:t>might be a predictor of early </a:t>
            </a:r>
            <a:r>
              <a:rPr lang="en-US" dirty="0" smtClean="0"/>
              <a:t>kidney allograft rejection </a:t>
            </a:r>
          </a:p>
          <a:p>
            <a:r>
              <a:rPr lang="en-US" dirty="0" smtClean="0"/>
              <a:t>Donor-derived</a:t>
            </a:r>
            <a:r>
              <a:rPr lang="en-US" dirty="0"/>
              <a:t>, cell-free DNA </a:t>
            </a:r>
            <a:r>
              <a:rPr lang="en-US" dirty="0" smtClean="0"/>
              <a:t>may detect </a:t>
            </a:r>
            <a:r>
              <a:rPr lang="en-US" dirty="0"/>
              <a:t>subclinical kidney transplant rejection during I</a:t>
            </a:r>
            <a:r>
              <a:rPr lang="en-US" dirty="0" smtClean="0"/>
              <a:t>CI treatment (</a:t>
            </a:r>
            <a:r>
              <a:rPr lang="en-US" dirty="0"/>
              <a:t>J </a:t>
            </a:r>
            <a:r>
              <a:rPr lang="en-US" dirty="0" err="1"/>
              <a:t>Immunother</a:t>
            </a:r>
            <a:r>
              <a:rPr lang="en-US" dirty="0"/>
              <a:t> Cancer </a:t>
            </a:r>
            <a:r>
              <a:rPr lang="en-US" dirty="0" smtClean="0"/>
              <a:t>2019;7:182.</a:t>
            </a:r>
            <a:r>
              <a:rPr lang="en-US" dirty="0"/>
              <a:t> </a:t>
            </a:r>
            <a:endParaRPr lang="en-US" dirty="0" smtClean="0"/>
          </a:p>
          <a:p>
            <a:r>
              <a:rPr lang="en-US" smtClean="0"/>
              <a:t>Plasma exchange </a:t>
            </a:r>
            <a:r>
              <a:rPr lang="en-US" dirty="0" smtClean="0"/>
              <a:t>to remove the ICB Ab may be an option in refractory cases.</a:t>
            </a:r>
          </a:p>
        </p:txBody>
      </p:sp>
    </p:spTree>
    <p:extLst>
      <p:ext uri="{BB962C8B-B14F-4D97-AF65-F5344CB8AC3E}">
        <p14:creationId xmlns:p14="http://schemas.microsoft.com/office/powerpoint/2010/main" val="2660465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15" name="Title 1"/>
          <p:cNvSpPr>
            <a:spLocks noGrp="1"/>
          </p:cNvSpPr>
          <p:nvPr>
            <p:ph type="title"/>
          </p:nvPr>
        </p:nvSpPr>
        <p:spPr>
          <a:xfrm>
            <a:off x="466929" y="1305576"/>
            <a:ext cx="11517548" cy="814310"/>
          </a:xfrm>
        </p:spPr>
        <p:txBody>
          <a:bodyPr>
            <a:noAutofit/>
          </a:bodyPr>
          <a:lstStyle/>
          <a:p>
            <a:pPr algn="ctr"/>
            <a:r>
              <a:rPr lang="en-US" sz="3200" dirty="0"/>
              <a:t>Chronic </a:t>
            </a:r>
            <a:r>
              <a:rPr lang="en-US" sz="3200" dirty="0" err="1" smtClean="0"/>
              <a:t>immunosuppressants</a:t>
            </a:r>
            <a:r>
              <a:rPr lang="en-US" sz="3200" dirty="0" smtClean="0"/>
              <a:t> (Steroids)</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119886"/>
            <a:ext cx="10893357" cy="4351338"/>
          </a:xfrm>
        </p:spPr>
        <p:txBody>
          <a:bodyPr>
            <a:normAutofit/>
          </a:bodyPr>
          <a:lstStyle/>
          <a:p>
            <a:r>
              <a:rPr lang="en-US" dirty="0" smtClean="0"/>
              <a:t>Meta-analysis</a:t>
            </a:r>
          </a:p>
          <a:p>
            <a:r>
              <a:rPr lang="en-US" dirty="0"/>
              <a:t> </a:t>
            </a:r>
            <a:r>
              <a:rPr lang="en-US" dirty="0" smtClean="0"/>
              <a:t>Patients </a:t>
            </a:r>
            <a:r>
              <a:rPr lang="en-US" dirty="0"/>
              <a:t>(studies, </a:t>
            </a:r>
            <a:r>
              <a:rPr lang="en-US" i="1" dirty="0"/>
              <a:t>n</a:t>
            </a:r>
            <a:r>
              <a:rPr lang="en-US" dirty="0"/>
              <a:t> = 16; patients, </a:t>
            </a:r>
            <a:r>
              <a:rPr lang="en-US" i="1" dirty="0"/>
              <a:t>n</a:t>
            </a:r>
            <a:r>
              <a:rPr lang="en-US" dirty="0"/>
              <a:t> = 4045) taking steroids were at increased risk of death and progression compared to those not taking steroids (HR = 1.54, 95% CI: 1.24–1.91; </a:t>
            </a:r>
            <a:r>
              <a:rPr lang="en-US" i="1" dirty="0"/>
              <a:t>p</a:t>
            </a:r>
            <a:r>
              <a:rPr lang="en-US" dirty="0"/>
              <a:t> = 0.01 and HR = 1.34, 95% CI: 1.02–1.76; </a:t>
            </a:r>
            <a:r>
              <a:rPr lang="en-US" i="1" dirty="0"/>
              <a:t>p</a:t>
            </a:r>
            <a:r>
              <a:rPr lang="en-US" dirty="0"/>
              <a:t> = 0.03, respectively). </a:t>
            </a:r>
            <a:endParaRPr lang="en-US" dirty="0" smtClean="0"/>
          </a:p>
          <a:p>
            <a:r>
              <a:rPr lang="en-US" dirty="0" smtClean="0"/>
              <a:t>Main </a:t>
            </a:r>
            <a:r>
              <a:rPr lang="en-US" dirty="0"/>
              <a:t>negative effect on OS was associated with patients taking steroids for supportive care (HR = 2.5, 95% CI 1.41–4.43; </a:t>
            </a:r>
            <a:r>
              <a:rPr lang="en-US" i="1" dirty="0"/>
              <a:t>p</a:t>
            </a:r>
            <a:r>
              <a:rPr lang="en-US" dirty="0"/>
              <a:t> &lt; 0.01) or brain metastases (HR = 1.51, 95% CI 1.22–1.87; </a:t>
            </a:r>
            <a:r>
              <a:rPr lang="en-US" i="1" dirty="0"/>
              <a:t>p</a:t>
            </a:r>
            <a:r>
              <a:rPr lang="en-US" dirty="0"/>
              <a:t> &lt; 0.01). </a:t>
            </a:r>
            <a:endParaRPr lang="en-US" dirty="0" smtClean="0"/>
          </a:p>
          <a:p>
            <a:r>
              <a:rPr lang="en-US" dirty="0" smtClean="0"/>
              <a:t>In </a:t>
            </a:r>
            <a:r>
              <a:rPr lang="en-US" dirty="0"/>
              <a:t>contrast, steroids used to mitigate adverse events did not negatively affect OS.</a:t>
            </a:r>
          </a:p>
        </p:txBody>
      </p:sp>
      <p:sp>
        <p:nvSpPr>
          <p:cNvPr id="6" name="Rectangle 5"/>
          <p:cNvSpPr/>
          <p:nvPr/>
        </p:nvSpPr>
        <p:spPr>
          <a:xfrm>
            <a:off x="6750139" y="6035782"/>
            <a:ext cx="3822713" cy="369332"/>
          </a:xfrm>
          <a:prstGeom prst="rect">
            <a:avLst/>
          </a:prstGeom>
        </p:spPr>
        <p:txBody>
          <a:bodyPr wrap="none">
            <a:spAutoFit/>
          </a:bodyPr>
          <a:lstStyle/>
          <a:p>
            <a:r>
              <a:rPr lang="en-US" dirty="0">
                <a:solidFill>
                  <a:srgbClr val="212121"/>
                </a:solidFill>
                <a:latin typeface="BlinkMacSystemFont"/>
              </a:rPr>
              <a:t> </a:t>
            </a:r>
            <a:r>
              <a:rPr lang="es-ES" dirty="0" err="1">
                <a:hlinkClick r:id="rId3"/>
              </a:rPr>
              <a:t>Cancers</a:t>
            </a:r>
            <a:r>
              <a:rPr lang="es-ES" dirty="0">
                <a:hlinkClick r:id="rId3"/>
              </a:rPr>
              <a:t> (</a:t>
            </a:r>
            <a:r>
              <a:rPr lang="es-ES" dirty="0" err="1">
                <a:hlinkClick r:id="rId3"/>
              </a:rPr>
              <a:t>Basel</a:t>
            </a:r>
            <a:r>
              <a:rPr lang="es-ES" dirty="0">
                <a:hlinkClick r:id="rId3"/>
              </a:rPr>
              <a:t>).</a:t>
            </a:r>
            <a:r>
              <a:rPr lang="es-ES" dirty="0"/>
              <a:t> 2020 Mar; 12(3): 546.</a:t>
            </a:r>
            <a:endParaRPr lang="en-US" dirty="0"/>
          </a:p>
        </p:txBody>
      </p:sp>
    </p:spTree>
    <p:extLst>
      <p:ext uri="{BB962C8B-B14F-4D97-AF65-F5344CB8AC3E}">
        <p14:creationId xmlns:p14="http://schemas.microsoft.com/office/powerpoint/2010/main" val="975547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15" name="Title 1"/>
          <p:cNvSpPr>
            <a:spLocks noGrp="1"/>
          </p:cNvSpPr>
          <p:nvPr>
            <p:ph type="title"/>
          </p:nvPr>
        </p:nvSpPr>
        <p:spPr>
          <a:xfrm>
            <a:off x="466929" y="1305576"/>
            <a:ext cx="11517548" cy="968826"/>
          </a:xfrm>
        </p:spPr>
        <p:txBody>
          <a:bodyPr>
            <a:noAutofit/>
          </a:bodyPr>
          <a:lstStyle/>
          <a:p>
            <a:pPr algn="ctr"/>
            <a:r>
              <a:rPr lang="en-US" sz="3200" dirty="0"/>
              <a:t>Chronic </a:t>
            </a:r>
            <a:r>
              <a:rPr lang="en-US" sz="3200" dirty="0" err="1" smtClean="0"/>
              <a:t>immunosuppressants</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257672"/>
            <a:ext cx="10893357" cy="4351338"/>
          </a:xfrm>
        </p:spPr>
        <p:txBody>
          <a:bodyPr>
            <a:normAutofit/>
          </a:bodyPr>
          <a:lstStyle/>
          <a:p>
            <a:r>
              <a:rPr lang="en-US" dirty="0"/>
              <a:t>“Responses may be less frequent in patients receiving high-dose steroids or other disease-modifying therapies (15%) than in those not requiring these agents (44%)” (Reported in Cancer 2017;123:1904-11</a:t>
            </a:r>
            <a:r>
              <a:rPr lang="en-US" dirty="0" smtClean="0"/>
              <a:t>)</a:t>
            </a:r>
          </a:p>
          <a:p>
            <a:r>
              <a:rPr lang="en-US" dirty="0" smtClean="0"/>
              <a:t>Lower OS and PFS for NSCLC receiving steroids who start </a:t>
            </a:r>
            <a:r>
              <a:rPr lang="en-US" dirty="0" err="1" smtClean="0"/>
              <a:t>pembrolizumab</a:t>
            </a:r>
            <a:endParaRPr lang="en-US" dirty="0"/>
          </a:p>
        </p:txBody>
      </p:sp>
      <p:pic>
        <p:nvPicPr>
          <p:cNvPr id="2" name="Picture 1"/>
          <p:cNvPicPr>
            <a:picLocks noChangeAspect="1"/>
          </p:cNvPicPr>
          <p:nvPr/>
        </p:nvPicPr>
        <p:blipFill>
          <a:blip r:embed="rId3"/>
          <a:stretch>
            <a:fillRect/>
          </a:stretch>
        </p:blipFill>
        <p:spPr>
          <a:xfrm>
            <a:off x="2317415" y="4061117"/>
            <a:ext cx="2438400" cy="1743075"/>
          </a:xfrm>
          <a:prstGeom prst="rect">
            <a:avLst/>
          </a:prstGeom>
        </p:spPr>
      </p:pic>
      <p:pic>
        <p:nvPicPr>
          <p:cNvPr id="3" name="Picture 2"/>
          <p:cNvPicPr>
            <a:picLocks noChangeAspect="1"/>
          </p:cNvPicPr>
          <p:nvPr/>
        </p:nvPicPr>
        <p:blipFill>
          <a:blip r:embed="rId4"/>
          <a:stretch>
            <a:fillRect/>
          </a:stretch>
        </p:blipFill>
        <p:spPr>
          <a:xfrm>
            <a:off x="6225703" y="4088811"/>
            <a:ext cx="2486025" cy="1743075"/>
          </a:xfrm>
          <a:prstGeom prst="rect">
            <a:avLst/>
          </a:prstGeom>
        </p:spPr>
      </p:pic>
      <p:sp>
        <p:nvSpPr>
          <p:cNvPr id="6" name="Rectangle 5"/>
          <p:cNvSpPr/>
          <p:nvPr/>
        </p:nvSpPr>
        <p:spPr>
          <a:xfrm>
            <a:off x="6750139" y="6035782"/>
            <a:ext cx="4942507" cy="369332"/>
          </a:xfrm>
          <a:prstGeom prst="rect">
            <a:avLst/>
          </a:prstGeom>
        </p:spPr>
        <p:txBody>
          <a:bodyPr wrap="none">
            <a:spAutoFit/>
          </a:bodyPr>
          <a:lstStyle/>
          <a:p>
            <a:r>
              <a:rPr lang="en-US">
                <a:solidFill>
                  <a:srgbClr val="212121"/>
                </a:solidFill>
                <a:latin typeface="BlinkMacSystemFont"/>
              </a:rPr>
              <a:t> J </a:t>
            </a:r>
            <a:r>
              <a:rPr lang="en-US" dirty="0" err="1">
                <a:solidFill>
                  <a:srgbClr val="212121"/>
                </a:solidFill>
                <a:latin typeface="BlinkMacSystemFont"/>
              </a:rPr>
              <a:t>Immunother</a:t>
            </a:r>
            <a:r>
              <a:rPr lang="en-US" dirty="0">
                <a:solidFill>
                  <a:srgbClr val="212121"/>
                </a:solidFill>
                <a:latin typeface="BlinkMacSystemFont"/>
              </a:rPr>
              <a:t> Cancer. 2021 Apr;9(4):e002421</a:t>
            </a:r>
            <a:endParaRPr lang="en-US" dirty="0"/>
          </a:p>
        </p:txBody>
      </p:sp>
    </p:spTree>
    <p:extLst>
      <p:ext uri="{BB962C8B-B14F-4D97-AF65-F5344CB8AC3E}">
        <p14:creationId xmlns:p14="http://schemas.microsoft.com/office/powerpoint/2010/main" val="847477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15" name="Title 1"/>
          <p:cNvSpPr>
            <a:spLocks noGrp="1"/>
          </p:cNvSpPr>
          <p:nvPr>
            <p:ph type="title"/>
          </p:nvPr>
        </p:nvSpPr>
        <p:spPr>
          <a:xfrm>
            <a:off x="466929" y="1305576"/>
            <a:ext cx="11517548" cy="968826"/>
          </a:xfrm>
        </p:spPr>
        <p:txBody>
          <a:bodyPr>
            <a:noAutofit/>
          </a:bodyPr>
          <a:lstStyle/>
          <a:p>
            <a:pPr algn="ctr"/>
            <a:r>
              <a:rPr lang="en-US" sz="3200" dirty="0" smtClean="0"/>
              <a:t>Corticos</a:t>
            </a:r>
            <a:r>
              <a:rPr lang="en-US" sz="3200" dirty="0" smtClean="0"/>
              <a:t>teroids</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257672"/>
            <a:ext cx="10893357" cy="4351338"/>
          </a:xfrm>
        </p:spPr>
        <p:txBody>
          <a:bodyPr>
            <a:normAutofit lnSpcReduction="10000"/>
          </a:bodyPr>
          <a:lstStyle/>
          <a:p>
            <a:r>
              <a:rPr lang="en-US" dirty="0" smtClean="0"/>
              <a:t>Generally hold ICI if prednisone equivalent of &gt;10%mg</a:t>
            </a:r>
          </a:p>
          <a:p>
            <a:pPr lvl="1"/>
            <a:r>
              <a:rPr lang="en-US" dirty="0" smtClean="0"/>
              <a:t>For NSCLC treated with single agent PD-(L)1 blockade, baseline corticosteroids (&gt;10mg) </a:t>
            </a:r>
            <a:r>
              <a:rPr lang="en-US" dirty="0"/>
              <a:t>were associated with decreased overall response rate, progression-free survival, and overall survival with PD-(L)1 </a:t>
            </a:r>
            <a:r>
              <a:rPr lang="en-US" dirty="0" smtClean="0"/>
              <a:t>blockade</a:t>
            </a:r>
          </a:p>
          <a:p>
            <a:pPr marL="457200" lvl="1" indent="0">
              <a:buNone/>
            </a:pPr>
            <a:r>
              <a:rPr lang="en-US" dirty="0"/>
              <a:t>(</a:t>
            </a:r>
            <a:r>
              <a:rPr lang="en-US" dirty="0" smtClean="0"/>
              <a:t>J </a:t>
            </a:r>
            <a:r>
              <a:rPr lang="en-US" dirty="0" err="1" smtClean="0"/>
              <a:t>Clin</a:t>
            </a:r>
            <a:r>
              <a:rPr lang="en-US" dirty="0" smtClean="0"/>
              <a:t> </a:t>
            </a:r>
            <a:r>
              <a:rPr lang="en-US" dirty="0" err="1"/>
              <a:t>Oncol</a:t>
            </a:r>
            <a:r>
              <a:rPr lang="en-US" dirty="0"/>
              <a:t>. 2018 Oct 1;36(28):</a:t>
            </a:r>
            <a:r>
              <a:rPr lang="en-US" dirty="0" smtClean="0"/>
              <a:t>2872-2878).</a:t>
            </a:r>
          </a:p>
          <a:p>
            <a:pPr marL="457200" lvl="1" indent="0">
              <a:buNone/>
            </a:pPr>
            <a:endParaRPr lang="en-US" dirty="0" smtClean="0"/>
          </a:p>
          <a:p>
            <a:r>
              <a:rPr lang="en-US" dirty="0"/>
              <a:t>R</a:t>
            </a:r>
            <a:r>
              <a:rPr lang="en-US" dirty="0" smtClean="0"/>
              <a:t>etrospective</a:t>
            </a:r>
            <a:r>
              <a:rPr lang="en-US" dirty="0"/>
              <a:t>, single-center study of adult patients with melanoma, NSCLC, or renal cell carcinoma who received at least four cycles of </a:t>
            </a:r>
            <a:r>
              <a:rPr lang="en-US" dirty="0" err="1"/>
              <a:t>nivolumab</a:t>
            </a:r>
            <a:r>
              <a:rPr lang="en-US" dirty="0"/>
              <a:t> or </a:t>
            </a:r>
            <a:r>
              <a:rPr lang="en-US" dirty="0" err="1"/>
              <a:t>pembrolizumab</a:t>
            </a:r>
            <a:r>
              <a:rPr lang="en-US" dirty="0"/>
              <a:t> </a:t>
            </a:r>
            <a:r>
              <a:rPr lang="en-US" dirty="0" smtClean="0"/>
              <a:t>therapy</a:t>
            </a:r>
          </a:p>
          <a:p>
            <a:pPr lvl="1"/>
            <a:r>
              <a:rPr lang="en-US" dirty="0" smtClean="0"/>
              <a:t>corticosteroids </a:t>
            </a:r>
            <a:r>
              <a:rPr lang="en-US" dirty="0"/>
              <a:t>with more than 10 mg of prednisone equivalent for long durations (more than two weeks) during anti-PD1 therapy were associated with poorer survival</a:t>
            </a:r>
            <a:r>
              <a:rPr lang="en-US" dirty="0" smtClean="0"/>
              <a:t>.   (</a:t>
            </a:r>
            <a:r>
              <a:rPr lang="en-US" dirty="0"/>
              <a:t> </a:t>
            </a:r>
            <a:r>
              <a:rPr lang="en-US" i="1" dirty="0"/>
              <a:t>J </a:t>
            </a:r>
            <a:r>
              <a:rPr lang="en-US" i="1" dirty="0" err="1"/>
              <a:t>Oncol</a:t>
            </a:r>
            <a:r>
              <a:rPr lang="en-US" i="1" dirty="0"/>
              <a:t> Pharm </a:t>
            </a:r>
            <a:r>
              <a:rPr lang="en-US" i="1" dirty="0" err="1"/>
              <a:t>Pract</a:t>
            </a:r>
            <a:r>
              <a:rPr lang="en-US" i="1" dirty="0"/>
              <a:t> . </a:t>
            </a:r>
            <a:r>
              <a:rPr lang="en-US" dirty="0"/>
              <a:t>2020;26:814–822</a:t>
            </a:r>
            <a:r>
              <a:rPr lang="en-US" dirty="0" smtClean="0"/>
              <a:t>.)</a:t>
            </a:r>
          </a:p>
          <a:p>
            <a:pPr lvl="1"/>
            <a:endParaRPr lang="en-US" dirty="0" smtClean="0"/>
          </a:p>
        </p:txBody>
      </p:sp>
    </p:spTree>
    <p:extLst>
      <p:ext uri="{BB962C8B-B14F-4D97-AF65-F5344CB8AC3E}">
        <p14:creationId xmlns:p14="http://schemas.microsoft.com/office/powerpoint/2010/main" val="1454223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2" y="-3006"/>
            <a:ext cx="12189838" cy="1118567"/>
          </a:xfrm>
          <a:prstGeom prst="rect">
            <a:avLst/>
          </a:prstGeom>
        </p:spPr>
      </p:pic>
      <p:sp>
        <p:nvSpPr>
          <p:cNvPr id="15" name="Title 1"/>
          <p:cNvSpPr>
            <a:spLocks noGrp="1"/>
          </p:cNvSpPr>
          <p:nvPr>
            <p:ph type="title"/>
          </p:nvPr>
        </p:nvSpPr>
        <p:spPr>
          <a:xfrm>
            <a:off x="466929" y="1305576"/>
            <a:ext cx="4105071" cy="968826"/>
          </a:xfrm>
        </p:spPr>
        <p:txBody>
          <a:bodyPr>
            <a:noAutofit/>
          </a:bodyPr>
          <a:lstStyle/>
          <a:p>
            <a:pPr algn="ctr"/>
            <a:r>
              <a:rPr lang="en-US" sz="3200" dirty="0" smtClean="0"/>
              <a:t>Affect of antibiotics</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60" y="2257672"/>
            <a:ext cx="4438028" cy="4351338"/>
          </a:xfrm>
        </p:spPr>
        <p:txBody>
          <a:bodyPr>
            <a:normAutofit/>
          </a:bodyPr>
          <a:lstStyle/>
          <a:p>
            <a:pPr lvl="1"/>
            <a:r>
              <a:rPr lang="en-US" dirty="0"/>
              <a:t>In patients receiving ICB, OS and PFS are longer in patients who are not exposed to antibiotics. </a:t>
            </a:r>
            <a:endParaRPr lang="en-US" dirty="0" smtClean="0"/>
          </a:p>
          <a:p>
            <a:pPr lvl="1"/>
            <a:r>
              <a:rPr lang="en-US" dirty="0" smtClean="0"/>
              <a:t>Antibiotic </a:t>
            </a:r>
            <a:r>
              <a:rPr lang="en-US" dirty="0"/>
              <a:t>use in the 42 days before starting ICB appears to be most detrimental to outcome.</a:t>
            </a:r>
            <a:endParaRPr lang="en-US" dirty="0" smtClean="0"/>
          </a:p>
        </p:txBody>
      </p:sp>
      <p:pic>
        <p:nvPicPr>
          <p:cNvPr id="2" name="Picture 1"/>
          <p:cNvPicPr>
            <a:picLocks noChangeAspect="1"/>
          </p:cNvPicPr>
          <p:nvPr/>
        </p:nvPicPr>
        <p:blipFill>
          <a:blip r:embed="rId4"/>
          <a:stretch>
            <a:fillRect/>
          </a:stretch>
        </p:blipFill>
        <p:spPr>
          <a:xfrm>
            <a:off x="5374120" y="1115561"/>
            <a:ext cx="6181725" cy="5800725"/>
          </a:xfrm>
          <a:prstGeom prst="rect">
            <a:avLst/>
          </a:prstGeom>
        </p:spPr>
      </p:pic>
      <p:sp>
        <p:nvSpPr>
          <p:cNvPr id="3" name="Rectangle 2"/>
          <p:cNvSpPr/>
          <p:nvPr/>
        </p:nvSpPr>
        <p:spPr>
          <a:xfrm>
            <a:off x="729803" y="5578578"/>
            <a:ext cx="4215685" cy="646331"/>
          </a:xfrm>
          <a:prstGeom prst="rect">
            <a:avLst/>
          </a:prstGeom>
        </p:spPr>
        <p:txBody>
          <a:bodyPr wrap="square">
            <a:spAutoFit/>
          </a:bodyPr>
          <a:lstStyle/>
          <a:p>
            <a:r>
              <a:rPr lang="en-US" dirty="0"/>
              <a:t>Cancer Immunology, Immunotherapy </a:t>
            </a:r>
            <a:r>
              <a:rPr lang="en-US" dirty="0" smtClean="0"/>
              <a:t>2020;69:343–354</a:t>
            </a:r>
            <a:endParaRPr lang="en-US" dirty="0"/>
          </a:p>
        </p:txBody>
      </p:sp>
    </p:spTree>
    <p:extLst>
      <p:ext uri="{BB962C8B-B14F-4D97-AF65-F5344CB8AC3E}">
        <p14:creationId xmlns:p14="http://schemas.microsoft.com/office/powerpoint/2010/main" val="949950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2" y="-3006"/>
            <a:ext cx="12189838" cy="1118567"/>
          </a:xfrm>
          <a:prstGeom prst="rect">
            <a:avLst/>
          </a:prstGeom>
        </p:spPr>
      </p:pic>
      <p:sp>
        <p:nvSpPr>
          <p:cNvPr id="15" name="Title 1"/>
          <p:cNvSpPr>
            <a:spLocks noGrp="1"/>
          </p:cNvSpPr>
          <p:nvPr>
            <p:ph type="title"/>
          </p:nvPr>
        </p:nvSpPr>
        <p:spPr>
          <a:xfrm>
            <a:off x="466929" y="1305576"/>
            <a:ext cx="4105071" cy="968826"/>
          </a:xfrm>
        </p:spPr>
        <p:txBody>
          <a:bodyPr>
            <a:noAutofit/>
          </a:bodyPr>
          <a:lstStyle/>
          <a:p>
            <a:pPr algn="ctr"/>
            <a:r>
              <a:rPr lang="en-US" sz="3200" dirty="0" smtClean="0"/>
              <a:t>Affect of Proton Pump Inhibitor</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60" y="2257672"/>
            <a:ext cx="4438028" cy="4351338"/>
          </a:xfrm>
        </p:spPr>
        <p:txBody>
          <a:bodyPr>
            <a:normAutofit/>
          </a:bodyPr>
          <a:lstStyle/>
          <a:p>
            <a:pPr marL="50800" lvl="1" indent="0">
              <a:buNone/>
            </a:pPr>
            <a:r>
              <a:rPr lang="en-US" dirty="0" smtClean="0"/>
              <a:t>In NSCLC, ICI </a:t>
            </a:r>
            <a:r>
              <a:rPr lang="en-US" dirty="0"/>
              <a:t>usage alone was associated with significantly better OS [HR = 1.46, 95% CI = 1.27–1.67, P &lt; 0.00001] and PFS [HR = 1.31, 95% CI = 1.17–1.47, P &lt; 0.00001] when compared to concomitant PPI and ICI therapy.</a:t>
            </a:r>
            <a:endParaRPr lang="en-US" dirty="0" smtClean="0"/>
          </a:p>
        </p:txBody>
      </p:sp>
      <p:sp>
        <p:nvSpPr>
          <p:cNvPr id="3" name="Rectangle 2"/>
          <p:cNvSpPr/>
          <p:nvPr/>
        </p:nvSpPr>
        <p:spPr>
          <a:xfrm>
            <a:off x="432316" y="5089283"/>
            <a:ext cx="4215685" cy="369332"/>
          </a:xfrm>
          <a:prstGeom prst="rect">
            <a:avLst/>
          </a:prstGeom>
        </p:spPr>
        <p:txBody>
          <a:bodyPr wrap="square">
            <a:spAutoFit/>
          </a:bodyPr>
          <a:lstStyle/>
          <a:p>
            <a:r>
              <a:rPr lang="en-US" u="sng" dirty="0">
                <a:hlinkClick r:id="rId4"/>
              </a:rPr>
              <a:t>Ann Med </a:t>
            </a:r>
            <a:r>
              <a:rPr lang="en-US" u="sng" dirty="0" err="1">
                <a:hlinkClick r:id="rId4"/>
              </a:rPr>
              <a:t>Surg</a:t>
            </a:r>
            <a:r>
              <a:rPr lang="en-US" u="sng" dirty="0">
                <a:hlinkClick r:id="rId4"/>
              </a:rPr>
              <a:t> (</a:t>
            </a:r>
            <a:r>
              <a:rPr lang="en-US" u="sng" dirty="0" err="1">
                <a:hlinkClick r:id="rId4"/>
              </a:rPr>
              <a:t>Lond</a:t>
            </a:r>
            <a:r>
              <a:rPr lang="en-US" u="sng" dirty="0">
                <a:hlinkClick r:id="rId4"/>
              </a:rPr>
              <a:t>).</a:t>
            </a:r>
            <a:r>
              <a:rPr lang="en-US" dirty="0"/>
              <a:t> </a:t>
            </a:r>
            <a:r>
              <a:rPr lang="en-US" dirty="0" smtClean="0"/>
              <a:t>2022; </a:t>
            </a:r>
            <a:r>
              <a:rPr lang="en-US" dirty="0"/>
              <a:t>78: 103752.</a:t>
            </a:r>
            <a:endParaRPr lang="en-US" dirty="0"/>
          </a:p>
        </p:txBody>
      </p:sp>
      <p:pic>
        <p:nvPicPr>
          <p:cNvPr id="6" name="Picture 5"/>
          <p:cNvPicPr>
            <a:picLocks noChangeAspect="1"/>
          </p:cNvPicPr>
          <p:nvPr/>
        </p:nvPicPr>
        <p:blipFill>
          <a:blip r:embed="rId5"/>
          <a:stretch>
            <a:fillRect/>
          </a:stretch>
        </p:blipFill>
        <p:spPr>
          <a:xfrm>
            <a:off x="4897777" y="2067657"/>
            <a:ext cx="7142543" cy="2686050"/>
          </a:xfrm>
          <a:prstGeom prst="rect">
            <a:avLst/>
          </a:prstGeom>
        </p:spPr>
      </p:pic>
      <p:sp>
        <p:nvSpPr>
          <p:cNvPr id="7" name="TextBox 6"/>
          <p:cNvSpPr txBox="1"/>
          <p:nvPr/>
        </p:nvSpPr>
        <p:spPr>
          <a:xfrm>
            <a:off x="4782869" y="1432969"/>
            <a:ext cx="6145529" cy="369332"/>
          </a:xfrm>
          <a:prstGeom prst="rect">
            <a:avLst/>
          </a:prstGeom>
          <a:noFill/>
        </p:spPr>
        <p:txBody>
          <a:bodyPr wrap="none" rtlCol="0">
            <a:spAutoFit/>
          </a:bodyPr>
          <a:lstStyle/>
          <a:p>
            <a:r>
              <a:rPr lang="en-US" dirty="0"/>
              <a:t>Proton-pump inhibitors (PPIs) </a:t>
            </a:r>
            <a:r>
              <a:rPr lang="en-US" dirty="0" smtClean="0"/>
              <a:t>alter </a:t>
            </a:r>
            <a:r>
              <a:rPr lang="en-US" dirty="0"/>
              <a:t>gut microbiota </a:t>
            </a:r>
            <a:r>
              <a:rPr lang="en-US" dirty="0" smtClean="0"/>
              <a:t>composition</a:t>
            </a:r>
            <a:endParaRPr lang="en-US" dirty="0"/>
          </a:p>
        </p:txBody>
      </p:sp>
      <p:sp>
        <p:nvSpPr>
          <p:cNvPr id="8" name="TextBox 7"/>
          <p:cNvSpPr txBox="1"/>
          <p:nvPr/>
        </p:nvSpPr>
        <p:spPr>
          <a:xfrm>
            <a:off x="6097081" y="6040243"/>
            <a:ext cx="4514121" cy="369332"/>
          </a:xfrm>
          <a:prstGeom prst="rect">
            <a:avLst/>
          </a:prstGeom>
          <a:noFill/>
        </p:spPr>
        <p:txBody>
          <a:bodyPr wrap="none" rtlCol="0">
            <a:spAutoFit/>
          </a:bodyPr>
          <a:lstStyle/>
          <a:p>
            <a:r>
              <a:rPr lang="en-US" dirty="0"/>
              <a:t> </a:t>
            </a:r>
            <a:r>
              <a:rPr lang="en-US" dirty="0" err="1"/>
              <a:t>Int</a:t>
            </a:r>
            <a:r>
              <a:rPr lang="en-US" dirty="0"/>
              <a:t> </a:t>
            </a:r>
            <a:r>
              <a:rPr lang="en-US" dirty="0" err="1"/>
              <a:t>Immunopharmacol</a:t>
            </a:r>
            <a:r>
              <a:rPr lang="en-US" dirty="0"/>
              <a:t>. 2020 Nov;88:106972. </a:t>
            </a:r>
            <a:endParaRPr lang="en-US" dirty="0"/>
          </a:p>
        </p:txBody>
      </p:sp>
      <p:sp>
        <p:nvSpPr>
          <p:cNvPr id="9" name="TextBox 8"/>
          <p:cNvSpPr txBox="1"/>
          <p:nvPr/>
        </p:nvSpPr>
        <p:spPr>
          <a:xfrm>
            <a:off x="4668267" y="5458615"/>
            <a:ext cx="7649274" cy="707886"/>
          </a:xfrm>
          <a:prstGeom prst="rect">
            <a:avLst/>
          </a:prstGeom>
          <a:noFill/>
        </p:spPr>
        <p:txBody>
          <a:bodyPr wrap="none" rtlCol="0">
            <a:spAutoFit/>
          </a:bodyPr>
          <a:lstStyle/>
          <a:p>
            <a:r>
              <a:rPr lang="en-US" sz="2000" dirty="0"/>
              <a:t> PPI use is not significantly associated with OS and PFS of </a:t>
            </a:r>
            <a:r>
              <a:rPr lang="en-US" sz="2000" dirty="0" smtClean="0"/>
              <a:t>ICI </a:t>
            </a:r>
            <a:r>
              <a:rPr lang="en-US" sz="2000" dirty="0"/>
              <a:t>treatment. </a:t>
            </a:r>
            <a:endParaRPr lang="en-US" sz="2000" dirty="0" smtClean="0"/>
          </a:p>
          <a:p>
            <a:r>
              <a:rPr lang="en-US" sz="2000" dirty="0" smtClean="0"/>
              <a:t>BUT: </a:t>
            </a:r>
            <a:r>
              <a:rPr lang="en-US" sz="2000" dirty="0"/>
              <a:t>positive effect </a:t>
            </a:r>
            <a:r>
              <a:rPr lang="en-US" sz="2000" dirty="0" smtClean="0"/>
              <a:t>in </a:t>
            </a:r>
            <a:r>
              <a:rPr lang="en-US" sz="2000" dirty="0"/>
              <a:t>melanoma </a:t>
            </a:r>
            <a:r>
              <a:rPr lang="en-US" sz="2000" dirty="0" smtClean="0"/>
              <a:t>and </a:t>
            </a:r>
            <a:r>
              <a:rPr lang="en-US" sz="2000" dirty="0"/>
              <a:t>a negative effect </a:t>
            </a:r>
            <a:r>
              <a:rPr lang="en-US" sz="2000" dirty="0" smtClean="0"/>
              <a:t>in NSCLC.</a:t>
            </a:r>
            <a:endParaRPr lang="en-US" sz="2000" dirty="0"/>
          </a:p>
        </p:txBody>
      </p:sp>
    </p:spTree>
    <p:extLst>
      <p:ext uri="{BB962C8B-B14F-4D97-AF65-F5344CB8AC3E}">
        <p14:creationId xmlns:p14="http://schemas.microsoft.com/office/powerpoint/2010/main" val="3138480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2135760" y="1305576"/>
            <a:ext cx="7922638" cy="968826"/>
          </a:xfrm>
        </p:spPr>
        <p:txBody>
          <a:bodyPr>
            <a:noAutofit/>
          </a:bodyPr>
          <a:lstStyle/>
          <a:p>
            <a:pPr algn="ctr"/>
            <a:r>
              <a:rPr lang="en-US" sz="3200" dirty="0"/>
              <a:t>ICB in HIV + patients with malignancy</a:t>
            </a:r>
            <a:endParaRPr lang="en-US" sz="3200" dirty="0">
              <a:solidFill>
                <a:schemeClr val="accent1">
                  <a:lumMod val="50000"/>
                </a:schemeClr>
              </a:solidFill>
              <a:latin typeface="+mn-lt"/>
            </a:endParaRPr>
          </a:p>
        </p:txBody>
      </p:sp>
      <p:sp>
        <p:nvSpPr>
          <p:cNvPr id="5" name="TextBox 4"/>
          <p:cNvSpPr txBox="1"/>
          <p:nvPr/>
        </p:nvSpPr>
        <p:spPr>
          <a:xfrm>
            <a:off x="7663627" y="6213063"/>
            <a:ext cx="3924985" cy="369332"/>
          </a:xfrm>
          <a:prstGeom prst="rect">
            <a:avLst/>
          </a:prstGeom>
          <a:noFill/>
        </p:spPr>
        <p:txBody>
          <a:bodyPr wrap="none" rtlCol="0">
            <a:spAutoFit/>
          </a:bodyPr>
          <a:lstStyle/>
          <a:p>
            <a:r>
              <a:rPr lang="en-US" dirty="0"/>
              <a:t>JAMA </a:t>
            </a:r>
            <a:r>
              <a:rPr lang="en-US" dirty="0" err="1" smtClean="0"/>
              <a:t>Oncol</a:t>
            </a:r>
            <a:r>
              <a:rPr lang="en-US" dirty="0" smtClean="0"/>
              <a:t> . </a:t>
            </a:r>
            <a:r>
              <a:rPr lang="en-US" dirty="0"/>
              <a:t>2019 Jul 1;5(7):1049-1054</a:t>
            </a:r>
          </a:p>
        </p:txBody>
      </p:sp>
      <p:sp>
        <p:nvSpPr>
          <p:cNvPr id="8" name="Content Placeholder 5"/>
          <p:cNvSpPr>
            <a:spLocks noGrp="1"/>
          </p:cNvSpPr>
          <p:nvPr>
            <p:ph idx="1"/>
          </p:nvPr>
        </p:nvSpPr>
        <p:spPr>
          <a:xfrm>
            <a:off x="507459" y="2257672"/>
            <a:ext cx="10893357" cy="4351338"/>
          </a:xfrm>
        </p:spPr>
        <p:txBody>
          <a:bodyPr>
            <a:normAutofit/>
          </a:bodyPr>
          <a:lstStyle/>
          <a:p>
            <a:r>
              <a:rPr lang="en-US" dirty="0" smtClean="0"/>
              <a:t>Systematic review (n=73 patients)</a:t>
            </a:r>
          </a:p>
          <a:p>
            <a:pPr lvl="1"/>
            <a:r>
              <a:rPr lang="en-US" dirty="0" smtClean="0"/>
              <a:t>62: anti-PD-1 therapy; 6: anti-CTLA-4, 4: anti-PD-1/CTLA-4; 1: sequential </a:t>
            </a:r>
            <a:r>
              <a:rPr lang="en-US" dirty="0" err="1"/>
              <a:t>ipilimumab</a:t>
            </a:r>
            <a:r>
              <a:rPr lang="en-US" dirty="0"/>
              <a:t> and </a:t>
            </a:r>
            <a:r>
              <a:rPr lang="en-US" dirty="0" err="1"/>
              <a:t>nivolumab</a:t>
            </a:r>
            <a:r>
              <a:rPr lang="en-US" dirty="0"/>
              <a:t> </a:t>
            </a:r>
            <a:r>
              <a:rPr lang="en-US" dirty="0" smtClean="0"/>
              <a:t>therapy</a:t>
            </a:r>
          </a:p>
          <a:p>
            <a:pPr lvl="1"/>
            <a:r>
              <a:rPr lang="en-US" dirty="0" smtClean="0"/>
              <a:t>Well-tolerated (</a:t>
            </a:r>
            <a:r>
              <a:rPr lang="en-US" u="sng" dirty="0" smtClean="0"/>
              <a:t>&gt;</a:t>
            </a:r>
            <a:r>
              <a:rPr lang="en-US" dirty="0" smtClean="0"/>
              <a:t>grade </a:t>
            </a:r>
            <a:r>
              <a:rPr lang="en-US" dirty="0"/>
              <a:t>3 </a:t>
            </a:r>
            <a:r>
              <a:rPr lang="en-US" dirty="0" smtClean="0"/>
              <a:t>IRAE: 8.6</a:t>
            </a:r>
            <a:r>
              <a:rPr lang="en-US" dirty="0" smtClean="0"/>
              <a:t>%).</a:t>
            </a:r>
            <a:endParaRPr lang="en-US" dirty="0" smtClean="0"/>
          </a:p>
          <a:p>
            <a:pPr lvl="1"/>
            <a:r>
              <a:rPr lang="en-US" dirty="0" smtClean="0"/>
              <a:t>HIV </a:t>
            </a:r>
            <a:r>
              <a:rPr lang="en-US" dirty="0"/>
              <a:t>remained suppressed in 26 of the 28 (93%) with undetectable HIV </a:t>
            </a:r>
            <a:r>
              <a:rPr lang="en-US" dirty="0" smtClean="0"/>
              <a:t>load.</a:t>
            </a:r>
          </a:p>
          <a:p>
            <a:pPr lvl="1"/>
            <a:r>
              <a:rPr lang="en-US" dirty="0" smtClean="0"/>
              <a:t>CD4 cell </a:t>
            </a:r>
            <a:r>
              <a:rPr lang="en-US" dirty="0"/>
              <a:t>counts increased (mean [SD] change, 12.3 [28.5] /</a:t>
            </a:r>
            <a:r>
              <a:rPr lang="en-US" dirty="0" err="1"/>
              <a:t>μL</a:t>
            </a:r>
            <a:r>
              <a:rPr lang="en-US" dirty="0"/>
              <a:t>). </a:t>
            </a:r>
            <a:endParaRPr lang="en-US" dirty="0" smtClean="0"/>
          </a:p>
          <a:p>
            <a:pPr lvl="1"/>
            <a:r>
              <a:rPr lang="en-US" dirty="0" smtClean="0"/>
              <a:t>Objective </a:t>
            </a:r>
            <a:r>
              <a:rPr lang="en-US" dirty="0"/>
              <a:t>response rates were 30% for non-small cell lung cancer, 27% for melanoma, and 63% for Kaposi sarcoma.</a:t>
            </a:r>
          </a:p>
        </p:txBody>
      </p:sp>
    </p:spTree>
    <p:extLst>
      <p:ext uri="{BB962C8B-B14F-4D97-AF65-F5344CB8AC3E}">
        <p14:creationId xmlns:p14="http://schemas.microsoft.com/office/powerpoint/2010/main" val="3588569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Safety and efficacy of immune checkpoint </a:t>
            </a:r>
            <a:r>
              <a:rPr lang="en-US" sz="2800" dirty="0" smtClean="0"/>
              <a:t>inhibitors </a:t>
            </a:r>
            <a:r>
              <a:rPr lang="en-US" sz="2800" dirty="0"/>
              <a:t>in patients living with </a:t>
            </a:r>
            <a:r>
              <a:rPr lang="en-US" sz="2800" dirty="0" smtClean="0"/>
              <a:t>HIV </a:t>
            </a:r>
            <a:r>
              <a:rPr lang="en-US" sz="2800" dirty="0"/>
              <a:t>and metastatic non-small cell lung </a:t>
            </a:r>
            <a:r>
              <a:rPr lang="en-US" sz="2800" dirty="0" smtClean="0"/>
              <a:t>cancer: </a:t>
            </a:r>
            <a:r>
              <a:rPr lang="en-US" sz="2800" dirty="0"/>
              <a:t>a matched cohort study from the international CATCH-IT </a:t>
            </a:r>
            <a:r>
              <a:rPr lang="en-US" sz="2800" dirty="0" smtClean="0"/>
              <a:t>consortium (SITC 2022; </a:t>
            </a:r>
            <a:r>
              <a:rPr lang="en-US" sz="2800" dirty="0" err="1" smtClean="0"/>
              <a:t>abstr</a:t>
            </a:r>
            <a:r>
              <a:rPr lang="en-US" sz="2800" dirty="0" smtClean="0"/>
              <a:t> 437)</a:t>
            </a:r>
            <a:endParaRPr lang="en-US" sz="2800" dirty="0"/>
          </a:p>
        </p:txBody>
      </p:sp>
      <p:sp>
        <p:nvSpPr>
          <p:cNvPr id="3" name="Content Placeholder 2"/>
          <p:cNvSpPr>
            <a:spLocks noGrp="1"/>
          </p:cNvSpPr>
          <p:nvPr>
            <p:ph idx="1"/>
          </p:nvPr>
        </p:nvSpPr>
        <p:spPr/>
        <p:txBody>
          <a:bodyPr>
            <a:normAutofit/>
          </a:bodyPr>
          <a:lstStyle/>
          <a:p>
            <a:r>
              <a:rPr lang="en-US" dirty="0"/>
              <a:t> </a:t>
            </a:r>
            <a:r>
              <a:rPr lang="en-US" dirty="0"/>
              <a:t>R</a:t>
            </a:r>
            <a:r>
              <a:rPr lang="en-US" dirty="0" smtClean="0"/>
              <a:t>etrospective</a:t>
            </a:r>
            <a:r>
              <a:rPr lang="en-US" dirty="0"/>
              <a:t>, international multi-center </a:t>
            </a:r>
            <a:r>
              <a:rPr lang="en-US" dirty="0" smtClean="0"/>
              <a:t>study: </a:t>
            </a:r>
            <a:r>
              <a:rPr lang="en-US" dirty="0"/>
              <a:t>64 </a:t>
            </a:r>
            <a:r>
              <a:rPr lang="en-US" dirty="0" smtClean="0"/>
              <a:t>HIV+ </a:t>
            </a:r>
            <a:r>
              <a:rPr lang="en-US" dirty="0"/>
              <a:t>patients and 117 matched </a:t>
            </a:r>
            <a:r>
              <a:rPr lang="en-US" dirty="0" smtClean="0"/>
              <a:t>HIV- </a:t>
            </a:r>
            <a:r>
              <a:rPr lang="en-US" dirty="0"/>
              <a:t>controls with metastatic NSCLC treated with </a:t>
            </a:r>
            <a:r>
              <a:rPr lang="en-US" dirty="0" smtClean="0"/>
              <a:t>ICI</a:t>
            </a:r>
          </a:p>
          <a:p>
            <a:r>
              <a:rPr lang="en-US" dirty="0"/>
              <a:t>89% received anti-PD-1 based therapy, and 46% received concurrent chemotherapy. </a:t>
            </a:r>
            <a:endParaRPr lang="en-US" dirty="0" smtClean="0"/>
          </a:p>
          <a:p>
            <a:r>
              <a:rPr lang="en-US" dirty="0" smtClean="0"/>
              <a:t>Grade </a:t>
            </a:r>
            <a:r>
              <a:rPr lang="en-US" dirty="0"/>
              <a:t>≥3 </a:t>
            </a:r>
            <a:r>
              <a:rPr lang="en-US" dirty="0" err="1" smtClean="0"/>
              <a:t>irAE</a:t>
            </a:r>
            <a:r>
              <a:rPr lang="en-US" dirty="0" smtClean="0"/>
              <a:t> occurred </a:t>
            </a:r>
            <a:r>
              <a:rPr lang="en-US" dirty="0"/>
              <a:t>in 11% HIV+ vs. 9% HIV- patients. </a:t>
            </a:r>
            <a:endParaRPr lang="en-US" dirty="0" smtClean="0"/>
          </a:p>
          <a:p>
            <a:r>
              <a:rPr lang="en-US" dirty="0" smtClean="0"/>
              <a:t>ORR </a:t>
            </a:r>
            <a:r>
              <a:rPr lang="en-US" dirty="0"/>
              <a:t>similar between both groups (28% HIV+ vs. 37% HIV-, p=0.25</a:t>
            </a:r>
            <a:r>
              <a:rPr lang="en-US" dirty="0" smtClean="0"/>
              <a:t>).</a:t>
            </a:r>
          </a:p>
          <a:p>
            <a:r>
              <a:rPr lang="en-US" dirty="0" smtClean="0"/>
              <a:t>24-month </a:t>
            </a:r>
            <a:r>
              <a:rPr lang="en-US" dirty="0"/>
              <a:t>OS rates were 41.7% for HIV+ vs. 42.9% for HIV- </a:t>
            </a:r>
            <a:r>
              <a:rPr lang="en-US" dirty="0" smtClean="0"/>
              <a:t>patients.</a:t>
            </a:r>
          </a:p>
          <a:p>
            <a:r>
              <a:rPr lang="en-US" dirty="0" smtClean="0"/>
              <a:t>24-month </a:t>
            </a:r>
            <a:r>
              <a:rPr lang="en-US" dirty="0"/>
              <a:t>PFS rates were 18.1% HIV+ vs 18.7% HIV- patients.</a:t>
            </a:r>
          </a:p>
        </p:txBody>
      </p:sp>
    </p:spTree>
    <p:extLst>
      <p:ext uri="{BB962C8B-B14F-4D97-AF65-F5344CB8AC3E}">
        <p14:creationId xmlns:p14="http://schemas.microsoft.com/office/powerpoint/2010/main" val="191751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2135760" y="1305576"/>
            <a:ext cx="7922638" cy="968826"/>
          </a:xfrm>
        </p:spPr>
        <p:txBody>
          <a:bodyPr>
            <a:noAutofit/>
          </a:bodyPr>
          <a:lstStyle/>
          <a:p>
            <a:pPr algn="ctr"/>
            <a:r>
              <a:rPr lang="en-US" sz="3200" dirty="0"/>
              <a:t>Topics: Immune Checkpoint Inhibitors in:</a:t>
            </a:r>
            <a:endParaRPr lang="en-US" sz="3200" dirty="0">
              <a:solidFill>
                <a:schemeClr val="accent1">
                  <a:lumMod val="50000"/>
                </a:schemeClr>
              </a:solidFill>
              <a:latin typeface="+mn-lt"/>
            </a:endParaRPr>
          </a:p>
        </p:txBody>
      </p:sp>
      <p:sp>
        <p:nvSpPr>
          <p:cNvPr id="5" name="Content Placeholder 2"/>
          <p:cNvSpPr>
            <a:spLocks noGrp="1"/>
          </p:cNvSpPr>
          <p:nvPr>
            <p:ph idx="1"/>
          </p:nvPr>
        </p:nvSpPr>
        <p:spPr>
          <a:xfrm>
            <a:off x="839279" y="2446501"/>
            <a:ext cx="10515600" cy="4351338"/>
          </a:xfrm>
        </p:spPr>
        <p:txBody>
          <a:bodyPr>
            <a:normAutofit fontScale="85000" lnSpcReduction="20000"/>
          </a:bodyPr>
          <a:lstStyle/>
          <a:p>
            <a:r>
              <a:rPr lang="en-US" dirty="0"/>
              <a:t>A</a:t>
            </a:r>
            <a:r>
              <a:rPr lang="en-US" dirty="0" smtClean="0"/>
              <a:t>utoimmune disorders</a:t>
            </a:r>
          </a:p>
          <a:p>
            <a:r>
              <a:rPr lang="en-US" dirty="0"/>
              <a:t>O</a:t>
            </a:r>
            <a:r>
              <a:rPr lang="en-US" dirty="0" smtClean="0"/>
              <a:t>rgan transplants</a:t>
            </a:r>
          </a:p>
          <a:p>
            <a:r>
              <a:rPr lang="en-US" dirty="0"/>
              <a:t>C</a:t>
            </a:r>
            <a:r>
              <a:rPr lang="en-US" dirty="0" smtClean="0"/>
              <a:t>hronic viral infections</a:t>
            </a:r>
          </a:p>
          <a:p>
            <a:r>
              <a:rPr lang="en-US" dirty="0"/>
              <a:t>C</a:t>
            </a:r>
            <a:r>
              <a:rPr lang="en-US" dirty="0" smtClean="0"/>
              <a:t>oncurrent </a:t>
            </a:r>
            <a:r>
              <a:rPr lang="en-US" dirty="0" err="1" smtClean="0"/>
              <a:t>immunosuppressants</a:t>
            </a:r>
            <a:endParaRPr lang="en-US" dirty="0" smtClean="0"/>
          </a:p>
          <a:p>
            <a:r>
              <a:rPr lang="en-US" dirty="0" smtClean="0"/>
              <a:t>Patients receiving PPI or antibiotics</a:t>
            </a:r>
          </a:p>
          <a:p>
            <a:r>
              <a:rPr lang="en-US" dirty="0"/>
              <a:t>O</a:t>
            </a:r>
            <a:r>
              <a:rPr lang="en-US" dirty="0" smtClean="0"/>
              <a:t>rgan dysfunction</a:t>
            </a:r>
          </a:p>
          <a:p>
            <a:r>
              <a:rPr lang="en-US" dirty="0" smtClean="0"/>
              <a:t>Pregnancy</a:t>
            </a:r>
          </a:p>
          <a:p>
            <a:r>
              <a:rPr lang="en-US" dirty="0"/>
              <a:t>B</a:t>
            </a:r>
            <a:r>
              <a:rPr lang="en-US" dirty="0" smtClean="0"/>
              <a:t>rain metastases</a:t>
            </a:r>
            <a:endParaRPr lang="en-US" dirty="0"/>
          </a:p>
          <a:p>
            <a:r>
              <a:rPr lang="en-US" dirty="0" smtClean="0"/>
              <a:t>Pediatric</a:t>
            </a:r>
          </a:p>
          <a:p>
            <a:r>
              <a:rPr lang="en-US" dirty="0" smtClean="0"/>
              <a:t>Elderly</a:t>
            </a:r>
          </a:p>
          <a:p>
            <a:r>
              <a:rPr lang="en-US" dirty="0" smtClean="0"/>
              <a:t>COVID-19</a:t>
            </a:r>
          </a:p>
        </p:txBody>
      </p:sp>
    </p:spTree>
    <p:extLst>
      <p:ext uri="{BB962C8B-B14F-4D97-AF65-F5344CB8AC3E}">
        <p14:creationId xmlns:p14="http://schemas.microsoft.com/office/powerpoint/2010/main" val="524213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Safety and efficacy of immune checkpoint inhibitors (ICI) in in patients with HIV and cancer</a:t>
            </a:r>
            <a:endParaRPr lang="en-US" dirty="0"/>
          </a:p>
        </p:txBody>
      </p:sp>
      <p:pic>
        <p:nvPicPr>
          <p:cNvPr id="3" name="Picture 2"/>
          <p:cNvPicPr>
            <a:picLocks noChangeAspect="1"/>
          </p:cNvPicPr>
          <p:nvPr/>
        </p:nvPicPr>
        <p:blipFill>
          <a:blip r:embed="rId2"/>
          <a:stretch>
            <a:fillRect/>
          </a:stretch>
        </p:blipFill>
        <p:spPr>
          <a:xfrm>
            <a:off x="926292" y="2238778"/>
            <a:ext cx="10427508" cy="3865808"/>
          </a:xfrm>
          <a:prstGeom prst="rect">
            <a:avLst/>
          </a:prstGeom>
        </p:spPr>
      </p:pic>
      <p:sp>
        <p:nvSpPr>
          <p:cNvPr id="4" name="TextBox 3"/>
          <p:cNvSpPr txBox="1"/>
          <p:nvPr/>
        </p:nvSpPr>
        <p:spPr>
          <a:xfrm>
            <a:off x="6452315" y="6283344"/>
            <a:ext cx="5186484" cy="369332"/>
          </a:xfrm>
          <a:prstGeom prst="rect">
            <a:avLst/>
          </a:prstGeom>
          <a:noFill/>
        </p:spPr>
        <p:txBody>
          <a:bodyPr wrap="none" rtlCol="0">
            <a:spAutoFit/>
          </a:bodyPr>
          <a:lstStyle/>
          <a:p>
            <a:r>
              <a:rPr lang="en-US" u="sng">
                <a:hlinkClick r:id="rId3"/>
              </a:rPr>
              <a:t>J </a:t>
            </a:r>
            <a:r>
              <a:rPr lang="en-US" u="sng" dirty="0" err="1">
                <a:hlinkClick r:id="rId3"/>
              </a:rPr>
              <a:t>Immunother</a:t>
            </a:r>
            <a:r>
              <a:rPr lang="en-US" u="sng" dirty="0">
                <a:hlinkClick r:id="rId3"/>
              </a:rPr>
              <a:t> Precis </a:t>
            </a:r>
            <a:r>
              <a:rPr lang="en-US" u="sng" dirty="0" err="1">
                <a:hlinkClick r:id="rId3"/>
              </a:rPr>
              <a:t>Oncol</a:t>
            </a:r>
            <a:r>
              <a:rPr lang="en-US" u="sng" dirty="0">
                <a:hlinkClick r:id="rId3"/>
              </a:rPr>
              <a:t>.</a:t>
            </a:r>
            <a:r>
              <a:rPr lang="en-US" dirty="0"/>
              <a:t> 2021 Nov; 4(4): 180–184.</a:t>
            </a:r>
            <a:endParaRPr lang="en-US" dirty="0"/>
          </a:p>
        </p:txBody>
      </p:sp>
    </p:spTree>
    <p:extLst>
      <p:ext uri="{BB962C8B-B14F-4D97-AF65-F5344CB8AC3E}">
        <p14:creationId xmlns:p14="http://schemas.microsoft.com/office/powerpoint/2010/main" val="3218254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a:off x="2135760" y="1305576"/>
            <a:ext cx="7922638" cy="968826"/>
          </a:xfrm>
        </p:spPr>
        <p:txBody>
          <a:bodyPr>
            <a:noAutofit/>
          </a:bodyPr>
          <a:lstStyle/>
          <a:p>
            <a:pPr algn="ctr"/>
            <a:r>
              <a:rPr lang="en-US" sz="3200" dirty="0" smtClean="0">
                <a:solidFill>
                  <a:schemeClr val="accent1">
                    <a:lumMod val="50000"/>
                  </a:schemeClr>
                </a:solidFill>
                <a:latin typeface="+mn-lt"/>
              </a:rPr>
              <a:t>ICB in the “elderly”</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257672"/>
            <a:ext cx="10893357" cy="4351338"/>
          </a:xfrm>
        </p:spPr>
        <p:txBody>
          <a:bodyPr>
            <a:normAutofit/>
          </a:bodyPr>
          <a:lstStyle/>
          <a:p>
            <a:r>
              <a:rPr lang="en-US" dirty="0"/>
              <a:t>P</a:t>
            </a:r>
            <a:r>
              <a:rPr lang="en-US" dirty="0" smtClean="0"/>
              <a:t>ooled analysis:  </a:t>
            </a:r>
            <a:r>
              <a:rPr lang="en-US" dirty="0"/>
              <a:t>borderline significant OS benefit for ICIs </a:t>
            </a:r>
            <a:r>
              <a:rPr lang="en-US" dirty="0" smtClean="0"/>
              <a:t>vs no </a:t>
            </a:r>
            <a:r>
              <a:rPr lang="en-US" dirty="0"/>
              <a:t>ICIs arms (HR = 0.84, 95% CI 0.7–1; </a:t>
            </a:r>
            <a:r>
              <a:rPr lang="en-US" i="1" dirty="0"/>
              <a:t>P</a:t>
            </a:r>
            <a:r>
              <a:rPr lang="en-US" dirty="0"/>
              <a:t> = 0.05) in particular in </a:t>
            </a:r>
            <a:r>
              <a:rPr lang="en-US" dirty="0" smtClean="0"/>
              <a:t>1</a:t>
            </a:r>
            <a:r>
              <a:rPr lang="en-US" baseline="30000" dirty="0" smtClean="0"/>
              <a:t>st</a:t>
            </a:r>
            <a:r>
              <a:rPr lang="en-US" dirty="0" smtClean="0"/>
              <a:t> line </a:t>
            </a:r>
            <a:r>
              <a:rPr lang="en-US" dirty="0"/>
              <a:t>trials with HR = 0.77 (95%CI 0.61–0.96; </a:t>
            </a:r>
            <a:r>
              <a:rPr lang="en-US" i="1" dirty="0"/>
              <a:t>P</a:t>
            </a:r>
            <a:r>
              <a:rPr lang="en-US" dirty="0"/>
              <a:t> = 0.02</a:t>
            </a:r>
            <a:r>
              <a:rPr lang="en-US" dirty="0" smtClean="0"/>
              <a:t>) </a:t>
            </a:r>
            <a:r>
              <a:rPr lang="en-US" dirty="0"/>
              <a:t>(Cancer Immunology, Immunotherapy </a:t>
            </a:r>
            <a:r>
              <a:rPr lang="en-US" dirty="0" smtClean="0"/>
              <a:t>2021;70:1777–1780)</a:t>
            </a:r>
          </a:p>
          <a:p>
            <a:r>
              <a:rPr lang="en-US" dirty="0" smtClean="0"/>
              <a:t>Meta-analysis: </a:t>
            </a:r>
            <a:r>
              <a:rPr lang="en-US" b="1" dirty="0"/>
              <a:t> </a:t>
            </a:r>
            <a:r>
              <a:rPr lang="en-US" dirty="0" smtClean="0"/>
              <a:t>OS benefit with </a:t>
            </a:r>
            <a:r>
              <a:rPr lang="en-US" dirty="0"/>
              <a:t>ICIs was significant in both younger and older patients </a:t>
            </a:r>
            <a:r>
              <a:rPr lang="en-US" dirty="0" smtClean="0"/>
              <a:t>(cut-off </a:t>
            </a:r>
            <a:r>
              <a:rPr lang="en-US" dirty="0"/>
              <a:t>age of 65-70 </a:t>
            </a:r>
            <a:r>
              <a:rPr lang="en-US" dirty="0" smtClean="0"/>
              <a:t>years). (</a:t>
            </a:r>
            <a:r>
              <a:rPr lang="en-US" dirty="0"/>
              <a:t>Cancer Treat Rev. 2016 Apr;45:30-7. </a:t>
            </a:r>
            <a:endParaRPr lang="en-US" dirty="0" smtClean="0"/>
          </a:p>
          <a:p>
            <a:r>
              <a:rPr lang="en-US" dirty="0" smtClean="0"/>
              <a:t>Meta-analysis: ICI </a:t>
            </a:r>
            <a:r>
              <a:rPr lang="en-US" dirty="0"/>
              <a:t>therapy improves OS in both younger and older patients with advanced </a:t>
            </a:r>
            <a:r>
              <a:rPr lang="en-US" dirty="0" smtClean="0"/>
              <a:t>cancers (magnitude </a:t>
            </a:r>
            <a:r>
              <a:rPr lang="en-US" dirty="0"/>
              <a:t>of improvement does not depend on </a:t>
            </a:r>
            <a:r>
              <a:rPr lang="en-US" dirty="0" smtClean="0"/>
              <a:t>age) (</a:t>
            </a:r>
            <a:r>
              <a:rPr lang="it-IT" dirty="0"/>
              <a:t>J Geriatr Oncol. 2020 Apr;11(3):508-514</a:t>
            </a:r>
            <a:r>
              <a:rPr lang="it-IT" dirty="0" smtClean="0"/>
              <a:t>.)</a:t>
            </a:r>
            <a:endParaRPr lang="en-US" dirty="0" smtClean="0"/>
          </a:p>
          <a:p>
            <a:endParaRPr lang="en-US" dirty="0"/>
          </a:p>
        </p:txBody>
      </p:sp>
    </p:spTree>
    <p:extLst>
      <p:ext uri="{BB962C8B-B14F-4D97-AF65-F5344CB8AC3E}">
        <p14:creationId xmlns:p14="http://schemas.microsoft.com/office/powerpoint/2010/main" val="1229450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a:off x="2135760" y="1305576"/>
            <a:ext cx="7922638" cy="796456"/>
          </a:xfrm>
        </p:spPr>
        <p:txBody>
          <a:bodyPr>
            <a:noAutofit/>
          </a:bodyPr>
          <a:lstStyle/>
          <a:p>
            <a:pPr algn="ctr"/>
            <a:r>
              <a:rPr lang="en-US" sz="3200" dirty="0"/>
              <a:t>ICB in </a:t>
            </a:r>
            <a:r>
              <a:rPr lang="en-US" sz="3200" dirty="0" smtClean="0"/>
              <a:t>pediatrics: low rate of mutations</a:t>
            </a:r>
            <a:endParaRPr lang="en-US" sz="3200" dirty="0">
              <a:solidFill>
                <a:schemeClr val="accent1">
                  <a:lumMod val="50000"/>
                </a:schemeClr>
              </a:solidFill>
              <a:latin typeface="+mn-lt"/>
            </a:endParaRPr>
          </a:p>
        </p:txBody>
      </p:sp>
      <p:sp>
        <p:nvSpPr>
          <p:cNvPr id="2" name="Rectangle 1"/>
          <p:cNvSpPr/>
          <p:nvPr/>
        </p:nvSpPr>
        <p:spPr>
          <a:xfrm>
            <a:off x="7473011" y="6428507"/>
            <a:ext cx="3953133" cy="369332"/>
          </a:xfrm>
          <a:prstGeom prst="rect">
            <a:avLst/>
          </a:prstGeom>
        </p:spPr>
        <p:txBody>
          <a:bodyPr wrap="none">
            <a:spAutoFit/>
          </a:bodyPr>
          <a:lstStyle/>
          <a:p>
            <a:r>
              <a:rPr lang="pt-BR" dirty="0"/>
              <a:t>N AT U R E | VO L 4 9 9 | </a:t>
            </a:r>
            <a:r>
              <a:rPr lang="pt-BR" dirty="0" smtClean="0"/>
              <a:t>2 </a:t>
            </a:r>
            <a:r>
              <a:rPr lang="pt-BR" dirty="0"/>
              <a:t>0 1 </a:t>
            </a:r>
            <a:r>
              <a:rPr lang="pt-BR" dirty="0" smtClean="0"/>
              <a:t>3 pg 214</a:t>
            </a:r>
            <a:endParaRPr lang="en-US" dirty="0"/>
          </a:p>
        </p:txBody>
      </p:sp>
      <p:pic>
        <p:nvPicPr>
          <p:cNvPr id="6" name="Picture 5"/>
          <p:cNvPicPr>
            <a:picLocks noChangeAspect="1"/>
          </p:cNvPicPr>
          <p:nvPr/>
        </p:nvPicPr>
        <p:blipFill>
          <a:blip r:embed="rId3"/>
          <a:stretch>
            <a:fillRect/>
          </a:stretch>
        </p:blipFill>
        <p:spPr>
          <a:xfrm>
            <a:off x="1581584" y="2026660"/>
            <a:ext cx="9030989" cy="4239212"/>
          </a:xfrm>
          <a:prstGeom prst="rect">
            <a:avLst/>
          </a:prstGeom>
        </p:spPr>
      </p:pic>
      <p:sp>
        <p:nvSpPr>
          <p:cNvPr id="9" name="Oval 8"/>
          <p:cNvSpPr/>
          <p:nvPr/>
        </p:nvSpPr>
        <p:spPr>
          <a:xfrm>
            <a:off x="2404997" y="4496844"/>
            <a:ext cx="501041" cy="11398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8931" y="4429380"/>
            <a:ext cx="354034" cy="11398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46115" y="4449598"/>
            <a:ext cx="350489" cy="11398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6" name="Oval 15"/>
          <p:cNvSpPr/>
          <p:nvPr/>
        </p:nvSpPr>
        <p:spPr>
          <a:xfrm>
            <a:off x="5073042" y="4449598"/>
            <a:ext cx="350489" cy="11398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4082807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a:off x="2135760" y="1305576"/>
            <a:ext cx="7922638" cy="796456"/>
          </a:xfrm>
        </p:spPr>
        <p:txBody>
          <a:bodyPr>
            <a:noAutofit/>
          </a:bodyPr>
          <a:lstStyle/>
          <a:p>
            <a:pPr algn="ctr"/>
            <a:r>
              <a:rPr lang="en-US" sz="3200" dirty="0"/>
              <a:t>ICB in pediatrics</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102032"/>
            <a:ext cx="10893357" cy="4351338"/>
          </a:xfrm>
        </p:spPr>
        <p:txBody>
          <a:bodyPr>
            <a:normAutofit fontScale="85000" lnSpcReduction="20000"/>
          </a:bodyPr>
          <a:lstStyle/>
          <a:p>
            <a:r>
              <a:rPr lang="en-US" dirty="0"/>
              <a:t>ACCELERATE and European Medicines Agency </a:t>
            </a:r>
            <a:r>
              <a:rPr lang="en-US" dirty="0" err="1"/>
              <a:t>Paediatric</a:t>
            </a:r>
            <a:r>
              <a:rPr lang="en-US" dirty="0"/>
              <a:t> Strategy Forum for medicinal product development of checkpoint inhibitors for use in combination therapy in </a:t>
            </a:r>
            <a:r>
              <a:rPr lang="en-US" dirty="0" smtClean="0"/>
              <a:t>pediatric </a:t>
            </a:r>
            <a:r>
              <a:rPr lang="en-US" dirty="0"/>
              <a:t>patients.</a:t>
            </a:r>
          </a:p>
          <a:p>
            <a:pPr lvl="1"/>
            <a:r>
              <a:rPr lang="en-US" dirty="0"/>
              <a:t>High rate of activity of monotherapy checkpoint inhibitors, including complete responses, in Hodgkin lymphoma and </a:t>
            </a:r>
            <a:r>
              <a:rPr lang="en-US" dirty="0" err="1"/>
              <a:t>hypermutant</a:t>
            </a:r>
            <a:r>
              <a:rPr lang="en-US" dirty="0"/>
              <a:t> </a:t>
            </a:r>
            <a:r>
              <a:rPr lang="en-US" dirty="0" err="1"/>
              <a:t>tumours</a:t>
            </a:r>
            <a:r>
              <a:rPr lang="en-US" dirty="0"/>
              <a:t>.</a:t>
            </a:r>
          </a:p>
          <a:p>
            <a:pPr lvl="1"/>
            <a:endParaRPr lang="en-US" dirty="0"/>
          </a:p>
          <a:p>
            <a:pPr lvl="1"/>
            <a:r>
              <a:rPr lang="en-US" dirty="0"/>
              <a:t>Very limited activity of checkpoint inhibitors as single agents in other </a:t>
            </a:r>
            <a:r>
              <a:rPr lang="en-US" dirty="0" smtClean="0"/>
              <a:t>pediatric </a:t>
            </a:r>
            <a:r>
              <a:rPr lang="en-US" dirty="0" err="1"/>
              <a:t>tumours</a:t>
            </a:r>
            <a:r>
              <a:rPr lang="en-US" dirty="0"/>
              <a:t> (overall response rate–2.8% with Hodgkin's lymphoma excluded).</a:t>
            </a:r>
          </a:p>
          <a:p>
            <a:pPr lvl="2"/>
            <a:r>
              <a:rPr lang="en-US" dirty="0" err="1"/>
              <a:t>Tumour</a:t>
            </a:r>
            <a:r>
              <a:rPr lang="en-US" dirty="0"/>
              <a:t>-associated leucocytes of most </a:t>
            </a:r>
            <a:r>
              <a:rPr lang="en-US" dirty="0" smtClean="0"/>
              <a:t>pediatric </a:t>
            </a:r>
            <a:r>
              <a:rPr lang="en-US" dirty="0" err="1"/>
              <a:t>tumours</a:t>
            </a:r>
            <a:r>
              <a:rPr lang="en-US" dirty="0"/>
              <a:t> contain few T </a:t>
            </a:r>
            <a:r>
              <a:rPr lang="en-US" dirty="0" smtClean="0"/>
              <a:t>cells </a:t>
            </a:r>
            <a:endParaRPr lang="en-US" dirty="0"/>
          </a:p>
          <a:p>
            <a:pPr lvl="2"/>
            <a:r>
              <a:rPr lang="en-US" dirty="0"/>
              <a:t>PD-L1 expression is absent in the majority of </a:t>
            </a:r>
            <a:r>
              <a:rPr lang="en-US" dirty="0" err="1"/>
              <a:t>tumours</a:t>
            </a:r>
            <a:r>
              <a:rPr lang="en-US" dirty="0"/>
              <a:t> (except Hodgkin lymphoma)</a:t>
            </a:r>
          </a:p>
          <a:p>
            <a:pPr lvl="2"/>
            <a:r>
              <a:rPr lang="en-US" dirty="0"/>
              <a:t>Contain higher proportions of myeloid cells (macrophages and MDSC)</a:t>
            </a:r>
          </a:p>
          <a:p>
            <a:pPr lvl="1"/>
            <a:endParaRPr lang="en-US" dirty="0"/>
          </a:p>
          <a:p>
            <a:pPr lvl="1"/>
            <a:r>
              <a:rPr lang="en-US" dirty="0"/>
              <a:t>Except for </a:t>
            </a:r>
            <a:r>
              <a:rPr lang="en-US" dirty="0" err="1"/>
              <a:t>hypermutation</a:t>
            </a:r>
            <a:r>
              <a:rPr lang="en-US" dirty="0"/>
              <a:t>, there is no other predictive biomarker.</a:t>
            </a:r>
          </a:p>
          <a:p>
            <a:pPr lvl="1"/>
            <a:endParaRPr lang="en-US" dirty="0"/>
          </a:p>
          <a:p>
            <a:pPr lvl="1"/>
            <a:r>
              <a:rPr lang="en-US" dirty="0"/>
              <a:t>There is no benefit to children to be included in new monotherapy trials of other checkpoint inhibitors with the same mechanism of action unless there is more scientific knowledge.</a:t>
            </a:r>
          </a:p>
          <a:p>
            <a:endParaRPr lang="en-US" dirty="0"/>
          </a:p>
        </p:txBody>
      </p:sp>
      <p:sp>
        <p:nvSpPr>
          <p:cNvPr id="2" name="Rectangle 1"/>
          <p:cNvSpPr/>
          <p:nvPr/>
        </p:nvSpPr>
        <p:spPr>
          <a:xfrm>
            <a:off x="7473011" y="6428507"/>
            <a:ext cx="4653390" cy="369332"/>
          </a:xfrm>
          <a:prstGeom prst="rect">
            <a:avLst/>
          </a:prstGeom>
        </p:spPr>
        <p:txBody>
          <a:bodyPr wrap="none">
            <a:spAutoFit/>
          </a:bodyPr>
          <a:lstStyle/>
          <a:p>
            <a:r>
              <a:rPr lang="en-US" dirty="0"/>
              <a:t>Pearson ADJ, </a:t>
            </a:r>
            <a:r>
              <a:rPr lang="en-US" dirty="0" err="1"/>
              <a:t>Eur</a:t>
            </a:r>
            <a:r>
              <a:rPr lang="en-US" dirty="0"/>
              <a:t> J Cancer. 2020 Mar;127:52-66.</a:t>
            </a:r>
          </a:p>
        </p:txBody>
      </p:sp>
    </p:spTree>
    <p:extLst>
      <p:ext uri="{BB962C8B-B14F-4D97-AF65-F5344CB8AC3E}">
        <p14:creationId xmlns:p14="http://schemas.microsoft.com/office/powerpoint/2010/main" val="140102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a:off x="2135760" y="1305576"/>
            <a:ext cx="7922638" cy="796456"/>
          </a:xfrm>
        </p:spPr>
        <p:txBody>
          <a:bodyPr>
            <a:noAutofit/>
          </a:bodyPr>
          <a:lstStyle/>
          <a:p>
            <a:pPr algn="ctr"/>
            <a:r>
              <a:rPr lang="en-US" sz="3200" dirty="0"/>
              <a:t>ICB in organ dysfunction</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102032"/>
            <a:ext cx="10893357" cy="4351338"/>
          </a:xfrm>
        </p:spPr>
        <p:txBody>
          <a:bodyPr>
            <a:normAutofit/>
          </a:bodyPr>
          <a:lstStyle/>
          <a:p>
            <a:r>
              <a:rPr lang="en-US" dirty="0"/>
              <a:t>No specific contraindication to ICB exists for patients with renal, hepatic, or cardiac dysfunction</a:t>
            </a:r>
          </a:p>
          <a:p>
            <a:pPr lvl="1"/>
            <a:r>
              <a:rPr lang="en-US" dirty="0"/>
              <a:t>These patients have been largely excluded from clinical trials</a:t>
            </a:r>
          </a:p>
          <a:p>
            <a:r>
              <a:rPr lang="en-US" dirty="0"/>
              <a:t>27 patients with organ dysfunction </a:t>
            </a:r>
            <a:r>
              <a:rPr lang="en-US" sz="2000" dirty="0"/>
              <a:t>(</a:t>
            </a:r>
            <a:r>
              <a:rPr lang="en-US" sz="2000" dirty="0" err="1"/>
              <a:t>Kanz</a:t>
            </a:r>
            <a:r>
              <a:rPr lang="en-US" sz="2000" dirty="0"/>
              <a:t>, </a:t>
            </a:r>
            <a:r>
              <a:rPr lang="en-US" sz="2000" dirty="0">
                <a:hlinkClick r:id="rId3" tooltip="Journal for immunotherapy of cancer."/>
              </a:rPr>
              <a:t>J </a:t>
            </a:r>
            <a:r>
              <a:rPr lang="en-US" sz="2000" dirty="0" err="1">
                <a:hlinkClick r:id="rId3" tooltip="Journal for immunotherapy of cancer."/>
              </a:rPr>
              <a:t>Immunother</a:t>
            </a:r>
            <a:r>
              <a:rPr lang="en-US" sz="2000" dirty="0">
                <a:hlinkClick r:id="rId3" tooltip="Journal for immunotherapy of cancer."/>
              </a:rPr>
              <a:t> Cancer.</a:t>
            </a:r>
            <a:r>
              <a:rPr lang="en-US" sz="2000" dirty="0"/>
              <a:t> 2016 Oct 18;4:60)</a:t>
            </a:r>
            <a:endParaRPr lang="en-US" dirty="0"/>
          </a:p>
          <a:p>
            <a:pPr lvl="1"/>
            <a:r>
              <a:rPr lang="en-US" dirty="0"/>
              <a:t>Organ dysfunction was defined as cardiac (left ventricular ejection fraction ≤45 %), renal (creatinine ≥2 mg/</a:t>
            </a:r>
            <a:r>
              <a:rPr lang="en-US" dirty="0" err="1"/>
              <a:t>dL</a:t>
            </a:r>
            <a:r>
              <a:rPr lang="en-US" dirty="0"/>
              <a:t> or GFR ≤30 ml/min) or hepatic dysfunction (evidence of cirrhosis on imaging or AST, ALT or bilirubin ≥3x ULN).</a:t>
            </a:r>
          </a:p>
          <a:p>
            <a:pPr lvl="1"/>
            <a:r>
              <a:rPr lang="en-US" dirty="0"/>
              <a:t>Worsening organ dysfunction requiring hospitalization or dose delays occurred in 8 patients (30 %) although in most cases this was thought not-drug related and resolved with supportive care.</a:t>
            </a:r>
          </a:p>
          <a:p>
            <a:pPr lvl="1"/>
            <a:r>
              <a:rPr lang="en-US" dirty="0"/>
              <a:t>RR: 15%</a:t>
            </a:r>
          </a:p>
        </p:txBody>
      </p:sp>
    </p:spTree>
    <p:extLst>
      <p:ext uri="{BB962C8B-B14F-4D97-AF65-F5344CB8AC3E}">
        <p14:creationId xmlns:p14="http://schemas.microsoft.com/office/powerpoint/2010/main" val="60203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a:off x="2135760" y="1305576"/>
            <a:ext cx="7922638" cy="796456"/>
          </a:xfrm>
        </p:spPr>
        <p:txBody>
          <a:bodyPr>
            <a:noAutofit/>
          </a:bodyPr>
          <a:lstStyle/>
          <a:p>
            <a:pPr algn="ctr"/>
            <a:r>
              <a:rPr lang="en-US" sz="3200" dirty="0"/>
              <a:t>ICB in brain metastases: general statements</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102032"/>
            <a:ext cx="10893357" cy="4351338"/>
          </a:xfrm>
        </p:spPr>
        <p:txBody>
          <a:bodyPr>
            <a:normAutofit fontScale="70000" lnSpcReduction="20000"/>
          </a:bodyPr>
          <a:lstStyle/>
          <a:p>
            <a:r>
              <a:rPr lang="en-US" dirty="0"/>
              <a:t>Lung cancer:  To date only data provided by non-small-cell lung cancer subtypes are available (low level of evidence). Central response rate on these patients is estimated to be lower than primary site (ORR 17–20%) (low level of evidence).</a:t>
            </a:r>
          </a:p>
          <a:p>
            <a:r>
              <a:rPr lang="en-US" dirty="0"/>
              <a:t>Renal cell carcinoma: Only data for clear cell subtypes are available. Responses are achievable only in a very limited number of patients with mono-site small (&lt;1 cm) metastases (very low level of evidence).</a:t>
            </a:r>
          </a:p>
          <a:p>
            <a:r>
              <a:rPr lang="en-US" dirty="0"/>
              <a:t>Melanoma:  Combination between ICIs seems to be the best treatment strategy in patients with melanoma related brain metastases (BMs) (high level of evidence).</a:t>
            </a:r>
          </a:p>
          <a:p>
            <a:r>
              <a:rPr lang="en-US" dirty="0"/>
              <a:t>Other malignancies: Limited data about clinical efficacy on BMs are available. This also includes solid malignancies with high CNS metastases rate (breast cancer and small-cell lung cancer).</a:t>
            </a:r>
          </a:p>
          <a:p>
            <a:r>
              <a:rPr lang="en-US" dirty="0"/>
              <a:t>Breast cancer:  Breast cancer BM had a lower immune contexture c/w melanoma and NSCLC</a:t>
            </a:r>
          </a:p>
          <a:p>
            <a:r>
              <a:rPr lang="en-US" dirty="0"/>
              <a:t>Radiation therapy &amp; ICIs:  Recent randomized trials show limited efficacy of the </a:t>
            </a:r>
            <a:r>
              <a:rPr lang="en-US" dirty="0" err="1"/>
              <a:t>abscopal</a:t>
            </a:r>
            <a:r>
              <a:rPr lang="en-US" dirty="0"/>
              <a:t> effect (low level of evidence).</a:t>
            </a:r>
          </a:p>
          <a:p>
            <a:r>
              <a:rPr lang="en-US" dirty="0"/>
              <a:t>Combinations between ICIs and stereotactic radiosurgery or WBI are under assessment</a:t>
            </a:r>
          </a:p>
        </p:txBody>
      </p:sp>
      <p:sp>
        <p:nvSpPr>
          <p:cNvPr id="8" name="TextBox 7"/>
          <p:cNvSpPr txBox="1"/>
          <p:nvPr/>
        </p:nvSpPr>
        <p:spPr>
          <a:xfrm>
            <a:off x="7564222" y="6284093"/>
            <a:ext cx="4470968" cy="338554"/>
          </a:xfrm>
          <a:prstGeom prst="rect">
            <a:avLst/>
          </a:prstGeom>
          <a:noFill/>
        </p:spPr>
        <p:txBody>
          <a:bodyPr wrap="none" rtlCol="0">
            <a:spAutoFit/>
          </a:bodyPr>
          <a:lstStyle/>
          <a:p>
            <a:r>
              <a:rPr lang="en-US" sz="1600" dirty="0" err="1"/>
              <a:t>Nunno</a:t>
            </a:r>
            <a:r>
              <a:rPr lang="en-US" sz="1600" dirty="0"/>
              <a:t> V, Immunotherapy. 2021 Apr;13(5):419-432</a:t>
            </a:r>
            <a:r>
              <a:rPr lang="en-US" sz="1600" dirty="0" smtClean="0"/>
              <a:t>.</a:t>
            </a:r>
            <a:endParaRPr lang="en-US" sz="1600" dirty="0"/>
          </a:p>
        </p:txBody>
      </p:sp>
    </p:spTree>
    <p:extLst>
      <p:ext uri="{BB962C8B-B14F-4D97-AF65-F5344CB8AC3E}">
        <p14:creationId xmlns:p14="http://schemas.microsoft.com/office/powerpoint/2010/main" val="3316807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a:off x="2135760" y="1305576"/>
            <a:ext cx="7922638" cy="796456"/>
          </a:xfrm>
        </p:spPr>
        <p:txBody>
          <a:bodyPr>
            <a:noAutofit/>
          </a:bodyPr>
          <a:lstStyle/>
          <a:p>
            <a:pPr algn="ctr"/>
            <a:r>
              <a:rPr lang="en-US" sz="3200" dirty="0"/>
              <a:t>ICB in pregnancy</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102032"/>
            <a:ext cx="10893357" cy="4351338"/>
          </a:xfrm>
        </p:spPr>
        <p:txBody>
          <a:bodyPr>
            <a:normAutofit fontScale="85000" lnSpcReduction="20000"/>
          </a:bodyPr>
          <a:lstStyle/>
          <a:p>
            <a:r>
              <a:rPr lang="en-US" dirty="0"/>
              <a:t>PD1/PD-L1 interactions plays a key role in maintaining fetal tolerance;</a:t>
            </a:r>
          </a:p>
          <a:p>
            <a:r>
              <a:rPr lang="en-US" dirty="0"/>
              <a:t>Placenta with high PD-L1 expression</a:t>
            </a:r>
          </a:p>
          <a:p>
            <a:r>
              <a:rPr lang="en-US" dirty="0"/>
              <a:t>Animal studies: anti-PD1/PD-L1 increased the risks of spontaneous abortions</a:t>
            </a:r>
          </a:p>
          <a:p>
            <a:r>
              <a:rPr lang="en-US" dirty="0"/>
              <a:t>Anti-PD1 agents are categorized as pregnancy category D* by the Food and Drug Administration</a:t>
            </a:r>
          </a:p>
          <a:p>
            <a:r>
              <a:rPr lang="en-US" dirty="0"/>
              <a:t>Ipilimumab is pregnancy category C*</a:t>
            </a:r>
          </a:p>
          <a:p>
            <a:endParaRPr lang="en-US" dirty="0"/>
          </a:p>
          <a:p>
            <a:r>
              <a:rPr lang="en-US" dirty="0"/>
              <a:t>* C: Animal reproduction studies have shown an adverse effect on the fetus and there are no adequate and well-controlled studies in humans, but potential benefits may warrant use of the drug in pregnant women despite potential risks.</a:t>
            </a:r>
          </a:p>
          <a:p>
            <a:r>
              <a:rPr lang="en-US" dirty="0"/>
              <a:t>*D: There is positive evidence of human fetal risk based on adverse reaction data from investigational or marketing experience or studies in humans, but potential benefits may warrant use of the drug in pregnant women despite potential risks.</a:t>
            </a:r>
          </a:p>
          <a:p>
            <a:endParaRPr lang="en-US" dirty="0"/>
          </a:p>
        </p:txBody>
      </p:sp>
    </p:spTree>
    <p:extLst>
      <p:ext uri="{BB962C8B-B14F-4D97-AF65-F5344CB8AC3E}">
        <p14:creationId xmlns:p14="http://schemas.microsoft.com/office/powerpoint/2010/main" val="1823277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a:off x="2135760" y="1305576"/>
            <a:ext cx="7922638" cy="796456"/>
          </a:xfrm>
        </p:spPr>
        <p:txBody>
          <a:bodyPr>
            <a:noAutofit/>
          </a:bodyPr>
          <a:lstStyle/>
          <a:p>
            <a:pPr algn="ctr"/>
            <a:r>
              <a:rPr lang="en-US" sz="3200" dirty="0"/>
              <a:t>ICB in </a:t>
            </a:r>
            <a:r>
              <a:rPr lang="en-US" sz="3200" dirty="0" smtClean="0"/>
              <a:t>COVID-19</a:t>
            </a:r>
            <a:endParaRPr lang="en-US" sz="3200" dirty="0">
              <a:solidFill>
                <a:schemeClr val="accent1">
                  <a:lumMod val="50000"/>
                </a:schemeClr>
              </a:solidFill>
              <a:latin typeface="+mn-lt"/>
            </a:endParaRPr>
          </a:p>
        </p:txBody>
      </p:sp>
      <p:sp>
        <p:nvSpPr>
          <p:cNvPr id="5" name="Content Placeholder 5"/>
          <p:cNvSpPr>
            <a:spLocks noGrp="1"/>
          </p:cNvSpPr>
          <p:nvPr>
            <p:ph idx="1"/>
          </p:nvPr>
        </p:nvSpPr>
        <p:spPr>
          <a:xfrm>
            <a:off x="507459" y="2102032"/>
            <a:ext cx="10893357" cy="4351338"/>
          </a:xfrm>
        </p:spPr>
        <p:txBody>
          <a:bodyPr>
            <a:normAutofit/>
          </a:bodyPr>
          <a:lstStyle/>
          <a:p>
            <a:r>
              <a:rPr lang="en-US" dirty="0"/>
              <a:t>“Current evidence does not support the notion that ICB therapy worsens complications from COVID-19, and we conclude that it supports the continued use of ICB therapy during the COVID-19 pandemic ”  (</a:t>
            </a:r>
            <a:r>
              <a:rPr lang="en-US" dirty="0" err="1"/>
              <a:t>Garassino</a:t>
            </a:r>
            <a:r>
              <a:rPr lang="en-US" dirty="0"/>
              <a:t> and  </a:t>
            </a:r>
            <a:r>
              <a:rPr lang="en-US" dirty="0" err="1"/>
              <a:t>Ribas</a:t>
            </a:r>
            <a:r>
              <a:rPr lang="en-US" dirty="0"/>
              <a:t>, Cancer </a:t>
            </a:r>
            <a:r>
              <a:rPr lang="en-US" dirty="0" err="1"/>
              <a:t>Immunol</a:t>
            </a:r>
            <a:r>
              <a:rPr lang="en-US" dirty="0"/>
              <a:t> Res 2021;XX:XX–XX</a:t>
            </a:r>
            <a:r>
              <a:rPr lang="en-US" dirty="0" smtClean="0"/>
              <a:t>)</a:t>
            </a:r>
          </a:p>
          <a:p>
            <a:r>
              <a:rPr lang="en-US" dirty="0" smtClean="0"/>
              <a:t>Use of extended dosing interval did </a:t>
            </a:r>
            <a:r>
              <a:rPr lang="en-US" dirty="0"/>
              <a:t>not lead to an increase of clinically relevant toxicities resulting in dose reduction and/or treatment discontinuation (Lung Cancer. 2021 Dec 24:S1525-7304(21)00305-3</a:t>
            </a:r>
            <a:r>
              <a:rPr lang="en-US" dirty="0" smtClean="0"/>
              <a:t>.)</a:t>
            </a:r>
          </a:p>
          <a:p>
            <a:r>
              <a:rPr lang="en-US" dirty="0" smtClean="0"/>
              <a:t>In a cohort of patients vaccinated while on ICB, </a:t>
            </a:r>
            <a:r>
              <a:rPr lang="en-US" dirty="0" err="1" smtClean="0"/>
              <a:t>irAEs</a:t>
            </a:r>
            <a:r>
              <a:rPr lang="en-US" dirty="0" smtClean="0"/>
              <a:t> were similar overall but 5/19 vaccinated within 72 </a:t>
            </a:r>
            <a:r>
              <a:rPr lang="en-US" dirty="0" err="1" smtClean="0"/>
              <a:t>hr</a:t>
            </a:r>
            <a:r>
              <a:rPr lang="en-US" dirty="0" smtClean="0"/>
              <a:t> before/after IO developed </a:t>
            </a:r>
            <a:r>
              <a:rPr lang="en-US" dirty="0" err="1" smtClean="0"/>
              <a:t>irAE</a:t>
            </a:r>
            <a:r>
              <a:rPr lang="en-US" dirty="0" smtClean="0"/>
              <a:t> </a:t>
            </a:r>
            <a:r>
              <a:rPr lang="en-US" dirty="0"/>
              <a:t>(within 1-17 days) (Cancer </a:t>
            </a:r>
            <a:r>
              <a:rPr lang="en-US" dirty="0" err="1"/>
              <a:t>Immunol</a:t>
            </a:r>
            <a:r>
              <a:rPr lang="en-US" dirty="0"/>
              <a:t> </a:t>
            </a:r>
            <a:r>
              <a:rPr lang="en-US" dirty="0" err="1" smtClean="0"/>
              <a:t>Immunother</a:t>
            </a:r>
            <a:r>
              <a:rPr lang="en-US" dirty="0" smtClean="0"/>
              <a:t>. </a:t>
            </a:r>
            <a:r>
              <a:rPr lang="en-US" dirty="0"/>
              <a:t>2021 Dec 23;1-6. </a:t>
            </a:r>
            <a:r>
              <a:rPr lang="en-US" dirty="0" smtClean="0"/>
              <a:t>)</a:t>
            </a:r>
            <a:endParaRPr lang="en-US" dirty="0"/>
          </a:p>
          <a:p>
            <a:endParaRPr lang="en-US" dirty="0"/>
          </a:p>
        </p:txBody>
      </p:sp>
    </p:spTree>
    <p:extLst>
      <p:ext uri="{BB962C8B-B14F-4D97-AF65-F5344CB8AC3E}">
        <p14:creationId xmlns:p14="http://schemas.microsoft.com/office/powerpoint/2010/main" val="1829343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a:off x="2135760" y="1305576"/>
            <a:ext cx="7922638" cy="796456"/>
          </a:xfrm>
        </p:spPr>
        <p:txBody>
          <a:bodyPr>
            <a:noAutofit/>
          </a:bodyPr>
          <a:lstStyle/>
          <a:p>
            <a:pPr lvl="0">
              <a:lnSpc>
                <a:spcPct val="100000"/>
              </a:lnSpc>
              <a:spcBef>
                <a:spcPts val="0"/>
              </a:spcBef>
              <a:defRPr/>
            </a:pPr>
            <a:r>
              <a:rPr lang="en-US" sz="3200" dirty="0">
                <a:solidFill>
                  <a:prstClr val="black"/>
                </a:solidFill>
                <a:latin typeface="Calibri" panose="020F0502020204030204"/>
              </a:rPr>
              <a:t>Immune related pneumonitis and COVID-19</a:t>
            </a:r>
          </a:p>
        </p:txBody>
      </p:sp>
      <p:pic>
        <p:nvPicPr>
          <p:cNvPr id="8" name="Picture 7"/>
          <p:cNvPicPr>
            <a:picLocks noChangeAspect="1"/>
          </p:cNvPicPr>
          <p:nvPr/>
        </p:nvPicPr>
        <p:blipFill>
          <a:blip r:embed="rId3"/>
          <a:stretch>
            <a:fillRect/>
          </a:stretch>
        </p:blipFill>
        <p:spPr>
          <a:xfrm>
            <a:off x="2569856" y="2365171"/>
            <a:ext cx="2851413" cy="3814625"/>
          </a:xfrm>
          <a:prstGeom prst="rect">
            <a:avLst/>
          </a:prstGeom>
        </p:spPr>
      </p:pic>
      <p:sp>
        <p:nvSpPr>
          <p:cNvPr id="9" name="TextBox 8"/>
          <p:cNvSpPr txBox="1"/>
          <p:nvPr/>
        </p:nvSpPr>
        <p:spPr>
          <a:xfrm>
            <a:off x="320995" y="6179796"/>
            <a:ext cx="30555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Cho JY,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Lung Cancer.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2018 Nov;125:150-156. </a:t>
            </a:r>
          </a:p>
        </p:txBody>
      </p:sp>
      <p:pic>
        <p:nvPicPr>
          <p:cNvPr id="10" name="Picture 9"/>
          <p:cNvPicPr>
            <a:picLocks noChangeAspect="1"/>
          </p:cNvPicPr>
          <p:nvPr/>
        </p:nvPicPr>
        <p:blipFill>
          <a:blip r:embed="rId4"/>
          <a:stretch>
            <a:fillRect/>
          </a:stretch>
        </p:blipFill>
        <p:spPr>
          <a:xfrm>
            <a:off x="10009301" y="1775523"/>
            <a:ext cx="666613" cy="4404628"/>
          </a:xfrm>
          <a:prstGeom prst="rect">
            <a:avLst/>
          </a:prstGeom>
        </p:spPr>
      </p:pic>
      <p:sp>
        <p:nvSpPr>
          <p:cNvPr id="11" name="TextBox 10"/>
          <p:cNvSpPr txBox="1"/>
          <p:nvPr/>
        </p:nvSpPr>
        <p:spPr>
          <a:xfrm>
            <a:off x="8384508" y="6153304"/>
            <a:ext cx="31272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Mellinghoff</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Front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Immunol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December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2021</a:t>
            </a:r>
          </a:p>
        </p:txBody>
      </p:sp>
      <p:sp>
        <p:nvSpPr>
          <p:cNvPr id="13" name="TextBox 12"/>
          <p:cNvSpPr txBox="1"/>
          <p:nvPr/>
        </p:nvSpPr>
        <p:spPr>
          <a:xfrm>
            <a:off x="519834" y="3716959"/>
            <a:ext cx="9558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Pt with ICB-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Related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pneumonitis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7499749" y="3116794"/>
            <a:ext cx="176951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Pt with COVID-19 (C</a:t>
            </a:r>
            <a:r>
              <a:rPr kumimoji="0" lang="en-US" sz="1800" b="0" i="0" u="none" strike="noStrike" kern="1200" cap="none" spc="0" normalizeH="0" baseline="-25000" noProof="0" dirty="0" smtClean="0">
                <a:ln>
                  <a:noFill/>
                </a:ln>
                <a:solidFill>
                  <a:prstClr val="black"/>
                </a:solidFill>
                <a:effectLst/>
                <a:uLnTx/>
                <a:uFillTx/>
                <a:latin typeface="Calibri" panose="020F0502020204030204"/>
                <a:ea typeface="+mn-ea"/>
                <a:cs typeface="+mn-cs"/>
              </a:rPr>
              <a:t>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And who recently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Initiated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pembrolizumab</a:t>
            </a: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For NSCLC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5674826" y="5763108"/>
            <a:ext cx="3534429" cy="369332"/>
          </a:xfrm>
          <a:prstGeom prst="rect">
            <a:avLst/>
          </a:prstGeom>
          <a:noFill/>
        </p:spPr>
        <p:txBody>
          <a:bodyPr wrap="none" rtlCol="0">
            <a:spAutoFit/>
          </a:bodyPr>
          <a:lstStyle/>
          <a:p>
            <a:r>
              <a:rPr lang="en-US" dirty="0" smtClean="0"/>
              <a:t>Is it possible to distinguish the two?</a:t>
            </a:r>
            <a:endParaRPr lang="en-US" dirty="0"/>
          </a:p>
        </p:txBody>
      </p:sp>
    </p:spTree>
    <p:extLst>
      <p:ext uri="{BB962C8B-B14F-4D97-AF65-F5344CB8AC3E}">
        <p14:creationId xmlns:p14="http://schemas.microsoft.com/office/powerpoint/2010/main" val="2533637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algn="ctr"/>
            <a:r>
              <a:rPr lang="en-US" sz="2000" b="1" dirty="0" smtClean="0">
                <a:solidFill>
                  <a:schemeClr val="accent1">
                    <a:lumMod val="50000"/>
                  </a:schemeClr>
                </a:solidFill>
              </a:rPr>
              <a:t>#SITCWinterSchool</a:t>
            </a:r>
            <a:endParaRPr lang="en-US" sz="2000" b="1" dirty="0">
              <a:solidFill>
                <a:schemeClr val="accent1">
                  <a:lumMod val="50000"/>
                </a:schemeClr>
              </a:solidFill>
            </a:endParaRPr>
          </a:p>
        </p:txBody>
      </p:sp>
      <p:sp>
        <p:nvSpPr>
          <p:cNvPr id="15" name="Title 1"/>
          <p:cNvSpPr>
            <a:spLocks noGrp="1"/>
          </p:cNvSpPr>
          <p:nvPr>
            <p:ph type="title"/>
          </p:nvPr>
        </p:nvSpPr>
        <p:spPr>
          <a:xfrm rot="10800000" flipV="1">
            <a:off x="1805019" y="1393753"/>
            <a:ext cx="7922638" cy="430087"/>
          </a:xfrm>
        </p:spPr>
        <p:txBody>
          <a:bodyPr>
            <a:noAutofit/>
          </a:bodyPr>
          <a:lstStyle/>
          <a:p>
            <a:pPr algn="ctr"/>
            <a:r>
              <a:rPr lang="en-US" sz="3200" dirty="0" smtClean="0"/>
              <a:t>Summary</a:t>
            </a:r>
            <a:endParaRPr lang="en-US" sz="3200" dirty="0"/>
          </a:p>
        </p:txBody>
      </p:sp>
      <p:sp>
        <p:nvSpPr>
          <p:cNvPr id="5" name="Content Placeholder 5"/>
          <p:cNvSpPr>
            <a:spLocks noGrp="1"/>
          </p:cNvSpPr>
          <p:nvPr>
            <p:ph idx="1"/>
          </p:nvPr>
        </p:nvSpPr>
        <p:spPr>
          <a:xfrm>
            <a:off x="507459" y="2102032"/>
            <a:ext cx="10893357" cy="4351338"/>
          </a:xfrm>
        </p:spPr>
        <p:txBody>
          <a:bodyPr>
            <a:normAutofit/>
          </a:bodyPr>
          <a:lstStyle/>
          <a:p>
            <a:r>
              <a:rPr lang="en-US" dirty="0"/>
              <a:t>Most “special” patient groups can be safely treated with ICB</a:t>
            </a:r>
          </a:p>
          <a:p>
            <a:r>
              <a:rPr lang="en-US" dirty="0"/>
              <a:t>Exception: pregnancy (category C or D) and some organ transplants</a:t>
            </a:r>
          </a:p>
          <a:p>
            <a:endParaRPr lang="en-US" dirty="0"/>
          </a:p>
        </p:txBody>
      </p:sp>
    </p:spTree>
    <p:extLst>
      <p:ext uri="{BB962C8B-B14F-4D97-AF65-F5344CB8AC3E}">
        <p14:creationId xmlns:p14="http://schemas.microsoft.com/office/powerpoint/2010/main" val="1319064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1446829" y="1115561"/>
            <a:ext cx="8962300" cy="968826"/>
          </a:xfrm>
        </p:spPr>
        <p:txBody>
          <a:bodyPr>
            <a:noAutofit/>
          </a:bodyPr>
          <a:lstStyle/>
          <a:p>
            <a:pPr algn="ctr"/>
            <a:r>
              <a:rPr lang="en-US" sz="3200" dirty="0"/>
              <a:t>ICB in patients with pre-existing autoimmune disease</a:t>
            </a:r>
            <a:endParaRPr lang="en-US" sz="3200" dirty="0">
              <a:solidFill>
                <a:schemeClr val="accent1">
                  <a:lumMod val="50000"/>
                </a:schemeClr>
              </a:solidFill>
              <a:latin typeface="+mn-lt"/>
            </a:endParaRPr>
          </a:p>
        </p:txBody>
      </p:sp>
      <p:sp>
        <p:nvSpPr>
          <p:cNvPr id="5" name="Content Placeholder 2"/>
          <p:cNvSpPr>
            <a:spLocks noGrp="1"/>
          </p:cNvSpPr>
          <p:nvPr>
            <p:ph idx="1"/>
          </p:nvPr>
        </p:nvSpPr>
        <p:spPr>
          <a:xfrm>
            <a:off x="839279" y="1895356"/>
            <a:ext cx="10515600" cy="4351338"/>
          </a:xfrm>
        </p:spPr>
        <p:txBody>
          <a:bodyPr>
            <a:normAutofit fontScale="70000" lnSpcReduction="20000"/>
          </a:bodyPr>
          <a:lstStyle/>
          <a:p>
            <a:r>
              <a:rPr lang="en-US" dirty="0" smtClean="0"/>
              <a:t>Excluded from clinical trials so minimal clinical trial data</a:t>
            </a:r>
          </a:p>
          <a:p>
            <a:endParaRPr lang="en-US" dirty="0" smtClean="0"/>
          </a:p>
          <a:p>
            <a:r>
              <a:rPr lang="en-US" dirty="0" smtClean="0"/>
              <a:t>Rapid increase in publications on this topic</a:t>
            </a:r>
          </a:p>
          <a:p>
            <a:endParaRPr lang="en-US" dirty="0"/>
          </a:p>
          <a:p>
            <a:r>
              <a:rPr lang="en-US" dirty="0" smtClean="0"/>
              <a:t>Many case reports of Rx with ICB in patients with autoimmune </a:t>
            </a:r>
            <a:r>
              <a:rPr lang="en-US" dirty="0" err="1" smtClean="0"/>
              <a:t>dz</a:t>
            </a:r>
            <a:endParaRPr lang="en-US" dirty="0" smtClean="0"/>
          </a:p>
          <a:p>
            <a:r>
              <a:rPr lang="en-US" dirty="0" smtClean="0"/>
              <a:t>Series and reviews on individual autoimmune diseases </a:t>
            </a:r>
          </a:p>
          <a:p>
            <a:pPr lvl="1"/>
            <a:r>
              <a:rPr lang="en-US" sz="2000" dirty="0" smtClean="0"/>
              <a:t>E.g., Halle </a:t>
            </a:r>
            <a:r>
              <a:rPr lang="en-US" sz="2000" dirty="0"/>
              <a:t>BR, </a:t>
            </a:r>
            <a:r>
              <a:rPr lang="en-US" sz="2000" dirty="0" smtClean="0"/>
              <a:t>et al. </a:t>
            </a:r>
            <a:r>
              <a:rPr lang="en-US" sz="2000" dirty="0"/>
              <a:t>Immune checkpoint inhibitors in patients with pre-existing psoriasis: safety and efficacy. J </a:t>
            </a:r>
            <a:r>
              <a:rPr lang="en-US" sz="2000" dirty="0" err="1"/>
              <a:t>Immunother</a:t>
            </a:r>
            <a:r>
              <a:rPr lang="en-US" sz="2000" dirty="0"/>
              <a:t> Cancer. </a:t>
            </a:r>
            <a:r>
              <a:rPr lang="en-US" sz="2000" dirty="0" smtClean="0"/>
              <a:t>2021;9:e003066</a:t>
            </a:r>
            <a:r>
              <a:rPr lang="en-US" sz="2000" dirty="0"/>
              <a:t>. </a:t>
            </a:r>
            <a:endParaRPr lang="en-US" sz="2000" dirty="0" smtClean="0"/>
          </a:p>
          <a:p>
            <a:r>
              <a:rPr lang="en-US" dirty="0" smtClean="0"/>
              <a:t>Real world evidence/Cohort studies </a:t>
            </a:r>
            <a:r>
              <a:rPr lang="en-US" dirty="0"/>
              <a:t>for ICB across autoimmune </a:t>
            </a:r>
            <a:r>
              <a:rPr lang="en-US" dirty="0" smtClean="0"/>
              <a:t>diseases</a:t>
            </a:r>
          </a:p>
          <a:p>
            <a:pPr lvl="1"/>
            <a:r>
              <a:rPr lang="en-US" sz="2000" dirty="0" err="1"/>
              <a:t>Fountzilas</a:t>
            </a:r>
            <a:r>
              <a:rPr lang="en-US" sz="2000" dirty="0"/>
              <a:t> E, </a:t>
            </a:r>
            <a:r>
              <a:rPr lang="en-US" sz="2000" dirty="0" smtClean="0"/>
              <a:t>et al. </a:t>
            </a:r>
            <a:r>
              <a:rPr lang="en-US" sz="2000" dirty="0"/>
              <a:t>Real-world safety and efficacy data of immunotherapy in patients with cancer and autoimmune disease: the experience of the Hellenic Cooperative Oncology Group. Cancer </a:t>
            </a:r>
            <a:r>
              <a:rPr lang="en-US" sz="2000" dirty="0" err="1"/>
              <a:t>Immunol</a:t>
            </a:r>
            <a:r>
              <a:rPr lang="en-US" sz="2000" dirty="0"/>
              <a:t> </a:t>
            </a:r>
            <a:r>
              <a:rPr lang="en-US" sz="2000" dirty="0" err="1"/>
              <a:t>Immunother</a:t>
            </a:r>
            <a:r>
              <a:rPr lang="en-US" sz="2000" dirty="0"/>
              <a:t>. 2022 Feb;71(2):327-337. </a:t>
            </a:r>
            <a:endParaRPr lang="en-US" sz="2000" dirty="0" smtClean="0"/>
          </a:p>
          <a:p>
            <a:pPr lvl="1"/>
            <a:r>
              <a:rPr lang="en-US" sz="2000" dirty="0" err="1"/>
              <a:t>Tison</a:t>
            </a:r>
            <a:r>
              <a:rPr lang="en-US" sz="2000" dirty="0"/>
              <a:t> </a:t>
            </a:r>
            <a:r>
              <a:rPr lang="en-US" sz="2000" dirty="0" smtClean="0"/>
              <a:t>A, et al. Safety </a:t>
            </a:r>
            <a:r>
              <a:rPr lang="en-US" sz="2000" dirty="0"/>
              <a:t>and Efficacy of Immune Checkpoint Inhibitors in Patients With Cancer and Preexisting Autoimmune Disease: A Nationwide, Multicenter Cohort Study. Arthritis </a:t>
            </a:r>
            <a:r>
              <a:rPr lang="en-US" sz="2000" dirty="0" err="1"/>
              <a:t>Rheumatol</a:t>
            </a:r>
            <a:r>
              <a:rPr lang="en-US" sz="2000" dirty="0"/>
              <a:t>. </a:t>
            </a:r>
            <a:r>
              <a:rPr lang="en-US" sz="2000" dirty="0" smtClean="0"/>
              <a:t>2019;71:2100-2111</a:t>
            </a:r>
            <a:r>
              <a:rPr lang="en-US" sz="2000" dirty="0"/>
              <a:t>. </a:t>
            </a:r>
            <a:endParaRPr lang="en-US" sz="2000" dirty="0" smtClean="0"/>
          </a:p>
          <a:p>
            <a:r>
              <a:rPr lang="en-US" dirty="0" smtClean="0"/>
              <a:t>Systematic reviews for ICB across autoimmune diseases</a:t>
            </a:r>
          </a:p>
          <a:p>
            <a:pPr lvl="1"/>
            <a:r>
              <a:rPr lang="en-US" sz="2200" dirty="0"/>
              <a:t>Abdel-</a:t>
            </a:r>
            <a:r>
              <a:rPr lang="en-US" sz="2200" dirty="0" err="1"/>
              <a:t>Wahab</a:t>
            </a:r>
            <a:r>
              <a:rPr lang="en-US" sz="2200" dirty="0"/>
              <a:t>, </a:t>
            </a:r>
            <a:r>
              <a:rPr lang="sv-SE" sz="2200" i="1" dirty="0"/>
              <a:t>Ann Intern Med.</a:t>
            </a:r>
            <a:r>
              <a:rPr lang="sv-SE" sz="2200" dirty="0"/>
              <a:t> 2018;168(2):</a:t>
            </a:r>
            <a:r>
              <a:rPr lang="sv-SE" sz="2200" dirty="0" smtClean="0"/>
              <a:t>121-130</a:t>
            </a:r>
            <a:endParaRPr lang="en-US" sz="2200" dirty="0" smtClean="0"/>
          </a:p>
        </p:txBody>
      </p:sp>
      <p:pic>
        <p:nvPicPr>
          <p:cNvPr id="2" name="Picture 1"/>
          <p:cNvPicPr>
            <a:picLocks noChangeAspect="1"/>
          </p:cNvPicPr>
          <p:nvPr/>
        </p:nvPicPr>
        <p:blipFill>
          <a:blip r:embed="rId3"/>
          <a:stretch>
            <a:fillRect/>
          </a:stretch>
        </p:blipFill>
        <p:spPr>
          <a:xfrm>
            <a:off x="5774498" y="2096264"/>
            <a:ext cx="1608159" cy="1106690"/>
          </a:xfrm>
          <a:prstGeom prst="rect">
            <a:avLst/>
          </a:prstGeom>
        </p:spPr>
      </p:pic>
    </p:spTree>
    <p:extLst>
      <p:ext uri="{BB962C8B-B14F-4D97-AF65-F5344CB8AC3E}">
        <p14:creationId xmlns:p14="http://schemas.microsoft.com/office/powerpoint/2010/main" val="4014876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1446829" y="1115561"/>
            <a:ext cx="8962300" cy="968826"/>
          </a:xfrm>
        </p:spPr>
        <p:txBody>
          <a:bodyPr>
            <a:noAutofit/>
          </a:bodyPr>
          <a:lstStyle/>
          <a:p>
            <a:pPr algn="ctr"/>
            <a:r>
              <a:rPr lang="en-US" sz="3200" dirty="0" smtClean="0"/>
              <a:t>Systematic </a:t>
            </a:r>
            <a:r>
              <a:rPr lang="en-US" sz="3200" dirty="0"/>
              <a:t>Review </a:t>
            </a:r>
            <a:endParaRPr lang="en-US" sz="3200" dirty="0">
              <a:solidFill>
                <a:schemeClr val="accent1">
                  <a:lumMod val="50000"/>
                </a:schemeClr>
              </a:solidFill>
              <a:latin typeface="+mn-lt"/>
            </a:endParaRPr>
          </a:p>
        </p:txBody>
      </p:sp>
      <p:sp>
        <p:nvSpPr>
          <p:cNvPr id="5" name="Content Placeholder 2"/>
          <p:cNvSpPr>
            <a:spLocks noGrp="1"/>
          </p:cNvSpPr>
          <p:nvPr>
            <p:ph idx="1"/>
          </p:nvPr>
        </p:nvSpPr>
        <p:spPr>
          <a:xfrm>
            <a:off x="839279" y="1895356"/>
            <a:ext cx="10515600" cy="4351338"/>
          </a:xfrm>
        </p:spPr>
        <p:txBody>
          <a:bodyPr>
            <a:normAutofit/>
          </a:bodyPr>
          <a:lstStyle/>
          <a:p>
            <a:r>
              <a:rPr lang="en-US" sz="2400" dirty="0" smtClean="0"/>
              <a:t>N = 123 </a:t>
            </a:r>
            <a:r>
              <a:rPr lang="en-US" sz="2400" dirty="0"/>
              <a:t>patients</a:t>
            </a:r>
          </a:p>
          <a:p>
            <a:r>
              <a:rPr lang="en-US" sz="2400" dirty="0"/>
              <a:t>Most had metastatic melanoma. </a:t>
            </a:r>
          </a:p>
          <a:p>
            <a:r>
              <a:rPr lang="en-US" sz="2400" dirty="0"/>
              <a:t>Preexisting autoimmune diseases : psoriasis and/or psoriatic arthritis, rheumatoid arthritis, autoimmune thyroid disease, ulcerative colitis, Crohn disease, multiple sclerosis, myasthenia gravis, and sarcoidosis. </a:t>
            </a:r>
          </a:p>
          <a:p>
            <a:r>
              <a:rPr lang="en-US" sz="2400" dirty="0"/>
              <a:t>83.5% received prior treatment for their autoimmune disease</a:t>
            </a:r>
          </a:p>
          <a:p>
            <a:r>
              <a:rPr lang="en-US" sz="2400" dirty="0"/>
              <a:t>46.2% had active autoimmune disease with ongoing symptoms</a:t>
            </a:r>
          </a:p>
          <a:p>
            <a:r>
              <a:rPr lang="en-US" sz="2400" dirty="0"/>
              <a:t>43.6% were receiving concomitant treatment (corticosteroids, synthetic or biologic disease-modifying </a:t>
            </a:r>
            <a:r>
              <a:rPr lang="en-US" sz="2400" dirty="0" err="1"/>
              <a:t>antirheumatic</a:t>
            </a:r>
            <a:r>
              <a:rPr lang="en-US" sz="2400" dirty="0"/>
              <a:t> drugs, or other </a:t>
            </a:r>
            <a:r>
              <a:rPr lang="en-US" sz="2400" dirty="0" err="1"/>
              <a:t>immunosuppressants</a:t>
            </a:r>
            <a:r>
              <a:rPr lang="en-US" sz="2400" dirty="0"/>
              <a:t>) at initiation of CPI therapy. </a:t>
            </a:r>
          </a:p>
          <a:p>
            <a:endParaRPr lang="en-US" sz="2200" dirty="0" smtClean="0"/>
          </a:p>
        </p:txBody>
      </p:sp>
      <p:sp>
        <p:nvSpPr>
          <p:cNvPr id="8" name="TextBox 7"/>
          <p:cNvSpPr txBox="1"/>
          <p:nvPr/>
        </p:nvSpPr>
        <p:spPr>
          <a:xfrm>
            <a:off x="6706068" y="5877362"/>
            <a:ext cx="5117170" cy="369332"/>
          </a:xfrm>
          <a:prstGeom prst="rect">
            <a:avLst/>
          </a:prstGeom>
          <a:noFill/>
        </p:spPr>
        <p:txBody>
          <a:bodyPr wrap="none" rtlCol="0">
            <a:spAutoFit/>
          </a:bodyPr>
          <a:lstStyle/>
          <a:p>
            <a:r>
              <a:rPr lang="en-US" dirty="0" smtClean="0"/>
              <a:t>Abdel-</a:t>
            </a:r>
            <a:r>
              <a:rPr lang="en-US" dirty="0" err="1" smtClean="0"/>
              <a:t>Wahab</a:t>
            </a:r>
            <a:r>
              <a:rPr lang="en-US" dirty="0" smtClean="0"/>
              <a:t>, </a:t>
            </a:r>
            <a:r>
              <a:rPr lang="sv-SE" i="1" dirty="0"/>
              <a:t>Ann Intern Med.</a:t>
            </a:r>
            <a:r>
              <a:rPr lang="sv-SE" dirty="0"/>
              <a:t> 2018;168(2):</a:t>
            </a:r>
            <a:r>
              <a:rPr lang="sv-SE" dirty="0" smtClean="0"/>
              <a:t>121-130</a:t>
            </a:r>
            <a:endParaRPr lang="sv-SE" dirty="0"/>
          </a:p>
        </p:txBody>
      </p:sp>
    </p:spTree>
    <p:extLst>
      <p:ext uri="{BB962C8B-B14F-4D97-AF65-F5344CB8AC3E}">
        <p14:creationId xmlns:p14="http://schemas.microsoft.com/office/powerpoint/2010/main" val="4177789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1446828" y="1115561"/>
            <a:ext cx="9463341" cy="779795"/>
          </a:xfrm>
        </p:spPr>
        <p:txBody>
          <a:bodyPr>
            <a:noAutofit/>
          </a:bodyPr>
          <a:lstStyle/>
          <a:p>
            <a:pPr algn="ctr"/>
            <a:r>
              <a:rPr lang="en-US" sz="3200" dirty="0" smtClean="0"/>
              <a:t>Outcome of patients </a:t>
            </a:r>
            <a:r>
              <a:rPr lang="en-US" sz="3200" dirty="0"/>
              <a:t>with pre-existing autoimmune </a:t>
            </a:r>
            <a:r>
              <a:rPr lang="en-US" sz="3200" dirty="0" err="1" smtClean="0"/>
              <a:t>dz</a:t>
            </a:r>
            <a:endParaRPr lang="en-US" sz="3200" dirty="0">
              <a:solidFill>
                <a:schemeClr val="accent1">
                  <a:lumMod val="50000"/>
                </a:schemeClr>
              </a:solidFill>
              <a:latin typeface="+mn-lt"/>
            </a:endParaRPr>
          </a:p>
        </p:txBody>
      </p:sp>
      <p:sp>
        <p:nvSpPr>
          <p:cNvPr id="5" name="Content Placeholder 2"/>
          <p:cNvSpPr>
            <a:spLocks noGrp="1"/>
          </p:cNvSpPr>
          <p:nvPr>
            <p:ph idx="1"/>
          </p:nvPr>
        </p:nvSpPr>
        <p:spPr>
          <a:xfrm>
            <a:off x="839279" y="1895356"/>
            <a:ext cx="10515600" cy="4351338"/>
          </a:xfrm>
        </p:spPr>
        <p:txBody>
          <a:bodyPr>
            <a:normAutofit fontScale="77500" lnSpcReduction="20000"/>
          </a:bodyPr>
          <a:lstStyle/>
          <a:p>
            <a:r>
              <a:rPr lang="en-US" dirty="0"/>
              <a:t>1/2 had exacerbation of prior autoimmune disease</a:t>
            </a:r>
          </a:p>
          <a:p>
            <a:pPr lvl="1"/>
            <a:r>
              <a:rPr lang="en-US" dirty="0"/>
              <a:t>Generally the same manifestations as those occurring before CPI therapy. </a:t>
            </a:r>
          </a:p>
          <a:p>
            <a:r>
              <a:rPr lang="en-US" dirty="0"/>
              <a:t>&gt; 1/3 experienced de novo </a:t>
            </a:r>
            <a:r>
              <a:rPr lang="en-US" dirty="0" err="1"/>
              <a:t>irAEs</a:t>
            </a:r>
            <a:endParaRPr lang="en-US" dirty="0"/>
          </a:p>
          <a:p>
            <a:pPr lvl="1"/>
            <a:r>
              <a:rPr lang="en-US" dirty="0"/>
              <a:t>colitis and </a:t>
            </a:r>
            <a:r>
              <a:rPr lang="en-US" dirty="0" err="1"/>
              <a:t>hypophysitis</a:t>
            </a:r>
            <a:r>
              <a:rPr lang="en-US" dirty="0"/>
              <a:t> the most common </a:t>
            </a:r>
          </a:p>
          <a:p>
            <a:r>
              <a:rPr lang="en-US" dirty="0"/>
              <a:t>No differences in frequency of AEs in patients with active vs inactive preexisting autoimmune </a:t>
            </a:r>
            <a:r>
              <a:rPr lang="en-US" dirty="0" err="1"/>
              <a:t>dz</a:t>
            </a:r>
            <a:endParaRPr lang="en-US" dirty="0"/>
          </a:p>
          <a:p>
            <a:r>
              <a:rPr lang="en-US" dirty="0"/>
              <a:t>Fewer AEs in those receiving immunosuppressive therapy at initiation of CPI therapy </a:t>
            </a:r>
          </a:p>
          <a:p>
            <a:r>
              <a:rPr lang="en-US" dirty="0"/>
              <a:t>Ipilimumab associated with more de novo </a:t>
            </a:r>
            <a:r>
              <a:rPr lang="en-US" dirty="0" err="1"/>
              <a:t>irAEs</a:t>
            </a:r>
            <a:r>
              <a:rPr lang="en-US" dirty="0"/>
              <a:t>; anti–PD-1/PD-L1 agents had more disease flares </a:t>
            </a:r>
          </a:p>
          <a:p>
            <a:r>
              <a:rPr lang="en-US" dirty="0"/>
              <a:t>Most AEs were treated with corticosteroids; 16% required other immunosuppressive </a:t>
            </a:r>
            <a:r>
              <a:rPr lang="en-US" dirty="0" err="1"/>
              <a:t>tx</a:t>
            </a:r>
            <a:endParaRPr lang="en-US" dirty="0"/>
          </a:p>
          <a:p>
            <a:r>
              <a:rPr lang="en-US" dirty="0"/>
              <a:t>AEs improved in more than half of cases without the need to discontinue CPI therapy. </a:t>
            </a:r>
          </a:p>
          <a:p>
            <a:r>
              <a:rPr lang="en-US" dirty="0"/>
              <a:t>Death from a serious adverse event was reported in 2.4% of patients. </a:t>
            </a:r>
          </a:p>
          <a:p>
            <a:pPr lvl="1"/>
            <a:r>
              <a:rPr lang="en-US" dirty="0"/>
              <a:t>Suggest that </a:t>
            </a:r>
            <a:r>
              <a:rPr lang="en-US" dirty="0" err="1"/>
              <a:t>irAEs</a:t>
            </a:r>
            <a:r>
              <a:rPr lang="en-US" dirty="0"/>
              <a:t> may be more severe in patients with concomitant autoimmune disease.</a:t>
            </a:r>
          </a:p>
          <a:p>
            <a:pPr marL="0" indent="0">
              <a:buNone/>
            </a:pPr>
            <a:endParaRPr lang="en-US" sz="2400" dirty="0"/>
          </a:p>
          <a:p>
            <a:endParaRPr lang="en-US" sz="2200" dirty="0" smtClean="0"/>
          </a:p>
        </p:txBody>
      </p:sp>
      <p:sp>
        <p:nvSpPr>
          <p:cNvPr id="8" name="TextBox 7"/>
          <p:cNvSpPr txBox="1"/>
          <p:nvPr/>
        </p:nvSpPr>
        <p:spPr>
          <a:xfrm>
            <a:off x="6706068" y="6062028"/>
            <a:ext cx="5117170" cy="369332"/>
          </a:xfrm>
          <a:prstGeom prst="rect">
            <a:avLst/>
          </a:prstGeom>
          <a:noFill/>
        </p:spPr>
        <p:txBody>
          <a:bodyPr wrap="none" rtlCol="0">
            <a:spAutoFit/>
          </a:bodyPr>
          <a:lstStyle/>
          <a:p>
            <a:r>
              <a:rPr lang="en-US" dirty="0" smtClean="0"/>
              <a:t>Abdel-</a:t>
            </a:r>
            <a:r>
              <a:rPr lang="en-US" dirty="0" err="1" smtClean="0"/>
              <a:t>Wahab</a:t>
            </a:r>
            <a:r>
              <a:rPr lang="en-US" dirty="0" smtClean="0"/>
              <a:t>, </a:t>
            </a:r>
            <a:r>
              <a:rPr lang="sv-SE" i="1" dirty="0"/>
              <a:t>Ann Intern Med.</a:t>
            </a:r>
            <a:r>
              <a:rPr lang="sv-SE" dirty="0"/>
              <a:t> 2018;168(2):</a:t>
            </a:r>
            <a:r>
              <a:rPr lang="sv-SE" dirty="0" smtClean="0"/>
              <a:t>121-130</a:t>
            </a:r>
            <a:endParaRPr lang="sv-SE" dirty="0"/>
          </a:p>
        </p:txBody>
      </p:sp>
    </p:spTree>
    <p:extLst>
      <p:ext uri="{BB962C8B-B14F-4D97-AF65-F5344CB8AC3E}">
        <p14:creationId xmlns:p14="http://schemas.microsoft.com/office/powerpoint/2010/main" val="265371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1446828" y="1115561"/>
            <a:ext cx="9463341" cy="779795"/>
          </a:xfrm>
        </p:spPr>
        <p:txBody>
          <a:bodyPr>
            <a:noAutofit/>
          </a:bodyPr>
          <a:lstStyle/>
          <a:p>
            <a:pPr algn="ctr"/>
            <a:r>
              <a:rPr lang="en-US" sz="3200" dirty="0" smtClean="0"/>
              <a:t>French Multicenter </a:t>
            </a:r>
            <a:r>
              <a:rPr lang="en-US" sz="3200" dirty="0"/>
              <a:t>Cohort Study</a:t>
            </a:r>
            <a:endParaRPr lang="en-US" sz="3200" dirty="0">
              <a:solidFill>
                <a:schemeClr val="accent1">
                  <a:lumMod val="50000"/>
                </a:schemeClr>
              </a:solidFill>
              <a:latin typeface="+mn-lt"/>
            </a:endParaRPr>
          </a:p>
        </p:txBody>
      </p:sp>
      <p:sp>
        <p:nvSpPr>
          <p:cNvPr id="5" name="Content Placeholder 2"/>
          <p:cNvSpPr>
            <a:spLocks noGrp="1"/>
          </p:cNvSpPr>
          <p:nvPr>
            <p:ph idx="1"/>
          </p:nvPr>
        </p:nvSpPr>
        <p:spPr>
          <a:xfrm>
            <a:off x="839279" y="1895356"/>
            <a:ext cx="10515600" cy="4351338"/>
          </a:xfrm>
        </p:spPr>
        <p:txBody>
          <a:bodyPr>
            <a:normAutofit fontScale="85000" lnSpcReduction="20000"/>
          </a:bodyPr>
          <a:lstStyle/>
          <a:p>
            <a:r>
              <a:rPr lang="en-US" dirty="0"/>
              <a:t>Adults with preexisting autoimmune disease who were receiving </a:t>
            </a:r>
            <a:r>
              <a:rPr lang="en-US" dirty="0" smtClean="0"/>
              <a:t>ICIs</a:t>
            </a:r>
          </a:p>
          <a:p>
            <a:pPr lvl="1"/>
            <a:r>
              <a:rPr lang="en-US" dirty="0"/>
              <a:t>P</a:t>
            </a:r>
            <a:r>
              <a:rPr lang="en-US" dirty="0" smtClean="0"/>
              <a:t>soriasis </a:t>
            </a:r>
            <a:r>
              <a:rPr lang="en-US" dirty="0"/>
              <a:t>(n = 31), rheumatoid arthritis (n = 20), and </a:t>
            </a:r>
            <a:r>
              <a:rPr lang="en-US" dirty="0" smtClean="0"/>
              <a:t>IBD </a:t>
            </a:r>
            <a:r>
              <a:rPr lang="en-US" dirty="0"/>
              <a:t>(n = 14). </a:t>
            </a:r>
            <a:endParaRPr lang="en-US" dirty="0" smtClean="0"/>
          </a:p>
          <a:p>
            <a:pPr lvl="1"/>
            <a:r>
              <a:rPr lang="en-US" dirty="0" smtClean="0"/>
              <a:t>Twenty-four </a:t>
            </a:r>
            <a:r>
              <a:rPr lang="en-US" dirty="0"/>
              <a:t>patients (22%) </a:t>
            </a:r>
            <a:r>
              <a:rPr lang="en-US" dirty="0" smtClean="0"/>
              <a:t>receiving </a:t>
            </a:r>
            <a:r>
              <a:rPr lang="en-US" dirty="0"/>
              <a:t>immunosuppressive therapy at ICI </a:t>
            </a:r>
            <a:r>
              <a:rPr lang="en-US" dirty="0" smtClean="0"/>
              <a:t>initiation.</a:t>
            </a:r>
          </a:p>
          <a:p>
            <a:r>
              <a:rPr lang="en-US" dirty="0" smtClean="0"/>
              <a:t>Autoimmune </a:t>
            </a:r>
            <a:r>
              <a:rPr lang="en-US" dirty="0"/>
              <a:t>disease flare and/or other IRAE(s) </a:t>
            </a:r>
            <a:r>
              <a:rPr lang="en-US" dirty="0" smtClean="0"/>
              <a:t>in </a:t>
            </a:r>
            <a:r>
              <a:rPr lang="en-US" dirty="0"/>
              <a:t>79 patients (71</a:t>
            </a:r>
            <a:r>
              <a:rPr lang="en-US" dirty="0" smtClean="0"/>
              <a:t>%)</a:t>
            </a:r>
          </a:p>
          <a:p>
            <a:pPr lvl="1"/>
            <a:r>
              <a:rPr lang="en-US" dirty="0"/>
              <a:t>F</a:t>
            </a:r>
            <a:r>
              <a:rPr lang="en-US" dirty="0" smtClean="0"/>
              <a:t>lare </a:t>
            </a:r>
            <a:r>
              <a:rPr lang="en-US" dirty="0"/>
              <a:t>of preexisting autoimmune disease in 53 patients (47</a:t>
            </a:r>
            <a:r>
              <a:rPr lang="en-US" dirty="0" smtClean="0"/>
              <a:t>%)</a:t>
            </a:r>
          </a:p>
          <a:p>
            <a:pPr lvl="1"/>
            <a:r>
              <a:rPr lang="en-US" dirty="0" smtClean="0"/>
              <a:t>Other </a:t>
            </a:r>
            <a:r>
              <a:rPr lang="en-US" dirty="0"/>
              <a:t>IRAE(s) in 47 patients (42</a:t>
            </a:r>
            <a:r>
              <a:rPr lang="en-US" dirty="0" smtClean="0"/>
              <a:t>%),</a:t>
            </a:r>
          </a:p>
          <a:p>
            <a:pPr lvl="1"/>
            <a:r>
              <a:rPr lang="en-US" dirty="0" smtClean="0"/>
              <a:t>Need </a:t>
            </a:r>
            <a:r>
              <a:rPr lang="en-US" dirty="0"/>
              <a:t>for immunosuppressive therapy in 48 patients (43</a:t>
            </a:r>
            <a:r>
              <a:rPr lang="en-US" dirty="0" smtClean="0"/>
              <a:t>%)</a:t>
            </a:r>
          </a:p>
          <a:p>
            <a:pPr lvl="1"/>
            <a:r>
              <a:rPr lang="en-US" dirty="0" smtClean="0"/>
              <a:t>Permanent </a:t>
            </a:r>
            <a:r>
              <a:rPr lang="en-US" dirty="0"/>
              <a:t>discontinuation of ICI in 24 patients (21%). </a:t>
            </a:r>
            <a:endParaRPr lang="en-US" dirty="0" smtClean="0"/>
          </a:p>
          <a:p>
            <a:r>
              <a:rPr lang="en-US" dirty="0" smtClean="0"/>
              <a:t>PFS shorter </a:t>
            </a:r>
            <a:r>
              <a:rPr lang="en-US" dirty="0"/>
              <a:t>in patients receiving immunosuppressive therapy at ICI initiation (3.8 </a:t>
            </a:r>
            <a:r>
              <a:rPr lang="en-US" dirty="0" smtClean="0"/>
              <a:t>v 12 </a:t>
            </a:r>
            <a:r>
              <a:rPr lang="en-US" dirty="0" err="1" smtClean="0"/>
              <a:t>mo</a:t>
            </a:r>
            <a:endParaRPr lang="en-US" dirty="0" smtClean="0"/>
          </a:p>
          <a:p>
            <a:r>
              <a:rPr lang="en-US" dirty="0" smtClean="0"/>
              <a:t>PFS shorter </a:t>
            </a:r>
            <a:r>
              <a:rPr lang="en-US" dirty="0"/>
              <a:t>in patients who experienced a flare of preexisting autoimmune disease or other IRAE, </a:t>
            </a:r>
            <a:endParaRPr lang="en-US" dirty="0" smtClean="0"/>
          </a:p>
          <a:p>
            <a:pPr lvl="1"/>
            <a:r>
              <a:rPr lang="en-US" dirty="0" smtClean="0"/>
              <a:t>Trend </a:t>
            </a:r>
            <a:r>
              <a:rPr lang="en-US" dirty="0"/>
              <a:t>toward better survival in the subgroup without immunosuppressant use or ICI discontinuation.</a:t>
            </a:r>
            <a:endParaRPr lang="en-US" sz="2000" dirty="0"/>
          </a:p>
          <a:p>
            <a:endParaRPr lang="en-US" sz="2200" dirty="0" smtClean="0"/>
          </a:p>
        </p:txBody>
      </p:sp>
      <p:sp>
        <p:nvSpPr>
          <p:cNvPr id="8" name="TextBox 7"/>
          <p:cNvSpPr txBox="1"/>
          <p:nvPr/>
        </p:nvSpPr>
        <p:spPr>
          <a:xfrm>
            <a:off x="6706068" y="5952880"/>
            <a:ext cx="4814588" cy="369332"/>
          </a:xfrm>
          <a:prstGeom prst="rect">
            <a:avLst/>
          </a:prstGeom>
          <a:noFill/>
        </p:spPr>
        <p:txBody>
          <a:bodyPr wrap="none" rtlCol="0">
            <a:spAutoFit/>
          </a:bodyPr>
          <a:lstStyle/>
          <a:p>
            <a:r>
              <a:rPr lang="en-US" dirty="0"/>
              <a:t>Arthritis </a:t>
            </a:r>
            <a:r>
              <a:rPr lang="en-US" dirty="0" err="1"/>
              <a:t>Rheumatol</a:t>
            </a:r>
            <a:r>
              <a:rPr lang="en-US" dirty="0"/>
              <a:t>. 2019 Dec;71(12):2100-2111.</a:t>
            </a:r>
            <a:endParaRPr lang="sv-SE" dirty="0"/>
          </a:p>
        </p:txBody>
      </p:sp>
    </p:spTree>
    <p:extLst>
      <p:ext uri="{BB962C8B-B14F-4D97-AF65-F5344CB8AC3E}">
        <p14:creationId xmlns:p14="http://schemas.microsoft.com/office/powerpoint/2010/main" val="2103708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Safety and efficacy of immune checkpoint inhibitors (ICI) in cancer patients with autoimmune diseases</a:t>
            </a:r>
            <a:endParaRPr lang="en-US" dirty="0"/>
          </a:p>
        </p:txBody>
      </p:sp>
      <p:sp>
        <p:nvSpPr>
          <p:cNvPr id="4" name="TextBox 3"/>
          <p:cNvSpPr txBox="1"/>
          <p:nvPr/>
        </p:nvSpPr>
        <p:spPr>
          <a:xfrm>
            <a:off x="6490227" y="6297769"/>
            <a:ext cx="5186484" cy="369332"/>
          </a:xfrm>
          <a:prstGeom prst="rect">
            <a:avLst/>
          </a:prstGeom>
          <a:noFill/>
        </p:spPr>
        <p:txBody>
          <a:bodyPr wrap="none" rtlCol="0">
            <a:spAutoFit/>
          </a:bodyPr>
          <a:lstStyle/>
          <a:p>
            <a:r>
              <a:rPr lang="en-US" u="sng" dirty="0">
                <a:hlinkClick r:id="rId2"/>
              </a:rPr>
              <a:t>J </a:t>
            </a:r>
            <a:r>
              <a:rPr lang="en-US" u="sng" dirty="0" err="1">
                <a:hlinkClick r:id="rId2"/>
              </a:rPr>
              <a:t>Immunother</a:t>
            </a:r>
            <a:r>
              <a:rPr lang="en-US" u="sng" dirty="0">
                <a:hlinkClick r:id="rId2"/>
              </a:rPr>
              <a:t> Precis </a:t>
            </a:r>
            <a:r>
              <a:rPr lang="en-US" u="sng" dirty="0" err="1">
                <a:hlinkClick r:id="rId2"/>
              </a:rPr>
              <a:t>Oncol</a:t>
            </a:r>
            <a:r>
              <a:rPr lang="en-US" u="sng" dirty="0">
                <a:hlinkClick r:id="rId2"/>
              </a:rPr>
              <a:t>. 2021 Nov; 4(4): 180–184.</a:t>
            </a:r>
            <a:endParaRPr lang="en-US" dirty="0"/>
          </a:p>
        </p:txBody>
      </p:sp>
      <p:pic>
        <p:nvPicPr>
          <p:cNvPr id="5" name="Picture 4"/>
          <p:cNvPicPr>
            <a:picLocks noChangeAspect="1"/>
          </p:cNvPicPr>
          <p:nvPr/>
        </p:nvPicPr>
        <p:blipFill>
          <a:blip r:embed="rId3"/>
          <a:stretch>
            <a:fillRect/>
          </a:stretch>
        </p:blipFill>
        <p:spPr>
          <a:xfrm>
            <a:off x="347730" y="2097476"/>
            <a:ext cx="11620298" cy="3269525"/>
          </a:xfrm>
          <a:prstGeom prst="rect">
            <a:avLst/>
          </a:prstGeom>
        </p:spPr>
      </p:pic>
    </p:spTree>
    <p:extLst>
      <p:ext uri="{BB962C8B-B14F-4D97-AF65-F5344CB8AC3E}">
        <p14:creationId xmlns:p14="http://schemas.microsoft.com/office/powerpoint/2010/main" val="196243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1446828" y="1115561"/>
            <a:ext cx="9463341" cy="779795"/>
          </a:xfrm>
        </p:spPr>
        <p:txBody>
          <a:bodyPr>
            <a:noAutofit/>
          </a:bodyPr>
          <a:lstStyle/>
          <a:p>
            <a:pPr algn="ctr"/>
            <a:r>
              <a:rPr lang="en-US" sz="3200" dirty="0" smtClean="0"/>
              <a:t>Statement that sums it up</a:t>
            </a:r>
            <a:endParaRPr lang="en-US" sz="3200" dirty="0">
              <a:solidFill>
                <a:schemeClr val="accent1">
                  <a:lumMod val="50000"/>
                </a:schemeClr>
              </a:solidFill>
              <a:latin typeface="+mn-lt"/>
            </a:endParaRPr>
          </a:p>
        </p:txBody>
      </p:sp>
      <p:sp>
        <p:nvSpPr>
          <p:cNvPr id="3" name="TextBox 2"/>
          <p:cNvSpPr txBox="1"/>
          <p:nvPr/>
        </p:nvSpPr>
        <p:spPr>
          <a:xfrm>
            <a:off x="1615856" y="2518558"/>
            <a:ext cx="9156527" cy="3046988"/>
          </a:xfrm>
          <a:prstGeom prst="rect">
            <a:avLst/>
          </a:prstGeom>
          <a:noFill/>
        </p:spPr>
        <p:txBody>
          <a:bodyPr wrap="square" rtlCol="0">
            <a:spAutoFit/>
          </a:bodyPr>
          <a:lstStyle/>
          <a:p>
            <a:r>
              <a:rPr lang="en-US" sz="2400" dirty="0" smtClean="0"/>
              <a:t>“</a:t>
            </a:r>
            <a:r>
              <a:rPr lang="en-US" sz="2400" dirty="0"/>
              <a:t> </a:t>
            </a:r>
            <a:r>
              <a:rPr lang="en-US" sz="2400" dirty="0" smtClean="0"/>
              <a:t>…..data </a:t>
            </a:r>
            <a:r>
              <a:rPr lang="en-US" sz="2400" dirty="0"/>
              <a:t>suggest that the potential benefits of ICI treatment may outweigh the potential risks for this patient </a:t>
            </a:r>
            <a:r>
              <a:rPr lang="en-US" sz="2400" dirty="0" smtClean="0"/>
              <a:t>group [with autoimmune disease (AD)] </a:t>
            </a:r>
            <a:r>
              <a:rPr lang="en-US" sz="2400" dirty="0"/>
              <a:t>as long as physicians also provide sufficient monitoring for AD exacerbations or other side effects. Therefore, it may be appropriate to include patients with advanced malignancies and preexisting AD in ICI clinical trials when no other effective cancer treatment options exist. Overall, physicians should avoid excluding patients from ICI therapy unnecessarily when the potential benefits outweigh the potential risks</a:t>
            </a:r>
            <a:r>
              <a:rPr lang="en-US" sz="2400" dirty="0" smtClean="0"/>
              <a:t>.”</a:t>
            </a:r>
            <a:endParaRPr lang="en-US" sz="2400" dirty="0"/>
          </a:p>
        </p:txBody>
      </p:sp>
      <p:sp>
        <p:nvSpPr>
          <p:cNvPr id="6" name="TextBox 5"/>
          <p:cNvSpPr txBox="1"/>
          <p:nvPr/>
        </p:nvSpPr>
        <p:spPr>
          <a:xfrm>
            <a:off x="6939420" y="5819416"/>
            <a:ext cx="4784258" cy="369332"/>
          </a:xfrm>
          <a:prstGeom prst="rect">
            <a:avLst/>
          </a:prstGeom>
          <a:noFill/>
        </p:spPr>
        <p:txBody>
          <a:bodyPr wrap="none" rtlCol="0">
            <a:spAutoFit/>
          </a:bodyPr>
          <a:lstStyle/>
          <a:p>
            <a:r>
              <a:rPr lang="en-US" dirty="0" err="1" smtClean="0"/>
              <a:t>Pantuck</a:t>
            </a:r>
            <a:r>
              <a:rPr lang="en-US" dirty="0" smtClean="0"/>
              <a:t> et al., </a:t>
            </a:r>
            <a:r>
              <a:rPr lang="en-US" dirty="0"/>
              <a:t> Cancer. </a:t>
            </a:r>
            <a:r>
              <a:rPr lang="en-US" dirty="0" smtClean="0"/>
              <a:t>2019;125(20</a:t>
            </a:r>
            <a:r>
              <a:rPr lang="en-US" dirty="0"/>
              <a:t>):3506-3513. </a:t>
            </a:r>
          </a:p>
        </p:txBody>
      </p:sp>
    </p:spTree>
    <p:extLst>
      <p:ext uri="{BB962C8B-B14F-4D97-AF65-F5344CB8AC3E}">
        <p14:creationId xmlns:p14="http://schemas.microsoft.com/office/powerpoint/2010/main" val="2911134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2" y="-3006"/>
            <a:ext cx="12189838" cy="1118567"/>
          </a:xfrm>
          <a:prstGeom prst="rect">
            <a:avLst/>
          </a:prstGeom>
        </p:spPr>
      </p:pic>
      <p:sp>
        <p:nvSpPr>
          <p:cNvPr id="7" name="TextBox 6"/>
          <p:cNvSpPr txBox="1"/>
          <p:nvPr/>
        </p:nvSpPr>
        <p:spPr>
          <a:xfrm>
            <a:off x="3995563" y="6397729"/>
            <a:ext cx="4203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#SITCWinterSchool</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838200" y="1090811"/>
            <a:ext cx="10515600" cy="624431"/>
          </a:xfrm>
        </p:spPr>
        <p:txBody>
          <a:bodyPr>
            <a:noAutofit/>
          </a:bodyPr>
          <a:lstStyle/>
          <a:p>
            <a:pPr algn="ctr"/>
            <a:r>
              <a:rPr lang="en-US" sz="3200" dirty="0" smtClean="0">
                <a:solidFill>
                  <a:schemeClr val="accent1">
                    <a:lumMod val="50000"/>
                  </a:schemeClr>
                </a:solidFill>
                <a:latin typeface="+mn-lt"/>
              </a:rPr>
              <a:t>Use of ICB </a:t>
            </a:r>
            <a:r>
              <a:rPr lang="en-US" sz="3200" dirty="0">
                <a:solidFill>
                  <a:schemeClr val="accent1">
                    <a:lumMod val="50000"/>
                  </a:schemeClr>
                </a:solidFill>
                <a:latin typeface="+mn-lt"/>
              </a:rPr>
              <a:t>in </a:t>
            </a:r>
            <a:r>
              <a:rPr lang="en-US" sz="3200" dirty="0" err="1" smtClean="0">
                <a:solidFill>
                  <a:schemeClr val="accent1">
                    <a:lumMod val="50000"/>
                  </a:schemeClr>
                </a:solidFill>
                <a:latin typeface="+mn-lt"/>
              </a:rPr>
              <a:t>allo</a:t>
            </a:r>
            <a:r>
              <a:rPr lang="en-US" sz="3200" dirty="0" smtClean="0">
                <a:solidFill>
                  <a:schemeClr val="accent1">
                    <a:lumMod val="50000"/>
                  </a:schemeClr>
                </a:solidFill>
                <a:latin typeface="+mn-lt"/>
              </a:rPr>
              <a:t>-HSCT</a:t>
            </a:r>
            <a:endParaRPr lang="en-US" sz="3200" dirty="0">
              <a:solidFill>
                <a:schemeClr val="accent1">
                  <a:lumMod val="50000"/>
                </a:schemeClr>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2939474"/>
              </p:ext>
            </p:extLst>
          </p:nvPr>
        </p:nvGraphicFramePr>
        <p:xfrm>
          <a:off x="350196" y="3307240"/>
          <a:ext cx="11322995" cy="1798320"/>
        </p:xfrm>
        <a:graphic>
          <a:graphicData uri="http://schemas.openxmlformats.org/drawingml/2006/table">
            <a:tbl>
              <a:tblPr firstRow="1" bandRow="1">
                <a:tableStyleId>{5C22544A-7EE6-4342-B048-85BDC9FD1C3A}</a:tableStyleId>
              </a:tblPr>
              <a:tblGrid>
                <a:gridCol w="2264599">
                  <a:extLst>
                    <a:ext uri="{9D8B030D-6E8A-4147-A177-3AD203B41FA5}">
                      <a16:colId xmlns:a16="http://schemas.microsoft.com/office/drawing/2014/main" val="2143489682"/>
                    </a:ext>
                  </a:extLst>
                </a:gridCol>
                <a:gridCol w="2264599">
                  <a:extLst>
                    <a:ext uri="{9D8B030D-6E8A-4147-A177-3AD203B41FA5}">
                      <a16:colId xmlns:a16="http://schemas.microsoft.com/office/drawing/2014/main" val="3074957185"/>
                    </a:ext>
                  </a:extLst>
                </a:gridCol>
                <a:gridCol w="2264599">
                  <a:extLst>
                    <a:ext uri="{9D8B030D-6E8A-4147-A177-3AD203B41FA5}">
                      <a16:colId xmlns:a16="http://schemas.microsoft.com/office/drawing/2014/main" val="1397789361"/>
                    </a:ext>
                  </a:extLst>
                </a:gridCol>
                <a:gridCol w="2264599">
                  <a:extLst>
                    <a:ext uri="{9D8B030D-6E8A-4147-A177-3AD203B41FA5}">
                      <a16:colId xmlns:a16="http://schemas.microsoft.com/office/drawing/2014/main" val="2296525519"/>
                    </a:ext>
                  </a:extLst>
                </a:gridCol>
                <a:gridCol w="2264599">
                  <a:extLst>
                    <a:ext uri="{9D8B030D-6E8A-4147-A177-3AD203B41FA5}">
                      <a16:colId xmlns:a16="http://schemas.microsoft.com/office/drawing/2014/main" val="1371807220"/>
                    </a:ext>
                  </a:extLst>
                </a:gridCol>
              </a:tblGrid>
              <a:tr h="370840">
                <a:tc>
                  <a:txBody>
                    <a:bodyPr/>
                    <a:lstStyle/>
                    <a:p>
                      <a:endParaRPr lang="en-US" sz="2000" dirty="0"/>
                    </a:p>
                  </a:txBody>
                  <a:tcPr/>
                </a:tc>
                <a:tc>
                  <a:txBody>
                    <a:bodyPr/>
                    <a:lstStyle/>
                    <a:p>
                      <a:pPr algn="ctr"/>
                      <a:r>
                        <a:rPr lang="en-US" sz="2000" dirty="0" err="1" smtClean="0"/>
                        <a:t>aGVHD</a:t>
                      </a:r>
                      <a:endParaRPr lang="en-US" sz="2000" dirty="0"/>
                    </a:p>
                  </a:txBody>
                  <a:tcPr/>
                </a:tc>
                <a:tc>
                  <a:txBody>
                    <a:bodyPr/>
                    <a:lstStyle/>
                    <a:p>
                      <a:pPr algn="ctr"/>
                      <a:r>
                        <a:rPr lang="en-US" sz="2000" dirty="0" err="1" smtClean="0"/>
                        <a:t>cGVHD</a:t>
                      </a:r>
                      <a:endParaRPr lang="en-US" sz="2000" dirty="0"/>
                    </a:p>
                  </a:txBody>
                  <a:tcPr/>
                </a:tc>
                <a:tc>
                  <a:txBody>
                    <a:bodyPr/>
                    <a:lstStyle/>
                    <a:p>
                      <a:pPr algn="ctr"/>
                      <a:r>
                        <a:rPr lang="en-US" sz="2000" dirty="0" smtClean="0"/>
                        <a:t>Death due to GVHD</a:t>
                      </a:r>
                      <a:endParaRPr lang="en-US" sz="2000" dirty="0"/>
                    </a:p>
                  </a:txBody>
                  <a:tcPr/>
                </a:tc>
                <a:tc>
                  <a:txBody>
                    <a:bodyPr/>
                    <a:lstStyle/>
                    <a:p>
                      <a:r>
                        <a:rPr lang="en-US" sz="2000" dirty="0" smtClean="0"/>
                        <a:t>ORR/CR/PR</a:t>
                      </a:r>
                      <a:endParaRPr lang="en-US" sz="2000" dirty="0"/>
                    </a:p>
                  </a:txBody>
                  <a:tcPr/>
                </a:tc>
                <a:extLst>
                  <a:ext uri="{0D108BD9-81ED-4DB2-BD59-A6C34878D82A}">
                    <a16:rowId xmlns:a16="http://schemas.microsoft.com/office/drawing/2014/main" val="2021468011"/>
                  </a:ext>
                </a:extLst>
              </a:tr>
              <a:tr h="370840">
                <a:tc>
                  <a:txBody>
                    <a:bodyPr/>
                    <a:lstStyle/>
                    <a:p>
                      <a:r>
                        <a:rPr lang="en-US" sz="2000" dirty="0" smtClean="0"/>
                        <a:t>CPI pre-</a:t>
                      </a:r>
                      <a:r>
                        <a:rPr lang="en-US" sz="2000" dirty="0" err="1" smtClean="0"/>
                        <a:t>allo</a:t>
                      </a:r>
                      <a:r>
                        <a:rPr lang="en-US" sz="2000" dirty="0" smtClean="0"/>
                        <a:t>-HSCT</a:t>
                      </a:r>
                    </a:p>
                    <a:p>
                      <a:r>
                        <a:rPr lang="en-US" sz="2000" dirty="0" smtClean="0"/>
                        <a:t>(n=</a:t>
                      </a:r>
                      <a:r>
                        <a:rPr lang="en-US" sz="2000" baseline="0" dirty="0" smtClean="0"/>
                        <a:t> 107)</a:t>
                      </a:r>
                      <a:endParaRPr lang="en-US" sz="2000" dirty="0"/>
                    </a:p>
                  </a:txBody>
                  <a:tcPr/>
                </a:tc>
                <a:tc>
                  <a:txBody>
                    <a:bodyPr/>
                    <a:lstStyle/>
                    <a:p>
                      <a:pPr algn="ctr"/>
                      <a:r>
                        <a:rPr lang="en-US" sz="2000" dirty="0" smtClean="0"/>
                        <a:t>56%</a:t>
                      </a:r>
                      <a:endParaRPr lang="en-US" sz="2000" dirty="0"/>
                    </a:p>
                  </a:txBody>
                  <a:tcPr/>
                </a:tc>
                <a:tc>
                  <a:txBody>
                    <a:bodyPr/>
                    <a:lstStyle/>
                    <a:p>
                      <a:pPr algn="ctr"/>
                      <a:r>
                        <a:rPr lang="en-US" sz="2000" dirty="0" smtClean="0"/>
                        <a:t>29%</a:t>
                      </a:r>
                      <a:endParaRPr lang="en-US" sz="2000" dirty="0"/>
                    </a:p>
                  </a:txBody>
                  <a:tcPr/>
                </a:tc>
                <a:tc>
                  <a:txBody>
                    <a:bodyPr/>
                    <a:lstStyle/>
                    <a:p>
                      <a:pPr algn="ctr"/>
                      <a:r>
                        <a:rPr lang="en-US" sz="2000" dirty="0" smtClean="0"/>
                        <a:t>11%</a:t>
                      </a:r>
                      <a:endParaRPr lang="en-US" sz="2000" dirty="0"/>
                    </a:p>
                  </a:txBody>
                  <a:tcPr/>
                </a:tc>
                <a:tc>
                  <a:txBody>
                    <a:bodyPr/>
                    <a:lstStyle/>
                    <a:p>
                      <a:r>
                        <a:rPr lang="en-US" sz="2000" dirty="0" smtClean="0"/>
                        <a:t>68/47/21%</a:t>
                      </a:r>
                      <a:endParaRPr lang="en-US" sz="2000" dirty="0"/>
                    </a:p>
                  </a:txBody>
                  <a:tcPr/>
                </a:tc>
                <a:extLst>
                  <a:ext uri="{0D108BD9-81ED-4DB2-BD59-A6C34878D82A}">
                    <a16:rowId xmlns:a16="http://schemas.microsoft.com/office/drawing/2014/main" val="2146574214"/>
                  </a:ext>
                </a:extLst>
              </a:tr>
              <a:tr h="370840">
                <a:tc>
                  <a:txBody>
                    <a:bodyPr/>
                    <a:lstStyle/>
                    <a:p>
                      <a:r>
                        <a:rPr lang="en-US" sz="2000" dirty="0" smtClean="0"/>
                        <a:t>CPI post-</a:t>
                      </a:r>
                      <a:r>
                        <a:rPr lang="en-US" sz="2000" dirty="0" err="1" smtClean="0"/>
                        <a:t>allo</a:t>
                      </a:r>
                      <a:r>
                        <a:rPr lang="en-US" sz="2000" dirty="0" smtClean="0"/>
                        <a:t>-HSCT</a:t>
                      </a:r>
                    </a:p>
                    <a:p>
                      <a:r>
                        <a:rPr lang="en-US" sz="2000" dirty="0" smtClean="0"/>
                        <a:t>For relapse (n= 176)</a:t>
                      </a:r>
                      <a:endParaRPr lang="en-US" sz="2000" dirty="0"/>
                    </a:p>
                  </a:txBody>
                  <a:tcPr/>
                </a:tc>
                <a:tc>
                  <a:txBody>
                    <a:bodyPr/>
                    <a:lstStyle/>
                    <a:p>
                      <a:pPr algn="ctr"/>
                      <a:r>
                        <a:rPr lang="en-US" sz="2000" dirty="0" smtClean="0"/>
                        <a:t>14%</a:t>
                      </a:r>
                      <a:endParaRPr lang="en-US" sz="2000" dirty="0"/>
                    </a:p>
                  </a:txBody>
                  <a:tcPr/>
                </a:tc>
                <a:tc>
                  <a:txBody>
                    <a:bodyPr/>
                    <a:lstStyle/>
                    <a:p>
                      <a:pPr algn="ctr"/>
                      <a:r>
                        <a:rPr lang="en-US" sz="2000" dirty="0" smtClean="0"/>
                        <a:t>9%</a:t>
                      </a:r>
                      <a:endParaRPr lang="en-US" sz="2000" dirty="0"/>
                    </a:p>
                  </a:txBody>
                  <a:tcPr/>
                </a:tc>
                <a:tc>
                  <a:txBody>
                    <a:bodyPr/>
                    <a:lstStyle/>
                    <a:p>
                      <a:pPr algn="ctr"/>
                      <a:r>
                        <a:rPr lang="en-US" sz="2000" dirty="0" smtClean="0"/>
                        <a:t>7%</a:t>
                      </a:r>
                      <a:endParaRPr lang="en-US" sz="2000" dirty="0"/>
                    </a:p>
                  </a:txBody>
                  <a:tcPr/>
                </a:tc>
                <a:tc>
                  <a:txBody>
                    <a:bodyPr/>
                    <a:lstStyle/>
                    <a:p>
                      <a:r>
                        <a:rPr lang="en-US" sz="2000" dirty="0" smtClean="0"/>
                        <a:t>54/33/21%</a:t>
                      </a:r>
                      <a:endParaRPr lang="en-US" sz="2000" dirty="0"/>
                    </a:p>
                  </a:txBody>
                  <a:tcPr/>
                </a:tc>
                <a:extLst>
                  <a:ext uri="{0D108BD9-81ED-4DB2-BD59-A6C34878D82A}">
                    <a16:rowId xmlns:a16="http://schemas.microsoft.com/office/drawing/2014/main" val="4032005574"/>
                  </a:ext>
                </a:extLst>
              </a:tr>
            </a:tbl>
          </a:graphicData>
        </a:graphic>
      </p:graphicFrame>
      <p:sp>
        <p:nvSpPr>
          <p:cNvPr id="6" name="Rectangle 5"/>
          <p:cNvSpPr/>
          <p:nvPr/>
        </p:nvSpPr>
        <p:spPr>
          <a:xfrm>
            <a:off x="947562" y="1937745"/>
            <a:ext cx="7671143" cy="1200329"/>
          </a:xfrm>
          <a:prstGeom prst="rect">
            <a:avLst/>
          </a:prstGeom>
        </p:spPr>
        <p:txBody>
          <a:bodyPr wrap="square">
            <a:spAutoFit/>
          </a:bodyPr>
          <a:lstStyle/>
          <a:p>
            <a:r>
              <a:rPr lang="en-US" sz="2400" dirty="0" smtClean="0"/>
              <a:t>Literature review</a:t>
            </a:r>
          </a:p>
          <a:p>
            <a:r>
              <a:rPr lang="en-US" sz="2400" dirty="0" smtClean="0"/>
              <a:t>Most common  indication </a:t>
            </a:r>
            <a:r>
              <a:rPr lang="en-US" sz="2400" dirty="0"/>
              <a:t>for CPI </a:t>
            </a:r>
            <a:r>
              <a:rPr lang="en-US" sz="2400" dirty="0" smtClean="0"/>
              <a:t>use: Hodgkin </a:t>
            </a:r>
            <a:r>
              <a:rPr lang="en-US" sz="2400" dirty="0"/>
              <a:t>lymphoma</a:t>
            </a:r>
            <a:r>
              <a:rPr lang="en-US" sz="2400" dirty="0" smtClean="0"/>
              <a:t>.</a:t>
            </a:r>
          </a:p>
          <a:p>
            <a:r>
              <a:rPr lang="en-US" sz="2400" dirty="0" smtClean="0"/>
              <a:t>CPIs: </a:t>
            </a:r>
            <a:r>
              <a:rPr lang="en-US" sz="2400" dirty="0" err="1" smtClean="0"/>
              <a:t>ipilimumab</a:t>
            </a:r>
            <a:r>
              <a:rPr lang="en-US" sz="2400" dirty="0"/>
              <a:t>, </a:t>
            </a:r>
            <a:r>
              <a:rPr lang="en-US" sz="2400" dirty="0" err="1"/>
              <a:t>nivolumab</a:t>
            </a:r>
            <a:r>
              <a:rPr lang="en-US" sz="2400" dirty="0"/>
              <a:t>, and </a:t>
            </a:r>
            <a:r>
              <a:rPr lang="en-US" sz="2400" dirty="0" err="1" smtClean="0"/>
              <a:t>pembrolizumab</a:t>
            </a:r>
            <a:endParaRPr lang="en-US" sz="2400" dirty="0"/>
          </a:p>
        </p:txBody>
      </p:sp>
      <p:sp>
        <p:nvSpPr>
          <p:cNvPr id="9" name="Rectangle 8"/>
          <p:cNvSpPr/>
          <p:nvPr/>
        </p:nvSpPr>
        <p:spPr>
          <a:xfrm>
            <a:off x="5672628" y="1937745"/>
            <a:ext cx="5402313" cy="369332"/>
          </a:xfrm>
          <a:prstGeom prst="rect">
            <a:avLst/>
          </a:prstGeom>
        </p:spPr>
        <p:txBody>
          <a:bodyPr wrap="none">
            <a:spAutoFit/>
          </a:bodyPr>
          <a:lstStyle/>
          <a:p>
            <a:r>
              <a:rPr lang="en-US" dirty="0" err="1" smtClean="0"/>
              <a:t>Ijaz</a:t>
            </a:r>
            <a:r>
              <a:rPr lang="en-US" dirty="0" smtClean="0"/>
              <a:t>, </a:t>
            </a:r>
            <a:r>
              <a:rPr lang="en-US" dirty="0" err="1" smtClean="0"/>
              <a:t>Biol</a:t>
            </a:r>
            <a:r>
              <a:rPr lang="en-US" dirty="0" smtClean="0"/>
              <a:t> </a:t>
            </a:r>
            <a:r>
              <a:rPr lang="en-US" dirty="0"/>
              <a:t>Blood Marrow Transplant, 25 (2019), pp. 94-99</a:t>
            </a:r>
          </a:p>
        </p:txBody>
      </p:sp>
      <p:sp>
        <p:nvSpPr>
          <p:cNvPr id="10" name="Rectangle 9"/>
          <p:cNvSpPr/>
          <p:nvPr/>
        </p:nvSpPr>
        <p:spPr>
          <a:xfrm>
            <a:off x="499354" y="5474399"/>
            <a:ext cx="10854446" cy="1200329"/>
          </a:xfrm>
          <a:prstGeom prst="rect">
            <a:avLst/>
          </a:prstGeom>
        </p:spPr>
        <p:txBody>
          <a:bodyPr wrap="square">
            <a:spAutoFit/>
          </a:bodyPr>
          <a:lstStyle/>
          <a:p>
            <a:r>
              <a:rPr lang="en-US" sz="2400" dirty="0" smtClean="0"/>
              <a:t>GVHD incidence associated with ICB administered post </a:t>
            </a:r>
            <a:r>
              <a:rPr lang="en-US" sz="2400" dirty="0" err="1" smtClean="0"/>
              <a:t>allo</a:t>
            </a:r>
            <a:r>
              <a:rPr lang="en-US" sz="2400" dirty="0" smtClean="0"/>
              <a:t>-HSCT is higher if </a:t>
            </a:r>
            <a:r>
              <a:rPr lang="en-US" sz="2400" dirty="0"/>
              <a:t>previous GVHD (55%) </a:t>
            </a:r>
            <a:r>
              <a:rPr lang="en-US" sz="2400" dirty="0" smtClean="0"/>
              <a:t>vs first episode of GVHD </a:t>
            </a:r>
            <a:r>
              <a:rPr lang="en-US" sz="2400" dirty="0"/>
              <a:t>(30%) </a:t>
            </a:r>
            <a:r>
              <a:rPr lang="en-US" sz="2400" dirty="0" smtClean="0"/>
              <a:t>(</a:t>
            </a:r>
            <a:r>
              <a:rPr lang="en-US" sz="2400" i="1" dirty="0"/>
              <a:t>Blood. 2017 Jul 13; 130(2):221-228</a:t>
            </a:r>
            <a:r>
              <a:rPr lang="en-US" sz="2400" i="1" dirty="0" smtClean="0"/>
              <a:t>.;</a:t>
            </a:r>
            <a:r>
              <a:rPr lang="en-US" sz="2400" i="1" dirty="0"/>
              <a:t> Blood. 2018 Jul 5; 132(1):</a:t>
            </a:r>
            <a:r>
              <a:rPr lang="en-US" sz="2400" i="1" dirty="0" smtClean="0"/>
              <a:t>9-16</a:t>
            </a:r>
            <a:r>
              <a:rPr lang="en-US" sz="2400" dirty="0" smtClean="0"/>
              <a:t>).</a:t>
            </a:r>
            <a:endParaRPr lang="en-US" sz="2400" dirty="0"/>
          </a:p>
        </p:txBody>
      </p:sp>
    </p:spTree>
    <p:extLst>
      <p:ext uri="{BB962C8B-B14F-4D97-AF65-F5344CB8AC3E}">
        <p14:creationId xmlns:p14="http://schemas.microsoft.com/office/powerpoint/2010/main" val="41682004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2SylMtj"/>
  <p:tag name="ARTICULATE_PROJECT_OPEN" val="0"/>
  <p:tag name="ARTICULATE_SLIDE_COUNT" val="3"/>
</p:tagLst>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8209</TotalTime>
  <Words>3216</Words>
  <Application>Microsoft Office PowerPoint</Application>
  <PresentationFormat>Widescreen</PresentationFormat>
  <Paragraphs>244</Paragraphs>
  <Slides>29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BlinkMacSystemFont</vt:lpstr>
      <vt:lpstr>Calibri</vt:lpstr>
      <vt:lpstr>Calibri Light</vt:lpstr>
      <vt:lpstr>3_Office Theme</vt:lpstr>
      <vt:lpstr>4_Office Theme</vt:lpstr>
      <vt:lpstr>Immunotherapy in Special Patient Populations   Michael Morse, MD, MHS Medical Oncology Duke University Health System</vt:lpstr>
      <vt:lpstr>Topics: Immune Checkpoint Inhibitors in:</vt:lpstr>
      <vt:lpstr>ICB in patients with pre-existing autoimmune disease</vt:lpstr>
      <vt:lpstr>Systematic Review </vt:lpstr>
      <vt:lpstr>Outcome of patients with pre-existing autoimmune dz</vt:lpstr>
      <vt:lpstr>French Multicenter Cohort Study</vt:lpstr>
      <vt:lpstr>Safety and efficacy of immune checkpoint inhibitors (ICI) in cancer patients with autoimmune diseases</vt:lpstr>
      <vt:lpstr>Statement that sums it up</vt:lpstr>
      <vt:lpstr>Use of ICB in allo-HSCT</vt:lpstr>
      <vt:lpstr>Graft Versus Host Disease Associated with ICI: A Pharmacovigilance Study and Systematic Literature Review</vt:lpstr>
      <vt:lpstr>Solid Organ Transplant recipients receiving ICB for malignancy</vt:lpstr>
      <vt:lpstr>Other observations regarding ICI in Solid Organ Transplant recipients</vt:lpstr>
      <vt:lpstr>Chronic immunosuppressants (Steroids)</vt:lpstr>
      <vt:lpstr>Chronic immunosuppressants</vt:lpstr>
      <vt:lpstr>Corticosteroids</vt:lpstr>
      <vt:lpstr>Affect of antibiotics</vt:lpstr>
      <vt:lpstr>Affect of Proton Pump Inhibitor</vt:lpstr>
      <vt:lpstr>ICB in HIV + patients with malignancy</vt:lpstr>
      <vt:lpstr>Safety and efficacy of immune checkpoint inhibitors in patients living with HIV and metastatic non-small cell lung cancer: a matched cohort study from the international CATCH-IT consortium (SITC 2022; abstr 437)</vt:lpstr>
      <vt:lpstr>Safety and efficacy of immune checkpoint inhibitors (ICI) in in patients with HIV and cancer</vt:lpstr>
      <vt:lpstr>ICB in the “elderly”</vt:lpstr>
      <vt:lpstr>ICB in pediatrics: low rate of mutations</vt:lpstr>
      <vt:lpstr>ICB in pediatrics</vt:lpstr>
      <vt:lpstr>ICB in organ dysfunction</vt:lpstr>
      <vt:lpstr>ICB in brain metastases: general statements</vt:lpstr>
      <vt:lpstr>ICB in pregnancy</vt:lpstr>
      <vt:lpstr>ICB in COVID-19</vt:lpstr>
      <vt:lpstr>Immune related pneumonitis and COVID-19</vt:lpstr>
      <vt:lpstr>Summary</vt:lpstr>
    </vt:vector>
  </TitlesOfParts>
  <Company>EDI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SITC 2016  Strategic Planning Retreat</dc:title>
  <dc:creator>Rosanne Stelpflug</dc:creator>
  <cp:lastModifiedBy>Michael Morse, M.D.</cp:lastModifiedBy>
  <cp:revision>222</cp:revision>
  <dcterms:created xsi:type="dcterms:W3CDTF">2016-09-26T16:38:37Z</dcterms:created>
  <dcterms:modified xsi:type="dcterms:W3CDTF">2023-01-20T14:22:24Z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8873359B-04B2-49AD-A20C-CC938663CAB5</vt:lpwstr>
  </property>
  <property fmtid="{D5CDD505-2E9C-101B-9397-08002B2CF9AE}" pid="3" name="ArticulatePath">
    <vt:lpwstr>Slide Template - Society Colors</vt:lpwstr>
  </property>
</Properties>
</file>