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77" r:id="rId1"/>
  </p:sldMasterIdLst>
  <p:notesMasterIdLst>
    <p:notesMasterId r:id="rId21"/>
  </p:notesMasterIdLst>
  <p:handoutMasterIdLst>
    <p:handoutMasterId r:id="rId22"/>
  </p:handoutMasterIdLst>
  <p:sldIdLst>
    <p:sldId id="280" r:id="rId2"/>
    <p:sldId id="288" r:id="rId3"/>
    <p:sldId id="289" r:id="rId4"/>
    <p:sldId id="292" r:id="rId5"/>
    <p:sldId id="301" r:id="rId6"/>
    <p:sldId id="271" r:id="rId7"/>
    <p:sldId id="286" r:id="rId8"/>
    <p:sldId id="287" r:id="rId9"/>
    <p:sldId id="293" r:id="rId10"/>
    <p:sldId id="297" r:id="rId11"/>
    <p:sldId id="281" r:id="rId12"/>
    <p:sldId id="282" r:id="rId13"/>
    <p:sldId id="294" r:id="rId14"/>
    <p:sldId id="296" r:id="rId15"/>
    <p:sldId id="298" r:id="rId16"/>
    <p:sldId id="283" r:id="rId17"/>
    <p:sldId id="285" r:id="rId18"/>
    <p:sldId id="295" r:id="rId19"/>
    <p:sldId id="299" r:id="rId20"/>
  </p:sldIdLst>
  <p:sldSz cx="9144000" cy="6858000" type="screen4x3"/>
  <p:notesSz cx="7315200" cy="96012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arnaik, Amod A" initials="SAA" lastIdx="1" clrIdx="0">
    <p:extLst>
      <p:ext uri="{19B8F6BF-5375-455C-9EA6-DF929625EA0E}">
        <p15:presenceInfo xmlns:p15="http://schemas.microsoft.com/office/powerpoint/2012/main" userId="S::Amod.Sarnaik@moffitt.org::bcfed7a3-d237-4688-b4cc-b8c3961dff42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FABAB"/>
    <a:srgbClr val="124E8F"/>
    <a:srgbClr val="FCB040"/>
    <a:srgbClr val="13A8AE"/>
    <a:srgbClr val="1C4F90"/>
    <a:srgbClr val="16508C"/>
    <a:srgbClr val="9BBC3A"/>
    <a:srgbClr val="F27583"/>
    <a:srgbClr val="9E76B4"/>
    <a:srgbClr val="9E74B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6419" autoAdjust="0"/>
    <p:restoredTop sz="96187" autoAdjust="0"/>
  </p:normalViewPr>
  <p:slideViewPr>
    <p:cSldViewPr snapToGrid="0">
      <p:cViewPr varScale="1">
        <p:scale>
          <a:sx n="114" d="100"/>
          <a:sy n="114" d="100"/>
        </p:scale>
        <p:origin x="390" y="102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79" d="100"/>
          <a:sy n="79" d="100"/>
        </p:scale>
        <p:origin x="1992" y="9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Relationship Id="rId27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image" Target="../media/image10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70238" cy="4810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3375" y="0"/>
            <a:ext cx="3170238" cy="4810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F0CDA54-3C9A-4EDD-A4D5-938158DD0CB0}" type="datetimeFigureOut">
              <a:rPr lang="en-US" smtClean="0"/>
              <a:t>7/27/2022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120188"/>
            <a:ext cx="3170238" cy="4810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375" y="9120188"/>
            <a:ext cx="3170238" cy="4810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F928E49-BE05-4746-BCC3-09887B0079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374223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169920" cy="481728"/>
          </a:xfrm>
          <a:prstGeom prst="rect">
            <a:avLst/>
          </a:prstGeom>
        </p:spPr>
        <p:txBody>
          <a:bodyPr vert="horz" lIns="96663" tIns="48332" rIns="96663" bIns="48332" rtlCol="0"/>
          <a:lstStyle>
            <a:lvl1pPr algn="l">
              <a:defRPr sz="13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8" y="1"/>
            <a:ext cx="3169920" cy="481728"/>
          </a:xfrm>
          <a:prstGeom prst="rect">
            <a:avLst/>
          </a:prstGeom>
        </p:spPr>
        <p:txBody>
          <a:bodyPr vert="horz" lIns="96663" tIns="48332" rIns="96663" bIns="48332" rtlCol="0"/>
          <a:lstStyle>
            <a:lvl1pPr algn="r">
              <a:defRPr sz="1300"/>
            </a:lvl1pPr>
          </a:lstStyle>
          <a:p>
            <a:fld id="{4C248CFF-81F9-4499-8523-80EE18CF77ED}" type="datetimeFigureOut">
              <a:rPr lang="en-US" smtClean="0"/>
              <a:t>7/27/2022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97013" y="1200150"/>
            <a:ext cx="4321175" cy="32400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3" tIns="48332" rIns="96663" bIns="48332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1" y="4620576"/>
            <a:ext cx="5852160" cy="3780474"/>
          </a:xfrm>
          <a:prstGeom prst="rect">
            <a:avLst/>
          </a:prstGeom>
        </p:spPr>
        <p:txBody>
          <a:bodyPr vert="horz" lIns="96663" tIns="48332" rIns="96663" bIns="48332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5"/>
            <a:ext cx="3169920" cy="481727"/>
          </a:xfrm>
          <a:prstGeom prst="rect">
            <a:avLst/>
          </a:prstGeom>
        </p:spPr>
        <p:txBody>
          <a:bodyPr vert="horz" lIns="96663" tIns="48332" rIns="96663" bIns="48332" rtlCol="0" anchor="b"/>
          <a:lstStyle>
            <a:lvl1pPr algn="l">
              <a:defRPr sz="13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8" y="9119475"/>
            <a:ext cx="3169920" cy="481727"/>
          </a:xfrm>
          <a:prstGeom prst="rect">
            <a:avLst/>
          </a:prstGeom>
        </p:spPr>
        <p:txBody>
          <a:bodyPr vert="horz" lIns="96663" tIns="48332" rIns="96663" bIns="48332" rtlCol="0" anchor="b"/>
          <a:lstStyle>
            <a:lvl1pPr algn="r">
              <a:defRPr sz="1300"/>
            </a:lvl1pPr>
          </a:lstStyle>
          <a:p>
            <a:fld id="{0CBBDF68-C74F-45A9-9CD7-A6187FB6C55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44386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7/27/2022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8743191"/>
      </p:ext>
    </p:extLst>
  </p:cSld>
  <p:clrMapOvr>
    <a:masterClrMapping/>
  </p:clrMapOvr>
  <p:hf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7/27/2022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8762032"/>
      </p:ext>
    </p:extLst>
  </p:cSld>
  <p:clrMapOvr>
    <a:masterClrMapping/>
  </p:clrMapOvr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7/27/2022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1070148"/>
      </p:ext>
    </p:extLst>
  </p:cSld>
  <p:clrMapOvr>
    <a:masterClrMapping/>
  </p:clrMapOvr>
  <p:hf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"/>
            <a:ext cx="9190945" cy="6893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376997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sz="half" idx="1"/>
          </p:nvPr>
        </p:nvSpPr>
        <p:spPr>
          <a:xfrm>
            <a:off x="628650" y="2593068"/>
            <a:ext cx="3886200" cy="435133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2593068"/>
            <a:ext cx="3886200" cy="435133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628650" y="1132569"/>
            <a:ext cx="7886700" cy="1325563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1469184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7/27/2022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509968"/>
      </p:ext>
    </p:extLst>
  </p:cSld>
  <p:clrMapOvr>
    <a:masterClrMapping/>
  </p:clrMapOvr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7/27/2022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8808525"/>
      </p:ext>
    </p:extLst>
  </p:cSld>
  <p:clrMapOvr>
    <a:masterClrMapping/>
  </p:clrMapOvr>
  <p:hf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7/27/2022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52500"/>
      </p:ext>
    </p:extLst>
  </p:cSld>
  <p:clrMapOvr>
    <a:masterClrMapping/>
  </p:clrMapOvr>
  <p:hf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7/27/2022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4888764"/>
      </p:ext>
    </p:extLst>
  </p:cSld>
  <p:clrMapOvr>
    <a:masterClrMapping/>
  </p:clrMapOvr>
  <p:hf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7/27/2022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3689781"/>
      </p:ext>
    </p:extLst>
  </p:cSld>
  <p:clrMapOvr>
    <a:masterClrMapping/>
  </p:clrMapOvr>
  <p:hf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7/27/2022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6453444"/>
      </p:ext>
    </p:extLst>
  </p:cSld>
  <p:clrMapOvr>
    <a:masterClrMapping/>
  </p:clrMapOvr>
  <p:hf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7/27/2022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9311670"/>
      </p:ext>
    </p:extLst>
  </p:cSld>
  <p:clrMapOvr>
    <a:masterClrMapping/>
  </p:clrMapOvr>
  <p:hf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7/27/2022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8612793"/>
      </p:ext>
    </p:extLst>
  </p:cSld>
  <p:clrMapOvr>
    <a:masterClrMapping/>
  </p:clrMapOvr>
  <p:hf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dirty="0"/>
              <a:t>7/27/2022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22F8FB7-DC67-4898-AEDF-0A9C922BD280}"/>
              </a:ext>
            </a:extLst>
          </p:cNvPr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00578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8" r:id="rId1"/>
    <p:sldLayoutId id="2147483779" r:id="rId2"/>
    <p:sldLayoutId id="2147483780" r:id="rId3"/>
    <p:sldLayoutId id="2147483781" r:id="rId4"/>
    <p:sldLayoutId id="2147483782" r:id="rId5"/>
    <p:sldLayoutId id="2147483783" r:id="rId6"/>
    <p:sldLayoutId id="2147483784" r:id="rId7"/>
    <p:sldLayoutId id="2147483785" r:id="rId8"/>
    <p:sldLayoutId id="2147483786" r:id="rId9"/>
    <p:sldLayoutId id="2147483787" r:id="rId10"/>
    <p:sldLayoutId id="2147483788" r:id="rId11"/>
    <p:sldLayoutId id="2147483776" r:id="rId12"/>
    <p:sldLayoutId id="2147483771" r:id="rId13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13" Type="http://schemas.openxmlformats.org/officeDocument/2006/relationships/image" Target="../media/image23.png"/><Relationship Id="rId3" Type="http://schemas.openxmlformats.org/officeDocument/2006/relationships/image" Target="../media/image13.svg"/><Relationship Id="rId7" Type="http://schemas.openxmlformats.org/officeDocument/2006/relationships/image" Target="../media/image17.svg"/><Relationship Id="rId12" Type="http://schemas.openxmlformats.org/officeDocument/2006/relationships/image" Target="../media/image22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11" Type="http://schemas.openxmlformats.org/officeDocument/2006/relationships/image" Target="../media/image21.png"/><Relationship Id="rId5" Type="http://schemas.openxmlformats.org/officeDocument/2006/relationships/image" Target="../media/image15.svg"/><Relationship Id="rId15" Type="http://schemas.openxmlformats.org/officeDocument/2006/relationships/image" Target="../media/image25.png"/><Relationship Id="rId10" Type="http://schemas.openxmlformats.org/officeDocument/2006/relationships/image" Target="../media/image20.png"/><Relationship Id="rId4" Type="http://schemas.openxmlformats.org/officeDocument/2006/relationships/image" Target="../media/image14.png"/><Relationship Id="rId9" Type="http://schemas.openxmlformats.org/officeDocument/2006/relationships/image" Target="../media/image19.svg"/><Relationship Id="rId14" Type="http://schemas.openxmlformats.org/officeDocument/2006/relationships/image" Target="../media/image24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sv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1.e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10.em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912" y="1329487"/>
            <a:ext cx="9144000" cy="2387600"/>
          </a:xfrm>
        </p:spPr>
        <p:txBody>
          <a:bodyPr>
            <a:normAutofit/>
          </a:bodyPr>
          <a:lstStyle/>
          <a:p>
            <a:r>
              <a:rPr lang="en-US" sz="4000" b="1" cap="all" dirty="0">
                <a:latin typeface="+mn-lt"/>
              </a:rPr>
              <a:t>clinical trials of Tumor-infiltrating Lymphocyte therapy for metastatic melanoma</a:t>
            </a:r>
            <a:endParaRPr lang="en-US" sz="4000" b="1" dirty="0">
              <a:latin typeface="+mn-lt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-1524000" y="4589955"/>
            <a:ext cx="12192000" cy="2915745"/>
          </a:xfrm>
        </p:spPr>
        <p:txBody>
          <a:bodyPr>
            <a:normAutofit/>
          </a:bodyPr>
          <a:lstStyle/>
          <a:p>
            <a:r>
              <a:rPr lang="en-US" b="1" dirty="0"/>
              <a:t>Amod Sarnaik, MD FACS</a:t>
            </a:r>
          </a:p>
          <a:p>
            <a:r>
              <a:rPr lang="en-US" b="1" dirty="0">
                <a:solidFill>
                  <a:schemeClr val="tx1"/>
                </a:solidFill>
              </a:rPr>
              <a:t>Senior Member and Professor of Cutaneous Oncology and Immunology</a:t>
            </a:r>
          </a:p>
          <a:p>
            <a:r>
              <a:rPr lang="en-US" b="1" dirty="0"/>
              <a:t>Moffitt Cancer Center and University of South Florida</a:t>
            </a:r>
          </a:p>
          <a:p>
            <a:r>
              <a:rPr lang="en-US" b="1" dirty="0"/>
              <a:t>Tampa, FL USA</a:t>
            </a:r>
          </a:p>
          <a:p>
            <a:r>
              <a:rPr lang="en-US" b="1" dirty="0"/>
              <a:t>July 28, 2022</a:t>
            </a:r>
          </a:p>
        </p:txBody>
      </p:sp>
    </p:spTree>
    <p:extLst>
      <p:ext uri="{BB962C8B-B14F-4D97-AF65-F5344CB8AC3E}">
        <p14:creationId xmlns:p14="http://schemas.microsoft.com/office/powerpoint/2010/main" val="92933169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49326F-BF31-4815-97A1-F368572BFA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7018" y="821801"/>
            <a:ext cx="7886700" cy="1325563"/>
          </a:xfrm>
        </p:spPr>
        <p:txBody>
          <a:bodyPr/>
          <a:lstStyle/>
          <a:p>
            <a:pPr algn="ctr"/>
            <a:r>
              <a:rPr lang="en-US" b="1" dirty="0"/>
              <a:t>Treatment Schema</a:t>
            </a:r>
          </a:p>
        </p:txBody>
      </p:sp>
      <p:grpSp>
        <p:nvGrpSpPr>
          <p:cNvPr id="70" name="Group 69">
            <a:extLst>
              <a:ext uri="{FF2B5EF4-FFF2-40B4-BE49-F238E27FC236}">
                <a16:creationId xmlns:a16="http://schemas.microsoft.com/office/drawing/2014/main" id="{93534C10-4FD2-42EF-9D9C-937D1AD5C56A}"/>
              </a:ext>
            </a:extLst>
          </p:cNvPr>
          <p:cNvGrpSpPr/>
          <p:nvPr/>
        </p:nvGrpSpPr>
        <p:grpSpPr>
          <a:xfrm>
            <a:off x="201783" y="2533269"/>
            <a:ext cx="8389104" cy="3701339"/>
            <a:chOff x="1592433" y="1885569"/>
            <a:chExt cx="8389104" cy="3701339"/>
          </a:xfrm>
        </p:grpSpPr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64E3304F-E84D-4AC3-85E2-8B7345C74A2C}"/>
                </a:ext>
              </a:extLst>
            </p:cNvPr>
            <p:cNvSpPr>
              <a:spLocks/>
            </p:cNvSpPr>
            <p:nvPr/>
          </p:nvSpPr>
          <p:spPr>
            <a:xfrm>
              <a:off x="9332830" y="1885569"/>
              <a:ext cx="176327" cy="176327"/>
            </a:xfrm>
            <a:prstGeom prst="ellipse">
              <a:avLst/>
            </a:prstGeom>
            <a:solidFill>
              <a:srgbClr val="FFFFFF"/>
            </a:solidFill>
            <a:ln w="19050" cap="flat" cmpd="sng" algn="ctr">
              <a:solidFill>
                <a:srgbClr val="50B848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1" i="0" u="none" strike="noStrike" kern="0" cap="none" spc="0" normalizeH="0" baseline="0" noProof="0">
                  <a:ln>
                    <a:noFill/>
                  </a:ln>
                  <a:solidFill>
                    <a:srgbClr val="50B848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6</a:t>
              </a:r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74A30FA8-D5FA-48F1-937C-37F40C4268C6}"/>
                </a:ext>
              </a:extLst>
            </p:cNvPr>
            <p:cNvSpPr/>
            <p:nvPr/>
          </p:nvSpPr>
          <p:spPr>
            <a:xfrm>
              <a:off x="2733353" y="2749561"/>
              <a:ext cx="1984010" cy="1166473"/>
            </a:xfrm>
            <a:prstGeom prst="rect">
              <a:avLst/>
            </a:prstGeom>
            <a:noFill/>
          </p:spPr>
          <p:txBody>
            <a:bodyPr wrap="square" lIns="0">
              <a:spAutoFit/>
            </a:bodyPr>
            <a:lstStyle/>
            <a:p>
              <a:pPr marL="95250" lvl="1" indent="-95250">
                <a:lnSpc>
                  <a:spcPct val="90000"/>
                </a:lnSpc>
                <a:spcAft>
                  <a:spcPts val="200"/>
                </a:spcAft>
                <a:buFont typeface="Arial" panose="020B0604020202020204" pitchFamily="34" charset="0"/>
                <a:buChar char="•"/>
              </a:pPr>
              <a:r>
                <a:rPr lang="en-US" sz="900" dirty="0">
                  <a:cs typeface="Calibri" panose="020F0502020204030204" pitchFamily="34" charset="0"/>
                </a:rPr>
                <a:t>Surgical resection of a tumor lesion (~1.5 cm in diameter)</a:t>
              </a:r>
            </a:p>
            <a:p>
              <a:pPr marL="95250" lvl="1" indent="-95250">
                <a:lnSpc>
                  <a:spcPct val="90000"/>
                </a:lnSpc>
                <a:spcAft>
                  <a:spcPts val="200"/>
                </a:spcAft>
                <a:buFont typeface="Arial" panose="020B0604020202020204" pitchFamily="34" charset="0"/>
                <a:buChar char="•"/>
              </a:pPr>
              <a:r>
                <a:rPr lang="en-US" sz="900" dirty="0">
                  <a:cs typeface="Calibri" panose="020F0502020204030204" pitchFamily="34" charset="0"/>
                </a:rPr>
                <a:t>Shipped to a Central GMP facility </a:t>
              </a:r>
            </a:p>
            <a:p>
              <a:pPr marL="0" lvl="1">
                <a:lnSpc>
                  <a:spcPct val="90000"/>
                </a:lnSpc>
                <a:spcAft>
                  <a:spcPts val="200"/>
                </a:spcAft>
              </a:pPr>
              <a:endParaRPr lang="en-US" sz="900" dirty="0">
                <a:cs typeface="Calibri" panose="020F0502020204030204" pitchFamily="34" charset="0"/>
              </a:endParaRPr>
            </a:p>
            <a:p>
              <a:pPr marL="0" lvl="1">
                <a:lnSpc>
                  <a:spcPct val="90000"/>
                </a:lnSpc>
                <a:spcAft>
                  <a:spcPts val="200"/>
                </a:spcAft>
              </a:pPr>
              <a:r>
                <a:rPr lang="en-US" sz="900" dirty="0">
                  <a:cs typeface="Calibri" panose="020F0502020204030204" pitchFamily="34" charset="0"/>
                </a:rPr>
                <a:t>Tumor resection sites include </a:t>
              </a:r>
              <a:r>
                <a:rPr lang="en-US" sz="900" b="1" dirty="0">
                  <a:cs typeface="Calibri" panose="020F0502020204030204" pitchFamily="34" charset="0"/>
                </a:rPr>
                <a:t>skin, lymph nodes, liver, lung, peritoneal, </a:t>
              </a:r>
              <a:r>
                <a:rPr lang="en-US" sz="900" b="1" dirty="0" err="1">
                  <a:cs typeface="Calibri" panose="020F0502020204030204" pitchFamily="34" charset="0"/>
                </a:rPr>
                <a:t>musculo</a:t>
              </a:r>
              <a:r>
                <a:rPr lang="en-US" sz="900" b="1" dirty="0">
                  <a:cs typeface="Calibri" panose="020F0502020204030204" pitchFamily="34" charset="0"/>
                </a:rPr>
                <a:t>-skeletal, breast, and other organs</a:t>
              </a:r>
              <a:endParaRPr lang="en-US" sz="900" b="1" strike="sngStrike" dirty="0">
                <a:cs typeface="Calibri" panose="020F0502020204030204" pitchFamily="34" charset="0"/>
              </a:endParaRPr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08A75A1B-57E1-4B77-B459-D97EE0AE5368}"/>
                </a:ext>
              </a:extLst>
            </p:cNvPr>
            <p:cNvSpPr/>
            <p:nvPr/>
          </p:nvSpPr>
          <p:spPr>
            <a:xfrm>
              <a:off x="4859591" y="3012741"/>
              <a:ext cx="1370358" cy="466281"/>
            </a:xfrm>
            <a:prstGeom prst="rect">
              <a:avLst/>
            </a:prstGeom>
            <a:noFill/>
          </p:spPr>
          <p:txBody>
            <a:bodyPr wrap="square" lIns="0">
              <a:spAutoFit/>
            </a:bodyPr>
            <a:lstStyle/>
            <a:p>
              <a:pPr marL="95250" lvl="1" indent="-95250">
                <a:lnSpc>
                  <a:spcPct val="90000"/>
                </a:lnSpc>
                <a:spcAft>
                  <a:spcPts val="450"/>
                </a:spcAft>
                <a:buFont typeface="Arial" panose="020B0604020202020204" pitchFamily="34" charset="0"/>
                <a:buChar char="•"/>
              </a:pPr>
              <a:r>
                <a:rPr lang="en-US" sz="900">
                  <a:cs typeface="Calibri" panose="020F0502020204030204" pitchFamily="34" charset="0"/>
                </a:rPr>
                <a:t>NMA-LD:  cyclophosphamide followed by fludarabine</a:t>
              </a: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42041522-A793-4DAD-A15C-AC13336F8A8B}"/>
                </a:ext>
              </a:extLst>
            </p:cNvPr>
            <p:cNvSpPr/>
            <p:nvPr/>
          </p:nvSpPr>
          <p:spPr>
            <a:xfrm>
              <a:off x="6315682" y="2752557"/>
              <a:ext cx="1452039" cy="530402"/>
            </a:xfrm>
            <a:prstGeom prst="rect">
              <a:avLst/>
            </a:prstGeom>
            <a:noFill/>
          </p:spPr>
          <p:txBody>
            <a:bodyPr wrap="square" lIns="0" rIns="0">
              <a:spAutoFit/>
            </a:bodyPr>
            <a:lstStyle/>
            <a:p>
              <a:pPr marL="95250" lvl="1" indent="-95250">
                <a:lnSpc>
                  <a:spcPct val="90000"/>
                </a:lnSpc>
                <a:spcAft>
                  <a:spcPts val="450"/>
                </a:spcAft>
                <a:buFont typeface="Arial" panose="020B0604020202020204" pitchFamily="34" charset="0"/>
                <a:buChar char="•"/>
              </a:pPr>
              <a:r>
                <a:rPr lang="en-US" sz="900">
                  <a:cs typeface="Calibri" panose="020F0502020204030204" pitchFamily="34" charset="0"/>
                </a:rPr>
                <a:t>One time treatment</a:t>
              </a:r>
            </a:p>
            <a:p>
              <a:pPr marL="95250" lvl="1" indent="-95250">
                <a:lnSpc>
                  <a:spcPct val="90000"/>
                </a:lnSpc>
                <a:spcAft>
                  <a:spcPts val="450"/>
                </a:spcAft>
                <a:buFont typeface="Arial" panose="020B0604020202020204" pitchFamily="34" charset="0"/>
                <a:buChar char="•"/>
              </a:pPr>
              <a:r>
                <a:rPr lang="en-US" sz="900">
                  <a:cs typeface="Calibri" panose="020F0502020204030204" pitchFamily="34" charset="0"/>
                </a:rPr>
                <a:t>Lifileucel is a rejuvenated and expanded TIL product</a:t>
              </a:r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4A8F3002-2031-443F-A211-B0DEC032FFDE}"/>
                </a:ext>
              </a:extLst>
            </p:cNvPr>
            <p:cNvSpPr/>
            <p:nvPr/>
          </p:nvSpPr>
          <p:spPr>
            <a:xfrm>
              <a:off x="7847394" y="2739887"/>
              <a:ext cx="1652665" cy="216982"/>
            </a:xfrm>
            <a:prstGeom prst="rect">
              <a:avLst/>
            </a:prstGeom>
            <a:noFill/>
          </p:spPr>
          <p:txBody>
            <a:bodyPr wrap="square" lIns="0" rIns="0">
              <a:spAutoFit/>
            </a:bodyPr>
            <a:lstStyle/>
            <a:p>
              <a:pPr marL="95250" lvl="1" indent="-95250">
                <a:lnSpc>
                  <a:spcPct val="90000"/>
                </a:lnSpc>
                <a:spcAft>
                  <a:spcPts val="450"/>
                </a:spcAft>
                <a:buFont typeface="Arial" panose="020B0604020202020204" pitchFamily="34" charset="0"/>
                <a:buChar char="•"/>
              </a:pPr>
              <a:r>
                <a:rPr lang="en-US" sz="900">
                  <a:cs typeface="Calibri" panose="020F0502020204030204" pitchFamily="34" charset="0"/>
                </a:rPr>
                <a:t>Up to 6 doses</a:t>
              </a:r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39961D85-35D2-43EA-8543-6265BEE3168E}"/>
                </a:ext>
              </a:extLst>
            </p:cNvPr>
            <p:cNvSpPr>
              <a:spLocks/>
            </p:cNvSpPr>
            <p:nvPr/>
          </p:nvSpPr>
          <p:spPr>
            <a:xfrm>
              <a:off x="1592433" y="1885569"/>
              <a:ext cx="176327" cy="176327"/>
            </a:xfrm>
            <a:prstGeom prst="ellipse">
              <a:avLst/>
            </a:prstGeom>
            <a:solidFill>
              <a:srgbClr val="FFFFFF"/>
            </a:solidFill>
            <a:ln w="19050" cap="flat" cmpd="sng" algn="ctr">
              <a:solidFill>
                <a:srgbClr val="50B848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1" i="0" u="none" strike="noStrike" kern="0" cap="none" spc="0" normalizeH="0" baseline="0" noProof="0">
                  <a:ln>
                    <a:noFill/>
                  </a:ln>
                  <a:solidFill>
                    <a:srgbClr val="50B848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1</a:t>
              </a:r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1895D113-AA5F-4B86-B8A8-50EB601306D7}"/>
                </a:ext>
              </a:extLst>
            </p:cNvPr>
            <p:cNvSpPr>
              <a:spLocks/>
            </p:cNvSpPr>
            <p:nvPr/>
          </p:nvSpPr>
          <p:spPr>
            <a:xfrm>
              <a:off x="2733944" y="1885569"/>
              <a:ext cx="176327" cy="176327"/>
            </a:xfrm>
            <a:prstGeom prst="ellipse">
              <a:avLst/>
            </a:prstGeom>
            <a:solidFill>
              <a:srgbClr val="FFFFFF"/>
            </a:solidFill>
            <a:ln w="19050" cap="flat" cmpd="sng" algn="ctr">
              <a:solidFill>
                <a:srgbClr val="50B848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1" i="0" u="none" strike="noStrike" kern="0" cap="none" spc="0" normalizeH="0" baseline="0" noProof="0">
                  <a:ln>
                    <a:noFill/>
                  </a:ln>
                  <a:solidFill>
                    <a:srgbClr val="50B848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2</a:t>
              </a:r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17080CFD-F99E-4CB5-896D-A0FEBD5B98D3}"/>
                </a:ext>
              </a:extLst>
            </p:cNvPr>
            <p:cNvSpPr>
              <a:spLocks/>
            </p:cNvSpPr>
            <p:nvPr/>
          </p:nvSpPr>
          <p:spPr>
            <a:xfrm>
              <a:off x="4845073" y="1885569"/>
              <a:ext cx="176327" cy="176327"/>
            </a:xfrm>
            <a:prstGeom prst="ellipse">
              <a:avLst/>
            </a:prstGeom>
            <a:solidFill>
              <a:srgbClr val="FFFFFF"/>
            </a:solidFill>
            <a:ln w="19050" cap="flat" cmpd="sng" algn="ctr">
              <a:solidFill>
                <a:srgbClr val="50B848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1" i="0" u="none" strike="noStrike" kern="0" cap="none" spc="0" normalizeH="0" baseline="0" noProof="0">
                  <a:ln>
                    <a:noFill/>
                  </a:ln>
                  <a:solidFill>
                    <a:srgbClr val="50B848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3</a:t>
              </a:r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AA9F4AAD-45CE-4AB5-A634-27733C62A00D}"/>
                </a:ext>
              </a:extLst>
            </p:cNvPr>
            <p:cNvSpPr>
              <a:spLocks/>
            </p:cNvSpPr>
            <p:nvPr/>
          </p:nvSpPr>
          <p:spPr>
            <a:xfrm>
              <a:off x="6340991" y="1885569"/>
              <a:ext cx="176327" cy="176327"/>
            </a:xfrm>
            <a:prstGeom prst="ellipse">
              <a:avLst/>
            </a:prstGeom>
            <a:solidFill>
              <a:srgbClr val="FFFFFF"/>
            </a:solidFill>
            <a:ln w="19050" cap="flat" cmpd="sng" algn="ctr">
              <a:solidFill>
                <a:srgbClr val="50B848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1" i="0" u="none" strike="noStrike" kern="0" cap="none" spc="0" normalizeH="0" baseline="0" noProof="0">
                  <a:ln>
                    <a:noFill/>
                  </a:ln>
                  <a:solidFill>
                    <a:srgbClr val="50B848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4</a:t>
              </a:r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0038D12E-F6D9-4D6A-B750-A9B9E0ABC244}"/>
                </a:ext>
              </a:extLst>
            </p:cNvPr>
            <p:cNvSpPr>
              <a:spLocks/>
            </p:cNvSpPr>
            <p:nvPr/>
          </p:nvSpPr>
          <p:spPr>
            <a:xfrm>
              <a:off x="7836910" y="1885569"/>
              <a:ext cx="176327" cy="176327"/>
            </a:xfrm>
            <a:prstGeom prst="ellipse">
              <a:avLst/>
            </a:prstGeom>
            <a:solidFill>
              <a:srgbClr val="FFFFFF"/>
            </a:solidFill>
            <a:ln w="19050" cap="flat" cmpd="sng" algn="ctr">
              <a:solidFill>
                <a:srgbClr val="50B848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1" i="0" u="none" strike="noStrike" kern="0" cap="none" spc="0" normalizeH="0" baseline="0" noProof="0">
                  <a:ln>
                    <a:noFill/>
                  </a:ln>
                  <a:solidFill>
                    <a:srgbClr val="50B848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5</a:t>
              </a:r>
            </a:p>
          </p:txBody>
        </p: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221DD4D6-EF24-4B4E-8DE1-4F922A08AF54}"/>
                </a:ext>
              </a:extLst>
            </p:cNvPr>
            <p:cNvCxnSpPr>
              <a:cxnSpLocks/>
              <a:stCxn id="10" idx="6"/>
            </p:cNvCxnSpPr>
            <p:nvPr/>
          </p:nvCxnSpPr>
          <p:spPr>
            <a:xfrm>
              <a:off x="1768760" y="1973733"/>
              <a:ext cx="965184" cy="0"/>
            </a:xfrm>
            <a:prstGeom prst="line">
              <a:avLst/>
            </a:prstGeom>
            <a:noFill/>
            <a:ln w="19050" cap="flat" cmpd="sng" algn="ctr">
              <a:gradFill flip="none" rotWithShape="1">
                <a:gsLst>
                  <a:gs pos="0">
                    <a:srgbClr val="50B848">
                      <a:alpha val="0"/>
                    </a:srgbClr>
                  </a:gs>
                  <a:gs pos="100000">
                    <a:srgbClr val="50B848"/>
                  </a:gs>
                </a:gsLst>
                <a:lin ang="0" scaled="1"/>
                <a:tileRect/>
              </a:gradFill>
              <a:prstDash val="solid"/>
              <a:miter lim="800000"/>
              <a:tailEnd type="arrow" w="lg" len="med"/>
            </a:ln>
            <a:effectLst/>
          </p:spPr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80BE56AB-0727-4EE8-A604-617ECD3ACCA4}"/>
                </a:ext>
              </a:extLst>
            </p:cNvPr>
            <p:cNvCxnSpPr>
              <a:cxnSpLocks/>
              <a:stCxn id="11" idx="6"/>
              <a:endCxn id="12" idx="2"/>
            </p:cNvCxnSpPr>
            <p:nvPr/>
          </p:nvCxnSpPr>
          <p:spPr>
            <a:xfrm>
              <a:off x="2910271" y="1973733"/>
              <a:ext cx="1934802" cy="0"/>
            </a:xfrm>
            <a:prstGeom prst="line">
              <a:avLst/>
            </a:prstGeom>
            <a:noFill/>
            <a:ln w="19050" cap="flat" cmpd="sng" algn="ctr">
              <a:gradFill flip="none" rotWithShape="1">
                <a:gsLst>
                  <a:gs pos="0">
                    <a:srgbClr val="50B848">
                      <a:alpha val="0"/>
                    </a:srgbClr>
                  </a:gs>
                  <a:gs pos="100000">
                    <a:srgbClr val="50B848"/>
                  </a:gs>
                </a:gsLst>
                <a:lin ang="0" scaled="1"/>
                <a:tileRect/>
              </a:gradFill>
              <a:prstDash val="solid"/>
              <a:miter lim="800000"/>
              <a:tailEnd type="arrow" w="lg" len="med"/>
            </a:ln>
            <a:effectLst/>
          </p:spPr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A79F924B-DFD9-46C9-B545-7261D4F0A273}"/>
                </a:ext>
              </a:extLst>
            </p:cNvPr>
            <p:cNvCxnSpPr>
              <a:cxnSpLocks/>
              <a:stCxn id="12" idx="6"/>
              <a:endCxn id="13" idx="2"/>
            </p:cNvCxnSpPr>
            <p:nvPr/>
          </p:nvCxnSpPr>
          <p:spPr>
            <a:xfrm>
              <a:off x="5021399" y="1973733"/>
              <a:ext cx="1319592" cy="0"/>
            </a:xfrm>
            <a:prstGeom prst="line">
              <a:avLst/>
            </a:prstGeom>
            <a:noFill/>
            <a:ln w="19050" cap="flat" cmpd="sng" algn="ctr">
              <a:gradFill flip="none" rotWithShape="1">
                <a:gsLst>
                  <a:gs pos="0">
                    <a:srgbClr val="50B848">
                      <a:alpha val="0"/>
                    </a:srgbClr>
                  </a:gs>
                  <a:gs pos="100000">
                    <a:srgbClr val="50B848"/>
                  </a:gs>
                </a:gsLst>
                <a:lin ang="0" scaled="1"/>
                <a:tileRect/>
              </a:gradFill>
              <a:prstDash val="solid"/>
              <a:miter lim="800000"/>
              <a:tailEnd type="arrow" w="lg" len="med"/>
            </a:ln>
            <a:effectLst/>
          </p:spPr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85B99144-78A3-406D-ABCB-5D47FC9DADFD}"/>
                </a:ext>
              </a:extLst>
            </p:cNvPr>
            <p:cNvCxnSpPr>
              <a:cxnSpLocks/>
              <a:stCxn id="13" idx="6"/>
              <a:endCxn id="14" idx="2"/>
            </p:cNvCxnSpPr>
            <p:nvPr/>
          </p:nvCxnSpPr>
          <p:spPr>
            <a:xfrm>
              <a:off x="6517318" y="1973733"/>
              <a:ext cx="1319592" cy="0"/>
            </a:xfrm>
            <a:prstGeom prst="line">
              <a:avLst/>
            </a:prstGeom>
            <a:noFill/>
            <a:ln w="19050" cap="flat" cmpd="sng" algn="ctr">
              <a:gradFill flip="none" rotWithShape="1">
                <a:gsLst>
                  <a:gs pos="0">
                    <a:srgbClr val="50B848">
                      <a:alpha val="0"/>
                    </a:srgbClr>
                  </a:gs>
                  <a:gs pos="100000">
                    <a:srgbClr val="50B848"/>
                  </a:gs>
                </a:gsLst>
                <a:lin ang="0" scaled="1"/>
                <a:tileRect/>
              </a:gradFill>
              <a:prstDash val="solid"/>
              <a:miter lim="800000"/>
              <a:tailEnd type="arrow" w="lg" len="med"/>
            </a:ln>
            <a:effectLst/>
          </p:spPr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161F0EA9-E7C6-45C2-8F75-C9A66436C372}"/>
                </a:ext>
              </a:extLst>
            </p:cNvPr>
            <p:cNvCxnSpPr>
              <a:cxnSpLocks/>
              <a:stCxn id="14" idx="6"/>
              <a:endCxn id="5" idx="2"/>
            </p:cNvCxnSpPr>
            <p:nvPr/>
          </p:nvCxnSpPr>
          <p:spPr>
            <a:xfrm>
              <a:off x="8013236" y="1973733"/>
              <a:ext cx="1319594" cy="0"/>
            </a:xfrm>
            <a:prstGeom prst="line">
              <a:avLst/>
            </a:prstGeom>
            <a:noFill/>
            <a:ln w="19050" cap="flat" cmpd="sng" algn="ctr">
              <a:gradFill flip="none" rotWithShape="1">
                <a:gsLst>
                  <a:gs pos="0">
                    <a:srgbClr val="50B848">
                      <a:alpha val="0"/>
                    </a:srgbClr>
                  </a:gs>
                  <a:gs pos="100000">
                    <a:srgbClr val="50B848"/>
                  </a:gs>
                </a:gsLst>
                <a:lin ang="0" scaled="1"/>
                <a:tileRect/>
              </a:gradFill>
              <a:prstDash val="solid"/>
              <a:miter lim="800000"/>
              <a:tailEnd type="arrow" w="lg" len="med"/>
            </a:ln>
            <a:effectLst/>
          </p:spPr>
        </p:cxnSp>
        <p:pic>
          <p:nvPicPr>
            <p:cNvPr id="20" name="Graphic 19">
              <a:extLst>
                <a:ext uri="{FF2B5EF4-FFF2-40B4-BE49-F238E27FC236}">
                  <a16:creationId xmlns:a16="http://schemas.microsoft.com/office/drawing/2014/main" id="{DED9146F-9C5C-4021-88E5-6124B30CD82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9358184" y="2141920"/>
              <a:ext cx="237117" cy="395805"/>
            </a:xfrm>
            <a:prstGeom prst="rect">
              <a:avLst/>
            </a:prstGeom>
          </p:spPr>
        </p:pic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8CDBE201-612D-4ACB-90F1-7751296B3205}"/>
                </a:ext>
              </a:extLst>
            </p:cNvPr>
            <p:cNvSpPr/>
            <p:nvPr/>
          </p:nvSpPr>
          <p:spPr>
            <a:xfrm>
              <a:off x="4959117" y="2150979"/>
              <a:ext cx="86489" cy="125753"/>
            </a:xfrm>
            <a:custGeom>
              <a:avLst/>
              <a:gdLst>
                <a:gd name="connsiteX0" fmla="*/ 12280 w 193255"/>
                <a:gd name="connsiteY0" fmla="*/ 0 h 280988"/>
                <a:gd name="connsiteX1" fmla="*/ 178968 w 193255"/>
                <a:gd name="connsiteY1" fmla="*/ 2382 h 280988"/>
                <a:gd name="connsiteX2" fmla="*/ 193255 w 193255"/>
                <a:gd name="connsiteY2" fmla="*/ 135732 h 280988"/>
                <a:gd name="connsiteX3" fmla="*/ 193255 w 193255"/>
                <a:gd name="connsiteY3" fmla="*/ 223838 h 280988"/>
                <a:gd name="connsiteX4" fmla="*/ 119436 w 193255"/>
                <a:gd name="connsiteY4" fmla="*/ 252413 h 280988"/>
                <a:gd name="connsiteX5" fmla="*/ 98005 w 193255"/>
                <a:gd name="connsiteY5" fmla="*/ 280988 h 280988"/>
                <a:gd name="connsiteX6" fmla="*/ 19424 w 193255"/>
                <a:gd name="connsiteY6" fmla="*/ 250032 h 280988"/>
                <a:gd name="connsiteX7" fmla="*/ 374 w 193255"/>
                <a:gd name="connsiteY7" fmla="*/ 159544 h 280988"/>
                <a:gd name="connsiteX8" fmla="*/ 12280 w 193255"/>
                <a:gd name="connsiteY8" fmla="*/ 0 h 2809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93255" h="280988">
                  <a:moveTo>
                    <a:pt x="12280" y="0"/>
                  </a:moveTo>
                  <a:lnTo>
                    <a:pt x="178968" y="2382"/>
                  </a:lnTo>
                  <a:lnTo>
                    <a:pt x="193255" y="135732"/>
                  </a:lnTo>
                  <a:lnTo>
                    <a:pt x="193255" y="223838"/>
                  </a:lnTo>
                  <a:lnTo>
                    <a:pt x="119436" y="252413"/>
                  </a:lnTo>
                  <a:lnTo>
                    <a:pt x="98005" y="280988"/>
                  </a:lnTo>
                  <a:lnTo>
                    <a:pt x="19424" y="250032"/>
                  </a:lnTo>
                  <a:lnTo>
                    <a:pt x="374" y="159544"/>
                  </a:lnTo>
                  <a:cubicBezTo>
                    <a:pt x="-420" y="111125"/>
                    <a:pt x="-1213" y="62707"/>
                    <a:pt x="12280" y="0"/>
                  </a:cubicBezTo>
                  <a:close/>
                </a:path>
              </a:pathLst>
            </a:custGeom>
            <a:solidFill>
              <a:srgbClr val="FFB726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endParaRPr>
            </a:p>
          </p:txBody>
        </p:sp>
        <p:pic>
          <p:nvPicPr>
            <p:cNvPr id="22" name="Graphic 21">
              <a:extLst>
                <a:ext uri="{FF2B5EF4-FFF2-40B4-BE49-F238E27FC236}">
                  <a16:creationId xmlns:a16="http://schemas.microsoft.com/office/drawing/2014/main" id="{99EAD218-2FEA-422D-8527-A908DB120BF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4870831" y="2115801"/>
              <a:ext cx="412194" cy="415016"/>
            </a:xfrm>
            <a:prstGeom prst="rect">
              <a:avLst/>
            </a:prstGeom>
          </p:spPr>
        </p:pic>
        <p:pic>
          <p:nvPicPr>
            <p:cNvPr id="23" name="Graphic 22">
              <a:extLst>
                <a:ext uri="{FF2B5EF4-FFF2-40B4-BE49-F238E27FC236}">
                  <a16:creationId xmlns:a16="http://schemas.microsoft.com/office/drawing/2014/main" id="{0F387740-BB05-4D1A-A5A6-F03630FC6157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1600037" y="2168350"/>
              <a:ext cx="235541" cy="368904"/>
            </a:xfrm>
            <a:prstGeom prst="rect">
              <a:avLst/>
            </a:prstGeom>
          </p:spPr>
        </p:pic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11C294C6-3248-4CA5-8BFE-CECA3D2637DE}"/>
                </a:ext>
              </a:extLst>
            </p:cNvPr>
            <p:cNvSpPr/>
            <p:nvPr/>
          </p:nvSpPr>
          <p:spPr>
            <a:xfrm>
              <a:off x="6440614" y="2159541"/>
              <a:ext cx="86489" cy="125753"/>
            </a:xfrm>
            <a:custGeom>
              <a:avLst/>
              <a:gdLst>
                <a:gd name="connsiteX0" fmla="*/ 12280 w 193255"/>
                <a:gd name="connsiteY0" fmla="*/ 0 h 280988"/>
                <a:gd name="connsiteX1" fmla="*/ 178968 w 193255"/>
                <a:gd name="connsiteY1" fmla="*/ 2382 h 280988"/>
                <a:gd name="connsiteX2" fmla="*/ 193255 w 193255"/>
                <a:gd name="connsiteY2" fmla="*/ 135732 h 280988"/>
                <a:gd name="connsiteX3" fmla="*/ 193255 w 193255"/>
                <a:gd name="connsiteY3" fmla="*/ 223838 h 280988"/>
                <a:gd name="connsiteX4" fmla="*/ 119436 w 193255"/>
                <a:gd name="connsiteY4" fmla="*/ 252413 h 280988"/>
                <a:gd name="connsiteX5" fmla="*/ 98005 w 193255"/>
                <a:gd name="connsiteY5" fmla="*/ 280988 h 280988"/>
                <a:gd name="connsiteX6" fmla="*/ 19424 w 193255"/>
                <a:gd name="connsiteY6" fmla="*/ 250032 h 280988"/>
                <a:gd name="connsiteX7" fmla="*/ 374 w 193255"/>
                <a:gd name="connsiteY7" fmla="*/ 159544 h 280988"/>
                <a:gd name="connsiteX8" fmla="*/ 12280 w 193255"/>
                <a:gd name="connsiteY8" fmla="*/ 0 h 2809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93255" h="280988">
                  <a:moveTo>
                    <a:pt x="12280" y="0"/>
                  </a:moveTo>
                  <a:lnTo>
                    <a:pt x="178968" y="2382"/>
                  </a:lnTo>
                  <a:lnTo>
                    <a:pt x="193255" y="135732"/>
                  </a:lnTo>
                  <a:lnTo>
                    <a:pt x="193255" y="223838"/>
                  </a:lnTo>
                  <a:lnTo>
                    <a:pt x="119436" y="252413"/>
                  </a:lnTo>
                  <a:lnTo>
                    <a:pt x="98005" y="280988"/>
                  </a:lnTo>
                  <a:lnTo>
                    <a:pt x="19424" y="250032"/>
                  </a:lnTo>
                  <a:lnTo>
                    <a:pt x="374" y="159544"/>
                  </a:lnTo>
                  <a:cubicBezTo>
                    <a:pt x="-420" y="111125"/>
                    <a:pt x="-1213" y="62707"/>
                    <a:pt x="12280" y="0"/>
                  </a:cubicBezTo>
                  <a:close/>
                </a:path>
              </a:pathLst>
            </a:custGeom>
            <a:solidFill>
              <a:srgbClr val="82BC0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endParaRPr>
            </a:p>
          </p:txBody>
        </p:sp>
        <p:pic>
          <p:nvPicPr>
            <p:cNvPr id="25" name="Graphic 24">
              <a:extLst>
                <a:ext uri="{FF2B5EF4-FFF2-40B4-BE49-F238E27FC236}">
                  <a16:creationId xmlns:a16="http://schemas.microsoft.com/office/drawing/2014/main" id="{1FE1C321-9A6A-4622-BDFC-B034F1C0399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6352328" y="2124363"/>
              <a:ext cx="412194" cy="415016"/>
            </a:xfrm>
            <a:prstGeom prst="rect">
              <a:avLst/>
            </a:prstGeom>
          </p:spPr>
        </p:pic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0BF1755F-74B2-4D82-A7A5-CB2D6782D3CA}"/>
                </a:ext>
              </a:extLst>
            </p:cNvPr>
            <p:cNvSpPr/>
            <p:nvPr/>
          </p:nvSpPr>
          <p:spPr>
            <a:xfrm>
              <a:off x="7942528" y="2150979"/>
              <a:ext cx="86489" cy="125753"/>
            </a:xfrm>
            <a:custGeom>
              <a:avLst/>
              <a:gdLst>
                <a:gd name="connsiteX0" fmla="*/ 12280 w 193255"/>
                <a:gd name="connsiteY0" fmla="*/ 0 h 280988"/>
                <a:gd name="connsiteX1" fmla="*/ 178968 w 193255"/>
                <a:gd name="connsiteY1" fmla="*/ 2382 h 280988"/>
                <a:gd name="connsiteX2" fmla="*/ 193255 w 193255"/>
                <a:gd name="connsiteY2" fmla="*/ 135732 h 280988"/>
                <a:gd name="connsiteX3" fmla="*/ 193255 w 193255"/>
                <a:gd name="connsiteY3" fmla="*/ 223838 h 280988"/>
                <a:gd name="connsiteX4" fmla="*/ 119436 w 193255"/>
                <a:gd name="connsiteY4" fmla="*/ 252413 h 280988"/>
                <a:gd name="connsiteX5" fmla="*/ 98005 w 193255"/>
                <a:gd name="connsiteY5" fmla="*/ 280988 h 280988"/>
                <a:gd name="connsiteX6" fmla="*/ 19424 w 193255"/>
                <a:gd name="connsiteY6" fmla="*/ 250032 h 280988"/>
                <a:gd name="connsiteX7" fmla="*/ 374 w 193255"/>
                <a:gd name="connsiteY7" fmla="*/ 159544 h 280988"/>
                <a:gd name="connsiteX8" fmla="*/ 12280 w 193255"/>
                <a:gd name="connsiteY8" fmla="*/ 0 h 2809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93255" h="280988">
                  <a:moveTo>
                    <a:pt x="12280" y="0"/>
                  </a:moveTo>
                  <a:lnTo>
                    <a:pt x="178968" y="2382"/>
                  </a:lnTo>
                  <a:lnTo>
                    <a:pt x="193255" y="135732"/>
                  </a:lnTo>
                  <a:lnTo>
                    <a:pt x="193255" y="223838"/>
                  </a:lnTo>
                  <a:lnTo>
                    <a:pt x="119436" y="252413"/>
                  </a:lnTo>
                  <a:lnTo>
                    <a:pt x="98005" y="280988"/>
                  </a:lnTo>
                  <a:lnTo>
                    <a:pt x="19424" y="250032"/>
                  </a:lnTo>
                  <a:lnTo>
                    <a:pt x="374" y="159544"/>
                  </a:lnTo>
                  <a:cubicBezTo>
                    <a:pt x="-420" y="111125"/>
                    <a:pt x="-1213" y="62707"/>
                    <a:pt x="12280" y="0"/>
                  </a:cubicBezTo>
                  <a:close/>
                </a:path>
              </a:pathLst>
            </a:custGeom>
            <a:solidFill>
              <a:srgbClr val="003A5D">
                <a:lumMod val="50000"/>
                <a:lumOff val="50000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endParaRPr>
            </a:p>
          </p:txBody>
        </p:sp>
        <p:pic>
          <p:nvPicPr>
            <p:cNvPr id="27" name="Graphic 26">
              <a:extLst>
                <a:ext uri="{FF2B5EF4-FFF2-40B4-BE49-F238E27FC236}">
                  <a16:creationId xmlns:a16="http://schemas.microsoft.com/office/drawing/2014/main" id="{517BB140-58E6-4A50-A3B5-17F9F9294CA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7854242" y="2115801"/>
              <a:ext cx="412194" cy="415016"/>
            </a:xfrm>
            <a:prstGeom prst="rect">
              <a:avLst/>
            </a:prstGeom>
          </p:spPr>
        </p:pic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2C340491-4791-433F-872F-23B9C65986CB}"/>
                </a:ext>
              </a:extLst>
            </p:cNvPr>
            <p:cNvSpPr/>
            <p:nvPr/>
          </p:nvSpPr>
          <p:spPr>
            <a:xfrm>
              <a:off x="1600038" y="2610299"/>
              <a:ext cx="830356" cy="138499"/>
            </a:xfrm>
            <a:prstGeom prst="rect">
              <a:avLst/>
            </a:prstGeom>
          </p:spPr>
          <p:txBody>
            <a:bodyPr wrap="none" lIns="0" tIns="0" rIns="0" bIns="0">
              <a:spAutoFit/>
            </a:bodyPr>
            <a:lstStyle/>
            <a:p>
              <a:pPr defTabSz="11703582">
                <a:lnSpc>
                  <a:spcPct val="90000"/>
                </a:lnSpc>
                <a:defRPr/>
              </a:pPr>
              <a:r>
                <a:rPr lang="en-US" sz="1000" b="1">
                  <a:ea typeface="ＭＳ Ｐゴシック" charset="0"/>
                  <a:cs typeface="Calibri" panose="020F0502020204030204" pitchFamily="34" charset="0"/>
                </a:rPr>
                <a:t>Patient Intake</a:t>
              </a:r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4D709E24-6AAF-4547-ADA9-E9AA9FF2FD2E}"/>
                </a:ext>
              </a:extLst>
            </p:cNvPr>
            <p:cNvSpPr/>
            <p:nvPr/>
          </p:nvSpPr>
          <p:spPr>
            <a:xfrm>
              <a:off x="2724255" y="2610299"/>
              <a:ext cx="1662315" cy="138499"/>
            </a:xfrm>
            <a:prstGeom prst="rect">
              <a:avLst/>
            </a:prstGeom>
          </p:spPr>
          <p:txBody>
            <a:bodyPr wrap="none" lIns="0" tIns="0" rIns="0" bIns="0">
              <a:spAutoFit/>
            </a:bodyPr>
            <a:lstStyle/>
            <a:p>
              <a:pPr defTabSz="11703582">
                <a:lnSpc>
                  <a:spcPct val="90000"/>
                </a:lnSpc>
                <a:defRPr/>
              </a:pPr>
              <a:r>
                <a:rPr lang="en-US" sz="1000" b="1">
                  <a:ea typeface="ＭＳ Ｐゴシック" charset="0"/>
                  <a:cs typeface="Calibri" panose="020F0502020204030204" pitchFamily="34" charset="0"/>
                </a:rPr>
                <a:t>Tumor Tissue Procurement</a:t>
              </a:r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9550404E-8390-4176-8817-F14C6639799B}"/>
                </a:ext>
              </a:extLst>
            </p:cNvPr>
            <p:cNvSpPr/>
            <p:nvPr/>
          </p:nvSpPr>
          <p:spPr>
            <a:xfrm>
              <a:off x="4868897" y="2577767"/>
              <a:ext cx="1136530" cy="415498"/>
            </a:xfrm>
            <a:prstGeom prst="rect">
              <a:avLst/>
            </a:prstGeom>
          </p:spPr>
          <p:txBody>
            <a:bodyPr wrap="none" lIns="0" tIns="0" rIns="0" bIns="0">
              <a:spAutoFit/>
            </a:bodyPr>
            <a:lstStyle/>
            <a:p>
              <a:pPr defTabSz="11703582">
                <a:lnSpc>
                  <a:spcPct val="90000"/>
                </a:lnSpc>
                <a:defRPr/>
              </a:pPr>
              <a:r>
                <a:rPr lang="en-US" sz="1000" b="1">
                  <a:ea typeface="ＭＳ Ｐゴシック" charset="0"/>
                  <a:cs typeface="Calibri" panose="020F0502020204030204" pitchFamily="34" charset="0"/>
                </a:rPr>
                <a:t>Non-myeloablative</a:t>
              </a:r>
            </a:p>
            <a:p>
              <a:pPr defTabSz="11703582">
                <a:lnSpc>
                  <a:spcPct val="90000"/>
                </a:lnSpc>
                <a:defRPr/>
              </a:pPr>
              <a:r>
                <a:rPr lang="en-US" sz="1000" b="1">
                  <a:ea typeface="ＭＳ Ｐゴシック" charset="0"/>
                  <a:cs typeface="Calibri" panose="020F0502020204030204" pitchFamily="34" charset="0"/>
                </a:rPr>
                <a:t>Lymphodepletion </a:t>
              </a:r>
            </a:p>
            <a:p>
              <a:pPr defTabSz="11703582">
                <a:lnSpc>
                  <a:spcPct val="90000"/>
                </a:lnSpc>
                <a:defRPr/>
              </a:pPr>
              <a:r>
                <a:rPr lang="en-US" sz="1000" b="1">
                  <a:ea typeface="ＭＳ Ｐゴシック" charset="0"/>
                  <a:cs typeface="Calibri" panose="020F0502020204030204" pitchFamily="34" charset="0"/>
                </a:rPr>
                <a:t>(NMA-LD)</a:t>
              </a:r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4C56733F-909D-49BB-9858-922DEBA19A7A}"/>
                </a:ext>
              </a:extLst>
            </p:cNvPr>
            <p:cNvSpPr/>
            <p:nvPr/>
          </p:nvSpPr>
          <p:spPr>
            <a:xfrm>
              <a:off x="6315683" y="2610299"/>
              <a:ext cx="1086836" cy="138499"/>
            </a:xfrm>
            <a:prstGeom prst="rect">
              <a:avLst/>
            </a:prstGeom>
          </p:spPr>
          <p:txBody>
            <a:bodyPr wrap="none" lIns="0" tIns="0" rIns="0" bIns="0">
              <a:spAutoFit/>
            </a:bodyPr>
            <a:lstStyle/>
            <a:p>
              <a:pPr defTabSz="11703582">
                <a:lnSpc>
                  <a:spcPct val="90000"/>
                </a:lnSpc>
                <a:defRPr/>
              </a:pPr>
              <a:r>
                <a:rPr lang="en-US" sz="1000" b="1">
                  <a:ea typeface="ＭＳ Ｐゴシック" charset="0"/>
                  <a:cs typeface="Calibri" panose="020F0502020204030204" pitchFamily="34" charset="0"/>
                </a:rPr>
                <a:t>Lifileucel Infusion</a:t>
              </a:r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942440F6-4099-4E1D-BBDD-3F56CDAAC48E}"/>
                </a:ext>
              </a:extLst>
            </p:cNvPr>
            <p:cNvSpPr/>
            <p:nvPr/>
          </p:nvSpPr>
          <p:spPr>
            <a:xfrm>
              <a:off x="7856492" y="2606601"/>
              <a:ext cx="1166986" cy="138499"/>
            </a:xfrm>
            <a:prstGeom prst="rect">
              <a:avLst/>
            </a:prstGeom>
          </p:spPr>
          <p:txBody>
            <a:bodyPr wrap="none" lIns="0" tIns="0" rIns="0" bIns="0">
              <a:spAutoFit/>
            </a:bodyPr>
            <a:lstStyle/>
            <a:p>
              <a:pPr defTabSz="11703582">
                <a:lnSpc>
                  <a:spcPct val="90000"/>
                </a:lnSpc>
                <a:defRPr/>
              </a:pPr>
              <a:r>
                <a:rPr lang="en-US" sz="1000" b="1">
                  <a:ea typeface="ＭＳ Ｐゴシック" charset="0"/>
                  <a:cs typeface="Calibri" panose="020F0502020204030204" pitchFamily="34" charset="0"/>
                </a:rPr>
                <a:t>IL-2 Administration</a:t>
              </a:r>
            </a:p>
          </p:txBody>
        </p:sp>
        <p:grpSp>
          <p:nvGrpSpPr>
            <p:cNvPr id="33" name="Group 27">
              <a:extLst>
                <a:ext uri="{FF2B5EF4-FFF2-40B4-BE49-F238E27FC236}">
                  <a16:creationId xmlns:a16="http://schemas.microsoft.com/office/drawing/2014/main" id="{309C7CEC-8D8A-4A2A-AA23-B89E1B4614E9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2744090" y="2158875"/>
              <a:ext cx="343334" cy="367797"/>
              <a:chOff x="976" y="3389"/>
              <a:chExt cx="407" cy="436"/>
            </a:xfrm>
            <a:solidFill>
              <a:sysClr val="windowText" lastClr="000000"/>
            </a:solidFill>
          </p:grpSpPr>
          <p:sp>
            <p:nvSpPr>
              <p:cNvPr id="34" name="Rectangle 28">
                <a:extLst>
                  <a:ext uri="{FF2B5EF4-FFF2-40B4-BE49-F238E27FC236}">
                    <a16:creationId xmlns:a16="http://schemas.microsoft.com/office/drawing/2014/main" id="{0810D9C5-24AC-43CC-9CA2-8CA62439B53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46" y="3687"/>
                <a:ext cx="137" cy="138"/>
              </a:xfrm>
              <a:prstGeom prst="rect">
                <a:avLst/>
              </a:prstGeom>
              <a:noFill/>
              <a:ln w="19050" cap="rnd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6858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350" b="0" i="0" u="none" strike="noStrike" kern="0" cap="none" spc="0" normalizeH="0" baseline="0" noProof="0">
                  <a:ln>
                    <a:noFill/>
                  </a:ln>
                  <a:solidFill>
                    <a:srgbClr val="003A5D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5" name="Freeform 29">
                <a:extLst>
                  <a:ext uri="{FF2B5EF4-FFF2-40B4-BE49-F238E27FC236}">
                    <a16:creationId xmlns:a16="http://schemas.microsoft.com/office/drawing/2014/main" id="{EE29CF9A-1E33-4262-BEA6-AC947C1F580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76" y="3773"/>
                <a:ext cx="248" cy="52"/>
              </a:xfrm>
              <a:custGeom>
                <a:avLst/>
                <a:gdLst>
                  <a:gd name="T0" fmla="*/ 181 w 181"/>
                  <a:gd name="T1" fmla="*/ 1 h 44"/>
                  <a:gd name="T2" fmla="*/ 181 w 181"/>
                  <a:gd name="T3" fmla="*/ 44 h 44"/>
                  <a:gd name="T4" fmla="*/ 0 w 181"/>
                  <a:gd name="T5" fmla="*/ 44 h 44"/>
                  <a:gd name="T6" fmla="*/ 0 w 181"/>
                  <a:gd name="T7" fmla="*/ 15 h 44"/>
                  <a:gd name="T8" fmla="*/ 18 w 181"/>
                  <a:gd name="T9" fmla="*/ 1 h 44"/>
                  <a:gd name="T10" fmla="*/ 181 w 181"/>
                  <a:gd name="T11" fmla="*/ 1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81" h="44">
                    <a:moveTo>
                      <a:pt x="181" y="1"/>
                    </a:moveTo>
                    <a:cubicBezTo>
                      <a:pt x="181" y="44"/>
                      <a:pt x="181" y="44"/>
                      <a:pt x="181" y="44"/>
                    </a:cubicBezTo>
                    <a:cubicBezTo>
                      <a:pt x="0" y="44"/>
                      <a:pt x="0" y="44"/>
                      <a:pt x="0" y="44"/>
                    </a:cubicBezTo>
                    <a:cubicBezTo>
                      <a:pt x="0" y="15"/>
                      <a:pt x="0" y="15"/>
                      <a:pt x="0" y="15"/>
                    </a:cubicBezTo>
                    <a:cubicBezTo>
                      <a:pt x="0" y="15"/>
                      <a:pt x="0" y="3"/>
                      <a:pt x="18" y="1"/>
                    </a:cubicBezTo>
                    <a:cubicBezTo>
                      <a:pt x="36" y="0"/>
                      <a:pt x="181" y="1"/>
                      <a:pt x="181" y="1"/>
                    </a:cubicBezTo>
                    <a:close/>
                  </a:path>
                </a:pathLst>
              </a:custGeom>
              <a:noFill/>
              <a:ln w="19050" cap="rnd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6858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350" b="0" i="0" u="none" strike="noStrike" kern="0" cap="none" spc="0" normalizeH="0" baseline="0" noProof="0">
                  <a:ln>
                    <a:noFill/>
                  </a:ln>
                  <a:solidFill>
                    <a:srgbClr val="003A5D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6" name="Freeform 30">
                <a:extLst>
                  <a:ext uri="{FF2B5EF4-FFF2-40B4-BE49-F238E27FC236}">
                    <a16:creationId xmlns:a16="http://schemas.microsoft.com/office/drawing/2014/main" id="{E2F93823-6ADC-40AB-BEA2-DFD9720D135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76" y="3687"/>
                <a:ext cx="145" cy="70"/>
              </a:xfrm>
              <a:custGeom>
                <a:avLst/>
                <a:gdLst>
                  <a:gd name="T0" fmla="*/ 110 w 110"/>
                  <a:gd name="T1" fmla="*/ 0 h 51"/>
                  <a:gd name="T2" fmla="*/ 110 w 110"/>
                  <a:gd name="T3" fmla="*/ 51 h 51"/>
                  <a:gd name="T4" fmla="*/ 21 w 110"/>
                  <a:gd name="T5" fmla="*/ 51 h 51"/>
                  <a:gd name="T6" fmla="*/ 1 w 110"/>
                  <a:gd name="T7" fmla="*/ 26 h 51"/>
                  <a:gd name="T8" fmla="*/ 18 w 110"/>
                  <a:gd name="T9" fmla="*/ 0 h 51"/>
                  <a:gd name="T10" fmla="*/ 110 w 110"/>
                  <a:gd name="T11" fmla="*/ 0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10" h="51">
                    <a:moveTo>
                      <a:pt x="110" y="0"/>
                    </a:moveTo>
                    <a:cubicBezTo>
                      <a:pt x="110" y="51"/>
                      <a:pt x="110" y="51"/>
                      <a:pt x="110" y="51"/>
                    </a:cubicBezTo>
                    <a:cubicBezTo>
                      <a:pt x="21" y="51"/>
                      <a:pt x="21" y="51"/>
                      <a:pt x="21" y="51"/>
                    </a:cubicBezTo>
                    <a:cubicBezTo>
                      <a:pt x="21" y="51"/>
                      <a:pt x="2" y="47"/>
                      <a:pt x="1" y="26"/>
                    </a:cubicBezTo>
                    <a:cubicBezTo>
                      <a:pt x="0" y="4"/>
                      <a:pt x="18" y="0"/>
                      <a:pt x="18" y="0"/>
                    </a:cubicBezTo>
                    <a:lnTo>
                      <a:pt x="110" y="0"/>
                    </a:lnTo>
                    <a:close/>
                  </a:path>
                </a:pathLst>
              </a:custGeom>
              <a:noFill/>
              <a:ln w="19050" cap="rnd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6858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350" b="0" i="0" u="none" strike="noStrike" kern="0" cap="none" spc="0" normalizeH="0" baseline="0" noProof="0">
                  <a:ln>
                    <a:noFill/>
                  </a:ln>
                  <a:solidFill>
                    <a:srgbClr val="003A5D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7" name="Oval 31">
                <a:extLst>
                  <a:ext uri="{FF2B5EF4-FFF2-40B4-BE49-F238E27FC236}">
                    <a16:creationId xmlns:a16="http://schemas.microsoft.com/office/drawing/2014/main" id="{2CC156B2-DA1E-4188-AA6D-F243EAD6131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81" y="3676"/>
                <a:ext cx="84" cy="83"/>
              </a:xfrm>
              <a:prstGeom prst="ellipse">
                <a:avLst/>
              </a:prstGeom>
              <a:noFill/>
              <a:ln w="19050" cap="rnd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6858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350" b="0" i="0" u="none" strike="noStrike" kern="0" cap="none" spc="0" normalizeH="0" baseline="0" noProof="0">
                  <a:ln>
                    <a:noFill/>
                  </a:ln>
                  <a:solidFill>
                    <a:srgbClr val="003A5D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8" name="Freeform 32">
                <a:extLst>
                  <a:ext uri="{FF2B5EF4-FFF2-40B4-BE49-F238E27FC236}">
                    <a16:creationId xmlns:a16="http://schemas.microsoft.com/office/drawing/2014/main" id="{FA6EAD16-2102-470D-8E60-92D72AF5070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36" y="3495"/>
                <a:ext cx="255" cy="168"/>
              </a:xfrm>
              <a:custGeom>
                <a:avLst/>
                <a:gdLst>
                  <a:gd name="T0" fmla="*/ 55 w 186"/>
                  <a:gd name="T1" fmla="*/ 0 h 123"/>
                  <a:gd name="T2" fmla="*/ 133 w 186"/>
                  <a:gd name="T3" fmla="*/ 0 h 123"/>
                  <a:gd name="T4" fmla="*/ 165 w 186"/>
                  <a:gd name="T5" fmla="*/ 23 h 123"/>
                  <a:gd name="T6" fmla="*/ 182 w 186"/>
                  <a:gd name="T7" fmla="*/ 66 h 123"/>
                  <a:gd name="T8" fmla="*/ 178 w 186"/>
                  <a:gd name="T9" fmla="*/ 86 h 123"/>
                  <a:gd name="T10" fmla="*/ 131 w 186"/>
                  <a:gd name="T11" fmla="*/ 119 h 123"/>
                  <a:gd name="T12" fmla="*/ 116 w 186"/>
                  <a:gd name="T13" fmla="*/ 107 h 123"/>
                  <a:gd name="T14" fmla="*/ 133 w 186"/>
                  <a:gd name="T15" fmla="*/ 86 h 123"/>
                  <a:gd name="T16" fmla="*/ 152 w 186"/>
                  <a:gd name="T17" fmla="*/ 74 h 123"/>
                  <a:gd name="T18" fmla="*/ 152 w 186"/>
                  <a:gd name="T19" fmla="*/ 62 h 123"/>
                  <a:gd name="T20" fmla="*/ 133 w 186"/>
                  <a:gd name="T21" fmla="*/ 43 h 123"/>
                  <a:gd name="T22" fmla="*/ 140 w 186"/>
                  <a:gd name="T23" fmla="*/ 62 h 123"/>
                  <a:gd name="T24" fmla="*/ 102 w 186"/>
                  <a:gd name="T25" fmla="*/ 91 h 123"/>
                  <a:gd name="T26" fmla="*/ 110 w 186"/>
                  <a:gd name="T27" fmla="*/ 123 h 123"/>
                  <a:gd name="T28" fmla="*/ 76 w 186"/>
                  <a:gd name="T29" fmla="*/ 123 h 123"/>
                  <a:gd name="T30" fmla="*/ 86 w 186"/>
                  <a:gd name="T31" fmla="*/ 94 h 123"/>
                  <a:gd name="T32" fmla="*/ 48 w 186"/>
                  <a:gd name="T33" fmla="*/ 62 h 123"/>
                  <a:gd name="T34" fmla="*/ 56 w 186"/>
                  <a:gd name="T35" fmla="*/ 50 h 123"/>
                  <a:gd name="T36" fmla="*/ 45 w 186"/>
                  <a:gd name="T37" fmla="*/ 42 h 123"/>
                  <a:gd name="T38" fmla="*/ 32 w 186"/>
                  <a:gd name="T39" fmla="*/ 68 h 123"/>
                  <a:gd name="T40" fmla="*/ 52 w 186"/>
                  <a:gd name="T41" fmla="*/ 83 h 123"/>
                  <a:gd name="T42" fmla="*/ 70 w 186"/>
                  <a:gd name="T43" fmla="*/ 108 h 123"/>
                  <a:gd name="T44" fmla="*/ 53 w 186"/>
                  <a:gd name="T45" fmla="*/ 114 h 123"/>
                  <a:gd name="T46" fmla="*/ 9 w 186"/>
                  <a:gd name="T47" fmla="*/ 83 h 123"/>
                  <a:gd name="T48" fmla="*/ 6 w 186"/>
                  <a:gd name="T49" fmla="*/ 62 h 123"/>
                  <a:gd name="T50" fmla="*/ 28 w 186"/>
                  <a:gd name="T51" fmla="*/ 10 h 123"/>
                  <a:gd name="T52" fmla="*/ 55 w 186"/>
                  <a:gd name="T53" fmla="*/ 0 h 1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186" h="123">
                    <a:moveTo>
                      <a:pt x="55" y="0"/>
                    </a:moveTo>
                    <a:cubicBezTo>
                      <a:pt x="133" y="0"/>
                      <a:pt x="133" y="0"/>
                      <a:pt x="133" y="0"/>
                    </a:cubicBezTo>
                    <a:cubicBezTo>
                      <a:pt x="133" y="0"/>
                      <a:pt x="154" y="0"/>
                      <a:pt x="165" y="23"/>
                    </a:cubicBezTo>
                    <a:cubicBezTo>
                      <a:pt x="176" y="46"/>
                      <a:pt x="182" y="66"/>
                      <a:pt x="182" y="66"/>
                    </a:cubicBezTo>
                    <a:cubicBezTo>
                      <a:pt x="182" y="66"/>
                      <a:pt x="186" y="78"/>
                      <a:pt x="178" y="86"/>
                    </a:cubicBezTo>
                    <a:cubicBezTo>
                      <a:pt x="169" y="93"/>
                      <a:pt x="131" y="119"/>
                      <a:pt x="131" y="119"/>
                    </a:cubicBezTo>
                    <a:cubicBezTo>
                      <a:pt x="131" y="119"/>
                      <a:pt x="121" y="119"/>
                      <a:pt x="116" y="107"/>
                    </a:cubicBezTo>
                    <a:cubicBezTo>
                      <a:pt x="112" y="95"/>
                      <a:pt x="133" y="86"/>
                      <a:pt x="133" y="86"/>
                    </a:cubicBezTo>
                    <a:cubicBezTo>
                      <a:pt x="152" y="74"/>
                      <a:pt x="152" y="74"/>
                      <a:pt x="152" y="74"/>
                    </a:cubicBezTo>
                    <a:cubicBezTo>
                      <a:pt x="152" y="74"/>
                      <a:pt x="158" y="74"/>
                      <a:pt x="152" y="62"/>
                    </a:cubicBezTo>
                    <a:cubicBezTo>
                      <a:pt x="146" y="50"/>
                      <a:pt x="144" y="39"/>
                      <a:pt x="133" y="43"/>
                    </a:cubicBezTo>
                    <a:cubicBezTo>
                      <a:pt x="122" y="47"/>
                      <a:pt x="140" y="62"/>
                      <a:pt x="140" y="62"/>
                    </a:cubicBezTo>
                    <a:cubicBezTo>
                      <a:pt x="102" y="91"/>
                      <a:pt x="102" y="91"/>
                      <a:pt x="102" y="91"/>
                    </a:cubicBezTo>
                    <a:cubicBezTo>
                      <a:pt x="102" y="91"/>
                      <a:pt x="99" y="119"/>
                      <a:pt x="110" y="123"/>
                    </a:cubicBezTo>
                    <a:cubicBezTo>
                      <a:pt x="76" y="123"/>
                      <a:pt x="76" y="123"/>
                      <a:pt x="76" y="123"/>
                    </a:cubicBezTo>
                    <a:cubicBezTo>
                      <a:pt x="76" y="123"/>
                      <a:pt x="91" y="114"/>
                      <a:pt x="86" y="94"/>
                    </a:cubicBezTo>
                    <a:cubicBezTo>
                      <a:pt x="82" y="74"/>
                      <a:pt x="48" y="62"/>
                      <a:pt x="48" y="62"/>
                    </a:cubicBezTo>
                    <a:cubicBezTo>
                      <a:pt x="56" y="50"/>
                      <a:pt x="56" y="50"/>
                      <a:pt x="56" y="50"/>
                    </a:cubicBezTo>
                    <a:cubicBezTo>
                      <a:pt x="56" y="50"/>
                      <a:pt x="57" y="39"/>
                      <a:pt x="45" y="42"/>
                    </a:cubicBezTo>
                    <a:cubicBezTo>
                      <a:pt x="33" y="46"/>
                      <a:pt x="32" y="68"/>
                      <a:pt x="32" y="68"/>
                    </a:cubicBezTo>
                    <a:cubicBezTo>
                      <a:pt x="32" y="68"/>
                      <a:pt x="31" y="71"/>
                      <a:pt x="52" y="83"/>
                    </a:cubicBezTo>
                    <a:cubicBezTo>
                      <a:pt x="73" y="95"/>
                      <a:pt x="73" y="102"/>
                      <a:pt x="70" y="108"/>
                    </a:cubicBezTo>
                    <a:cubicBezTo>
                      <a:pt x="66" y="114"/>
                      <a:pt x="63" y="119"/>
                      <a:pt x="53" y="114"/>
                    </a:cubicBezTo>
                    <a:cubicBezTo>
                      <a:pt x="43" y="108"/>
                      <a:pt x="9" y="83"/>
                      <a:pt x="9" y="83"/>
                    </a:cubicBezTo>
                    <a:cubicBezTo>
                      <a:pt x="9" y="83"/>
                      <a:pt x="0" y="78"/>
                      <a:pt x="6" y="62"/>
                    </a:cubicBezTo>
                    <a:cubicBezTo>
                      <a:pt x="12" y="45"/>
                      <a:pt x="28" y="10"/>
                      <a:pt x="28" y="10"/>
                    </a:cubicBezTo>
                    <a:cubicBezTo>
                      <a:pt x="28" y="10"/>
                      <a:pt x="37" y="0"/>
                      <a:pt x="55" y="0"/>
                    </a:cubicBezTo>
                    <a:close/>
                  </a:path>
                </a:pathLst>
              </a:custGeom>
              <a:solidFill>
                <a:schemeClr val="tx1"/>
              </a:solidFill>
              <a:ln w="25400">
                <a:noFill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6858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350" b="0" i="0" u="none" strike="noStrike" kern="0" cap="none" spc="0" normalizeH="0" baseline="0" noProof="0">
                  <a:ln>
                    <a:noFill/>
                  </a:ln>
                  <a:solidFill>
                    <a:srgbClr val="003A5D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9" name="Freeform 33">
                <a:extLst>
                  <a:ext uri="{FF2B5EF4-FFF2-40B4-BE49-F238E27FC236}">
                    <a16:creationId xmlns:a16="http://schemas.microsoft.com/office/drawing/2014/main" id="{8D0D21F9-8EA0-4762-8DB2-CB4993B9BA8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19" y="3389"/>
                <a:ext cx="86" cy="26"/>
              </a:xfrm>
              <a:custGeom>
                <a:avLst/>
                <a:gdLst>
                  <a:gd name="T0" fmla="*/ 19 w 63"/>
                  <a:gd name="T1" fmla="*/ 19 h 19"/>
                  <a:gd name="T2" fmla="*/ 32 w 63"/>
                  <a:gd name="T3" fmla="*/ 10 h 19"/>
                  <a:gd name="T4" fmla="*/ 44 w 63"/>
                  <a:gd name="T5" fmla="*/ 19 h 19"/>
                  <a:gd name="T6" fmla="*/ 63 w 63"/>
                  <a:gd name="T7" fmla="*/ 19 h 19"/>
                  <a:gd name="T8" fmla="*/ 32 w 63"/>
                  <a:gd name="T9" fmla="*/ 0 h 19"/>
                  <a:gd name="T10" fmla="*/ 0 w 63"/>
                  <a:gd name="T11" fmla="*/ 19 h 19"/>
                  <a:gd name="T12" fmla="*/ 19 w 63"/>
                  <a:gd name="T13" fmla="*/ 19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3" h="19">
                    <a:moveTo>
                      <a:pt x="19" y="19"/>
                    </a:moveTo>
                    <a:cubicBezTo>
                      <a:pt x="21" y="14"/>
                      <a:pt x="26" y="10"/>
                      <a:pt x="32" y="10"/>
                    </a:cubicBezTo>
                    <a:cubicBezTo>
                      <a:pt x="37" y="10"/>
                      <a:pt x="42" y="14"/>
                      <a:pt x="44" y="19"/>
                    </a:cubicBezTo>
                    <a:cubicBezTo>
                      <a:pt x="63" y="19"/>
                      <a:pt x="63" y="19"/>
                      <a:pt x="63" y="19"/>
                    </a:cubicBezTo>
                    <a:cubicBezTo>
                      <a:pt x="57" y="8"/>
                      <a:pt x="45" y="0"/>
                      <a:pt x="32" y="0"/>
                    </a:cubicBezTo>
                    <a:cubicBezTo>
                      <a:pt x="18" y="0"/>
                      <a:pt x="6" y="8"/>
                      <a:pt x="0" y="19"/>
                    </a:cubicBezTo>
                    <a:lnTo>
                      <a:pt x="19" y="19"/>
                    </a:lnTo>
                    <a:close/>
                  </a:path>
                </a:pathLst>
              </a:custGeom>
              <a:solidFill>
                <a:schemeClr val="tx1"/>
              </a:solidFill>
              <a:ln w="25400">
                <a:noFill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6858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350" b="0" i="0" u="none" strike="noStrike" kern="0" cap="none" spc="0" normalizeH="0" baseline="0" noProof="0">
                  <a:ln>
                    <a:noFill/>
                  </a:ln>
                  <a:solidFill>
                    <a:srgbClr val="003A5D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0" name="Freeform 34">
                <a:extLst>
                  <a:ext uri="{FF2B5EF4-FFF2-40B4-BE49-F238E27FC236}">
                    <a16:creationId xmlns:a16="http://schemas.microsoft.com/office/drawing/2014/main" id="{4047CB45-DBA0-4D34-810D-8AEC4C173CA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13" y="3428"/>
                <a:ext cx="97" cy="60"/>
              </a:xfrm>
              <a:custGeom>
                <a:avLst/>
                <a:gdLst>
                  <a:gd name="T0" fmla="*/ 48 w 71"/>
                  <a:gd name="T1" fmla="*/ 0 h 44"/>
                  <a:gd name="T2" fmla="*/ 36 w 71"/>
                  <a:gd name="T3" fmla="*/ 9 h 44"/>
                  <a:gd name="T4" fmla="*/ 23 w 71"/>
                  <a:gd name="T5" fmla="*/ 0 h 44"/>
                  <a:gd name="T6" fmla="*/ 1 w 71"/>
                  <a:gd name="T7" fmla="*/ 0 h 44"/>
                  <a:gd name="T8" fmla="*/ 0 w 71"/>
                  <a:gd name="T9" fmla="*/ 8 h 44"/>
                  <a:gd name="T10" fmla="*/ 36 w 71"/>
                  <a:gd name="T11" fmla="*/ 44 h 44"/>
                  <a:gd name="T12" fmla="*/ 71 w 71"/>
                  <a:gd name="T13" fmla="*/ 8 h 44"/>
                  <a:gd name="T14" fmla="*/ 70 w 71"/>
                  <a:gd name="T15" fmla="*/ 0 h 44"/>
                  <a:gd name="T16" fmla="*/ 48 w 71"/>
                  <a:gd name="T17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71" h="44">
                    <a:moveTo>
                      <a:pt x="48" y="0"/>
                    </a:moveTo>
                    <a:cubicBezTo>
                      <a:pt x="46" y="5"/>
                      <a:pt x="41" y="9"/>
                      <a:pt x="36" y="9"/>
                    </a:cubicBezTo>
                    <a:cubicBezTo>
                      <a:pt x="30" y="9"/>
                      <a:pt x="25" y="5"/>
                      <a:pt x="23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0" y="3"/>
                      <a:pt x="0" y="5"/>
                      <a:pt x="0" y="8"/>
                    </a:cubicBezTo>
                    <a:cubicBezTo>
                      <a:pt x="0" y="28"/>
                      <a:pt x="16" y="44"/>
                      <a:pt x="36" y="44"/>
                    </a:cubicBezTo>
                    <a:cubicBezTo>
                      <a:pt x="55" y="44"/>
                      <a:pt x="71" y="28"/>
                      <a:pt x="71" y="8"/>
                    </a:cubicBezTo>
                    <a:cubicBezTo>
                      <a:pt x="71" y="5"/>
                      <a:pt x="71" y="3"/>
                      <a:pt x="70" y="0"/>
                    </a:cubicBezTo>
                    <a:lnTo>
                      <a:pt x="48" y="0"/>
                    </a:lnTo>
                    <a:close/>
                  </a:path>
                </a:pathLst>
              </a:custGeom>
              <a:solidFill>
                <a:schemeClr val="tx1"/>
              </a:solidFill>
              <a:ln w="25400">
                <a:noFill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6858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350" b="0" i="0" u="none" strike="noStrike" kern="0" cap="none" spc="0" normalizeH="0" baseline="0" noProof="0">
                  <a:ln>
                    <a:noFill/>
                  </a:ln>
                  <a:solidFill>
                    <a:srgbClr val="003A5D"/>
                  </a:solidFill>
                  <a:effectLst/>
                  <a:uLnTx/>
                  <a:uFillTx/>
                </a:endParaRPr>
              </a:p>
            </p:txBody>
          </p:sp>
        </p:grpSp>
        <p:grpSp>
          <p:nvGrpSpPr>
            <p:cNvPr id="41" name="Group 40">
              <a:extLst>
                <a:ext uri="{FF2B5EF4-FFF2-40B4-BE49-F238E27FC236}">
                  <a16:creationId xmlns:a16="http://schemas.microsoft.com/office/drawing/2014/main" id="{2C6C04BD-FA08-4D94-A655-A4F293D20213}"/>
                </a:ext>
              </a:extLst>
            </p:cNvPr>
            <p:cNvGrpSpPr/>
            <p:nvPr/>
          </p:nvGrpSpPr>
          <p:grpSpPr>
            <a:xfrm>
              <a:off x="2854944" y="2381616"/>
              <a:ext cx="90418" cy="90418"/>
              <a:chOff x="2687584" y="2650054"/>
              <a:chExt cx="195323" cy="195323"/>
            </a:xfrm>
          </p:grpSpPr>
          <p:sp>
            <p:nvSpPr>
              <p:cNvPr id="42" name="Oval 41">
                <a:extLst>
                  <a:ext uri="{FF2B5EF4-FFF2-40B4-BE49-F238E27FC236}">
                    <a16:creationId xmlns:a16="http://schemas.microsoft.com/office/drawing/2014/main" id="{D444DF91-BA29-4079-8691-FC495C5CD4D5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2687584" y="2650054"/>
                <a:ext cx="195323" cy="195323"/>
              </a:xfrm>
              <a:prstGeom prst="ellipse">
                <a:avLst/>
              </a:prstGeom>
              <a:solidFill>
                <a:srgbClr val="FFFFFF"/>
              </a:solidFill>
              <a:ln w="12700" cap="flat" cmpd="sng" algn="ctr">
                <a:solidFill>
                  <a:srgbClr val="82BC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6858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35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3" name="Oval 42">
                <a:extLst>
                  <a:ext uri="{FF2B5EF4-FFF2-40B4-BE49-F238E27FC236}">
                    <a16:creationId xmlns:a16="http://schemas.microsoft.com/office/drawing/2014/main" id="{C7A1B44A-F888-4FF2-8FE0-F10DDEC5EDFA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2724605" y="2687075"/>
                <a:ext cx="121280" cy="121280"/>
              </a:xfrm>
              <a:prstGeom prst="ellipse">
                <a:avLst/>
              </a:prstGeom>
              <a:solidFill>
                <a:srgbClr val="A64272"/>
              </a:solidFill>
              <a:ln>
                <a:noFill/>
              </a:ln>
              <a:effectLst/>
            </p:spPr>
            <p:txBody>
              <a:bodyPr rtlCol="0" anchor="ctr"/>
              <a:lstStyle/>
              <a:p>
                <a:pPr marL="0" marR="0" lvl="0" indent="0" algn="ctr" defTabSz="6858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35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endParaRPr>
              </a:p>
            </p:txBody>
          </p:sp>
        </p:grpSp>
        <p:sp>
          <p:nvSpPr>
            <p:cNvPr id="44" name="Rectangle: Rounded Corners 43">
              <a:extLst>
                <a:ext uri="{FF2B5EF4-FFF2-40B4-BE49-F238E27FC236}">
                  <a16:creationId xmlns:a16="http://schemas.microsoft.com/office/drawing/2014/main" id="{AF00963F-F4EF-4847-BFCC-FAD5668EE949}"/>
                </a:ext>
              </a:extLst>
            </p:cNvPr>
            <p:cNvSpPr/>
            <p:nvPr/>
          </p:nvSpPr>
          <p:spPr>
            <a:xfrm>
              <a:off x="2498510" y="4092685"/>
              <a:ext cx="6325979" cy="1494223"/>
            </a:xfrm>
            <a:prstGeom prst="roundRect">
              <a:avLst>
                <a:gd name="adj" fmla="val 7847"/>
              </a:avLst>
            </a:prstGeom>
            <a:solidFill>
              <a:srgbClr val="FFFFFF"/>
            </a:solidFill>
            <a:ln w="12700" cap="flat" cmpd="sng" algn="ctr">
              <a:solidFill>
                <a:schemeClr val="tx1"/>
              </a:solidFill>
              <a:prstDash val="solid"/>
              <a:miter lim="800000"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marL="0" marR="0" lvl="0" indent="0" algn="ctr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endParaRPr>
            </a:p>
          </p:txBody>
        </p:sp>
        <p:pic>
          <p:nvPicPr>
            <p:cNvPr id="45" name="Arrow 6">
              <a:extLst>
                <a:ext uri="{FF2B5EF4-FFF2-40B4-BE49-F238E27FC236}">
                  <a16:creationId xmlns:a16="http://schemas.microsoft.com/office/drawing/2014/main" id="{019FB779-8307-4FEA-8305-6B36CD2693DE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6188405" y="4770172"/>
              <a:ext cx="547076" cy="126290"/>
            </a:xfrm>
            <a:prstGeom prst="rect">
              <a:avLst/>
            </a:prstGeom>
          </p:spPr>
        </p:pic>
        <p:pic>
          <p:nvPicPr>
            <p:cNvPr id="46" name="Arrow 6">
              <a:extLst>
                <a:ext uri="{FF2B5EF4-FFF2-40B4-BE49-F238E27FC236}">
                  <a16:creationId xmlns:a16="http://schemas.microsoft.com/office/drawing/2014/main" id="{3CBEF6F7-570B-4CD1-84D1-3C2BEEAE650B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5325885" y="4770172"/>
              <a:ext cx="425133" cy="126290"/>
            </a:xfrm>
            <a:prstGeom prst="rect">
              <a:avLst/>
            </a:prstGeom>
          </p:spPr>
        </p:pic>
        <p:pic>
          <p:nvPicPr>
            <p:cNvPr id="47" name="7">
              <a:extLst>
                <a:ext uri="{FF2B5EF4-FFF2-40B4-BE49-F238E27FC236}">
                  <a16:creationId xmlns:a16="http://schemas.microsoft.com/office/drawing/2014/main" id="{F4143D9A-52A6-4BB1-BCC3-136A3E62A0B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406" t="35358" r="63026" b="2633"/>
            <a:stretch/>
          </p:blipFill>
          <p:spPr>
            <a:xfrm>
              <a:off x="8033396" y="4504809"/>
              <a:ext cx="559546" cy="755461"/>
            </a:xfrm>
            <a:prstGeom prst="rect">
              <a:avLst/>
            </a:prstGeom>
          </p:spPr>
        </p:pic>
        <p:pic>
          <p:nvPicPr>
            <p:cNvPr id="48" name="Arrow 6">
              <a:extLst>
                <a:ext uri="{FF2B5EF4-FFF2-40B4-BE49-F238E27FC236}">
                  <a16:creationId xmlns:a16="http://schemas.microsoft.com/office/drawing/2014/main" id="{48EDF7CB-1F20-413A-B76B-8FAD4ECB0FA4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7478513" y="4770172"/>
              <a:ext cx="547076" cy="126290"/>
            </a:xfrm>
            <a:prstGeom prst="rect">
              <a:avLst/>
            </a:prstGeom>
          </p:spPr>
        </p:pic>
        <p:pic>
          <p:nvPicPr>
            <p:cNvPr id="49" name="6">
              <a:extLst>
                <a:ext uri="{FF2B5EF4-FFF2-40B4-BE49-F238E27FC236}">
                  <a16:creationId xmlns:a16="http://schemas.microsoft.com/office/drawing/2014/main" id="{FEAF9408-2C51-4304-9770-BFAC9EF3A8FB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98003" y="4328219"/>
              <a:ext cx="969719" cy="969719"/>
            </a:xfrm>
            <a:prstGeom prst="rect">
              <a:avLst/>
            </a:prstGeom>
          </p:spPr>
        </p:pic>
        <p:pic>
          <p:nvPicPr>
            <p:cNvPr id="50" name="5">
              <a:extLst>
                <a:ext uri="{FF2B5EF4-FFF2-40B4-BE49-F238E27FC236}">
                  <a16:creationId xmlns:a16="http://schemas.microsoft.com/office/drawing/2014/main" id="{92597239-8EE0-4921-8AE4-0F7B9D4D5B24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58723" y="4247496"/>
              <a:ext cx="1206443" cy="1018463"/>
            </a:xfrm>
            <a:prstGeom prst="rect">
              <a:avLst/>
            </a:prstGeom>
          </p:spPr>
        </p:pic>
        <p:grpSp>
          <p:nvGrpSpPr>
            <p:cNvPr id="51" name="Group 50">
              <a:extLst>
                <a:ext uri="{FF2B5EF4-FFF2-40B4-BE49-F238E27FC236}">
                  <a16:creationId xmlns:a16="http://schemas.microsoft.com/office/drawing/2014/main" id="{D38650D2-51F8-425F-A996-DB97C8115AA3}"/>
                </a:ext>
              </a:extLst>
            </p:cNvPr>
            <p:cNvGrpSpPr/>
            <p:nvPr/>
          </p:nvGrpSpPr>
          <p:grpSpPr>
            <a:xfrm>
              <a:off x="2842099" y="5265470"/>
              <a:ext cx="5638800" cy="227956"/>
              <a:chOff x="1258774" y="4332149"/>
              <a:chExt cx="9056857" cy="366135"/>
            </a:xfrm>
          </p:grpSpPr>
          <p:cxnSp>
            <p:nvCxnSpPr>
              <p:cNvPr id="52" name="Straight Connector 51">
                <a:extLst>
                  <a:ext uri="{FF2B5EF4-FFF2-40B4-BE49-F238E27FC236}">
                    <a16:creationId xmlns:a16="http://schemas.microsoft.com/office/drawing/2014/main" id="{800A0354-F5AC-440F-B47D-CD1D5CCEC19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258774" y="4515217"/>
                <a:ext cx="9056857" cy="0"/>
              </a:xfrm>
              <a:prstGeom prst="line">
                <a:avLst/>
              </a:prstGeom>
              <a:noFill/>
              <a:ln w="31750" cap="flat" cmpd="sng" algn="ctr">
                <a:solidFill>
                  <a:srgbClr val="50B848"/>
                </a:solidFill>
                <a:prstDash val="solid"/>
                <a:miter lim="800000"/>
                <a:headEnd type="oval" w="sm" len="sm"/>
                <a:tailEnd type="oval" w="sm" len="sm"/>
              </a:ln>
              <a:effectLst/>
            </p:spPr>
          </p:cxnSp>
          <p:sp>
            <p:nvSpPr>
              <p:cNvPr id="53" name="Rectangle: Rounded Corners 52">
                <a:extLst>
                  <a:ext uri="{FF2B5EF4-FFF2-40B4-BE49-F238E27FC236}">
                    <a16:creationId xmlns:a16="http://schemas.microsoft.com/office/drawing/2014/main" id="{1203DABB-FD35-4B1F-9B6A-D5402C04E256}"/>
                  </a:ext>
                </a:extLst>
              </p:cNvPr>
              <p:cNvSpPr/>
              <p:nvPr/>
            </p:nvSpPr>
            <p:spPr>
              <a:xfrm>
                <a:off x="2771766" y="4332149"/>
                <a:ext cx="6030874" cy="366135"/>
              </a:xfrm>
              <a:prstGeom prst="roundRect">
                <a:avLst>
                  <a:gd name="adj" fmla="val 50000"/>
                </a:avLst>
              </a:prstGeom>
              <a:solidFill>
                <a:srgbClr val="FFFFFF"/>
              </a:solidFill>
              <a:ln w="19050" cap="rnd" cmpd="sng" algn="ctr">
                <a:solidFill>
                  <a:srgbClr val="50B848"/>
                </a:solidFill>
                <a:prstDash val="solid"/>
                <a:round/>
              </a:ln>
              <a:effectLst/>
            </p:spPr>
            <p:txBody>
              <a:bodyPr rtlCol="0" anchor="ctr"/>
              <a:lstStyle/>
              <a:p>
                <a:pPr marL="0" marR="0" lvl="0" indent="0" algn="ctr" defTabSz="6858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200" b="1" i="0" u="none" strike="noStrike" kern="0" cap="none" spc="0" normalizeH="0" baseline="0" noProof="0">
                    <a:ln>
                      <a:noFill/>
                    </a:ln>
                    <a:effectLst/>
                    <a:uLnTx/>
                    <a:uFillTx/>
                    <a:latin typeface="Century Gothic "/>
                  </a:rPr>
                  <a:t>Cryopreserved product, process time: 22 Days</a:t>
                </a:r>
              </a:p>
            </p:txBody>
          </p:sp>
        </p:grpSp>
        <p:sp>
          <p:nvSpPr>
            <p:cNvPr id="54" name="Oval 53">
              <a:extLst>
                <a:ext uri="{FF2B5EF4-FFF2-40B4-BE49-F238E27FC236}">
                  <a16:creationId xmlns:a16="http://schemas.microsoft.com/office/drawing/2014/main" id="{B6A43747-879E-485C-B00F-B729FFB24D7A}"/>
                </a:ext>
              </a:extLst>
            </p:cNvPr>
            <p:cNvSpPr>
              <a:spLocks/>
            </p:cNvSpPr>
            <p:nvPr/>
          </p:nvSpPr>
          <p:spPr>
            <a:xfrm>
              <a:off x="2704786" y="4200995"/>
              <a:ext cx="178308" cy="178308"/>
            </a:xfrm>
            <a:prstGeom prst="ellipse">
              <a:avLst/>
            </a:prstGeom>
            <a:solidFill>
              <a:srgbClr val="FFFFFF"/>
            </a:solidFill>
            <a:ln w="19050" cap="flat" cmpd="sng" algn="ctr">
              <a:solidFill>
                <a:srgbClr val="50B848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1" i="0" u="none" strike="noStrike" kern="0" cap="none" spc="0" normalizeH="0" baseline="0" noProof="0">
                  <a:ln>
                    <a:noFill/>
                  </a:ln>
                  <a:solidFill>
                    <a:srgbClr val="50B848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2</a:t>
              </a:r>
            </a:p>
          </p:txBody>
        </p:sp>
        <p:pic>
          <p:nvPicPr>
            <p:cNvPr id="55" name="Arrow 6">
              <a:extLst>
                <a:ext uri="{FF2B5EF4-FFF2-40B4-BE49-F238E27FC236}">
                  <a16:creationId xmlns:a16="http://schemas.microsoft.com/office/drawing/2014/main" id="{6F144574-0F0D-49AB-B009-50C00A505E8E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4140953" y="4770172"/>
              <a:ext cx="547076" cy="126290"/>
            </a:xfrm>
            <a:prstGeom prst="rect">
              <a:avLst/>
            </a:prstGeom>
          </p:spPr>
        </p:pic>
        <p:grpSp>
          <p:nvGrpSpPr>
            <p:cNvPr id="56" name="arrow 2">
              <a:extLst>
                <a:ext uri="{FF2B5EF4-FFF2-40B4-BE49-F238E27FC236}">
                  <a16:creationId xmlns:a16="http://schemas.microsoft.com/office/drawing/2014/main" id="{6798021C-C4AE-4DF0-A750-4ADB1B06FE9E}"/>
                </a:ext>
              </a:extLst>
            </p:cNvPr>
            <p:cNvGrpSpPr/>
            <p:nvPr/>
          </p:nvGrpSpPr>
          <p:grpSpPr>
            <a:xfrm>
              <a:off x="3551660" y="4770172"/>
              <a:ext cx="395601" cy="128342"/>
              <a:chOff x="2998479" y="4960966"/>
              <a:chExt cx="527468" cy="171123"/>
            </a:xfrm>
            <a:solidFill>
              <a:srgbClr val="50B848"/>
            </a:solidFill>
          </p:grpSpPr>
          <p:sp>
            <p:nvSpPr>
              <p:cNvPr id="57" name="Freeform: Shape 56">
                <a:extLst>
                  <a:ext uri="{FF2B5EF4-FFF2-40B4-BE49-F238E27FC236}">
                    <a16:creationId xmlns:a16="http://schemas.microsoft.com/office/drawing/2014/main" id="{A3AF1E74-3BC7-4D87-A5F1-B44CE1F62A75}"/>
                  </a:ext>
                </a:extLst>
              </p:cNvPr>
              <p:cNvSpPr/>
              <p:nvPr/>
            </p:nvSpPr>
            <p:spPr>
              <a:xfrm>
                <a:off x="2998479" y="5046527"/>
                <a:ext cx="352430" cy="10524"/>
              </a:xfrm>
              <a:custGeom>
                <a:avLst/>
                <a:gdLst>
                  <a:gd name="connsiteX0" fmla="*/ 0 w 352430"/>
                  <a:gd name="connsiteY0" fmla="*/ 0 h 10524"/>
                  <a:gd name="connsiteX1" fmla="*/ 352431 w 352430"/>
                  <a:gd name="connsiteY1" fmla="*/ 0 h 105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352430" h="10524">
                    <a:moveTo>
                      <a:pt x="0" y="0"/>
                    </a:moveTo>
                    <a:lnTo>
                      <a:pt x="352431" y="0"/>
                    </a:lnTo>
                  </a:path>
                </a:pathLst>
              </a:custGeom>
              <a:grpFill/>
              <a:ln w="97465" cap="flat">
                <a:solidFill>
                  <a:srgbClr val="50B848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35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58" name="Freeform: Shape 57">
                <a:extLst>
                  <a:ext uri="{FF2B5EF4-FFF2-40B4-BE49-F238E27FC236}">
                    <a16:creationId xmlns:a16="http://schemas.microsoft.com/office/drawing/2014/main" id="{2BCFF56C-3FB5-4863-B6EE-5C26935A4765}"/>
                  </a:ext>
                </a:extLst>
              </p:cNvPr>
              <p:cNvSpPr/>
              <p:nvPr/>
            </p:nvSpPr>
            <p:spPr>
              <a:xfrm>
                <a:off x="3279382" y="4960966"/>
                <a:ext cx="246565" cy="171123"/>
              </a:xfrm>
              <a:custGeom>
                <a:avLst/>
                <a:gdLst>
                  <a:gd name="connsiteX0" fmla="*/ 246565 w 246565"/>
                  <a:gd name="connsiteY0" fmla="*/ 85562 h 171123"/>
                  <a:gd name="connsiteX1" fmla="*/ 0 w 246565"/>
                  <a:gd name="connsiteY1" fmla="*/ 171123 h 171123"/>
                  <a:gd name="connsiteX2" fmla="*/ 58511 w 246565"/>
                  <a:gd name="connsiteY2" fmla="*/ 85562 h 171123"/>
                  <a:gd name="connsiteX3" fmla="*/ 0 w 246565"/>
                  <a:gd name="connsiteY3" fmla="*/ 0 h 171123"/>
                  <a:gd name="connsiteX4" fmla="*/ 246565 w 246565"/>
                  <a:gd name="connsiteY4" fmla="*/ 85562 h 1711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46565" h="171123">
                    <a:moveTo>
                      <a:pt x="246565" y="85562"/>
                    </a:moveTo>
                    <a:lnTo>
                      <a:pt x="0" y="171123"/>
                    </a:lnTo>
                    <a:lnTo>
                      <a:pt x="58511" y="85562"/>
                    </a:lnTo>
                    <a:lnTo>
                      <a:pt x="0" y="0"/>
                    </a:lnTo>
                    <a:lnTo>
                      <a:pt x="246565" y="85562"/>
                    </a:lnTo>
                    <a:close/>
                  </a:path>
                </a:pathLst>
              </a:custGeom>
              <a:grpFill/>
              <a:ln w="1218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35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</p:grpSp>
        <p:pic>
          <p:nvPicPr>
            <p:cNvPr id="59" name="3">
              <a:extLst>
                <a:ext uri="{FF2B5EF4-FFF2-40B4-BE49-F238E27FC236}">
                  <a16:creationId xmlns:a16="http://schemas.microsoft.com/office/drawing/2014/main" id="{DE0B4494-B961-4791-995D-9A39A537CB5A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19602" y="4247497"/>
              <a:ext cx="1004434" cy="1007239"/>
            </a:xfrm>
            <a:prstGeom prst="rect">
              <a:avLst/>
            </a:prstGeom>
          </p:spPr>
        </p:pic>
        <p:grpSp>
          <p:nvGrpSpPr>
            <p:cNvPr id="60" name="Group 59">
              <a:extLst>
                <a:ext uri="{FF2B5EF4-FFF2-40B4-BE49-F238E27FC236}">
                  <a16:creationId xmlns:a16="http://schemas.microsoft.com/office/drawing/2014/main" id="{94024A9C-97B5-4414-9236-F5AA5AAF7A9F}"/>
                </a:ext>
              </a:extLst>
            </p:cNvPr>
            <p:cNvGrpSpPr/>
            <p:nvPr/>
          </p:nvGrpSpPr>
          <p:grpSpPr>
            <a:xfrm>
              <a:off x="2785266" y="4444263"/>
              <a:ext cx="1165181" cy="787541"/>
              <a:chOff x="1995254" y="4526422"/>
              <a:chExt cx="1553575" cy="1050054"/>
            </a:xfrm>
          </p:grpSpPr>
          <p:pic>
            <p:nvPicPr>
              <p:cNvPr id="61" name="2">
                <a:extLst>
                  <a:ext uri="{FF2B5EF4-FFF2-40B4-BE49-F238E27FC236}">
                    <a16:creationId xmlns:a16="http://schemas.microsoft.com/office/drawing/2014/main" id="{8B7DB546-7672-4563-9CF1-06734915ACB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995254" y="4526422"/>
                <a:ext cx="1553575" cy="1050054"/>
              </a:xfrm>
              <a:prstGeom prst="rect">
                <a:avLst/>
              </a:prstGeom>
              <a:ln>
                <a:noFill/>
              </a:ln>
            </p:spPr>
          </p:pic>
          <p:sp>
            <p:nvSpPr>
              <p:cNvPr id="62" name="Oval 61">
                <a:extLst>
                  <a:ext uri="{FF2B5EF4-FFF2-40B4-BE49-F238E27FC236}">
                    <a16:creationId xmlns:a16="http://schemas.microsoft.com/office/drawing/2014/main" id="{2837A80D-172D-4680-A686-84501F3C3DD4}"/>
                  </a:ext>
                </a:extLst>
              </p:cNvPr>
              <p:cNvSpPr/>
              <p:nvPr/>
            </p:nvSpPr>
            <p:spPr>
              <a:xfrm>
                <a:off x="2013608" y="4537877"/>
                <a:ext cx="1021826" cy="1021826"/>
              </a:xfrm>
              <a:prstGeom prst="ellipse">
                <a:avLst/>
              </a:prstGeom>
              <a:noFill/>
              <a:ln w="28575" cap="flat" cmpd="sng" algn="ctr">
                <a:solidFill>
                  <a:srgbClr val="50B848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35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63" name="Group 62">
              <a:extLst>
                <a:ext uri="{FF2B5EF4-FFF2-40B4-BE49-F238E27FC236}">
                  <a16:creationId xmlns:a16="http://schemas.microsoft.com/office/drawing/2014/main" id="{35AB362F-AE40-4E2F-9F5D-CB045DBDE054}"/>
                </a:ext>
              </a:extLst>
            </p:cNvPr>
            <p:cNvGrpSpPr/>
            <p:nvPr/>
          </p:nvGrpSpPr>
          <p:grpSpPr>
            <a:xfrm>
              <a:off x="4718348" y="4516758"/>
              <a:ext cx="675577" cy="643316"/>
              <a:chOff x="4572697" y="4623081"/>
              <a:chExt cx="900769" cy="857755"/>
            </a:xfrm>
          </p:grpSpPr>
          <p:pic>
            <p:nvPicPr>
              <p:cNvPr id="64" name="4">
                <a:extLst>
                  <a:ext uri="{FF2B5EF4-FFF2-40B4-BE49-F238E27FC236}">
                    <a16:creationId xmlns:a16="http://schemas.microsoft.com/office/drawing/2014/main" id="{DF911B94-0B87-4D49-97DD-58A412D6700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572697" y="4623081"/>
                <a:ext cx="900769" cy="857755"/>
              </a:xfrm>
              <a:prstGeom prst="rect">
                <a:avLst/>
              </a:prstGeom>
            </p:spPr>
          </p:pic>
          <p:sp>
            <p:nvSpPr>
              <p:cNvPr id="65" name="Oval 64">
                <a:extLst>
                  <a:ext uri="{FF2B5EF4-FFF2-40B4-BE49-F238E27FC236}">
                    <a16:creationId xmlns:a16="http://schemas.microsoft.com/office/drawing/2014/main" id="{CA4F8DE2-8660-41A3-A0BA-DCC49E20DC89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4632231" y="4670381"/>
                <a:ext cx="759939" cy="759939"/>
              </a:xfrm>
              <a:prstGeom prst="ellipse">
                <a:avLst/>
              </a:prstGeom>
              <a:noFill/>
              <a:ln w="28575" cap="flat" cmpd="sng" algn="ctr">
                <a:solidFill>
                  <a:srgbClr val="50B848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35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66" name="Arrow: Bent 65">
              <a:extLst>
                <a:ext uri="{FF2B5EF4-FFF2-40B4-BE49-F238E27FC236}">
                  <a16:creationId xmlns:a16="http://schemas.microsoft.com/office/drawing/2014/main" id="{60A99118-55FF-40F4-8D31-463248F7FC9F}"/>
                </a:ext>
              </a:extLst>
            </p:cNvPr>
            <p:cNvSpPr/>
            <p:nvPr/>
          </p:nvSpPr>
          <p:spPr>
            <a:xfrm rot="5400000" flipH="1" flipV="1">
              <a:off x="6857190" y="2786345"/>
              <a:ext cx="990785" cy="1984012"/>
            </a:xfrm>
            <a:prstGeom prst="bentArrow">
              <a:avLst>
                <a:gd name="adj1" fmla="val 8331"/>
                <a:gd name="adj2" fmla="val 8265"/>
                <a:gd name="adj3" fmla="val 9492"/>
                <a:gd name="adj4" fmla="val 35739"/>
              </a:avLst>
            </a:prstGeom>
            <a:gradFill>
              <a:gsLst>
                <a:gs pos="100000">
                  <a:srgbClr val="50B848">
                    <a:alpha val="0"/>
                  </a:srgbClr>
                </a:gs>
                <a:gs pos="55000">
                  <a:srgbClr val="50B848"/>
                </a:gs>
              </a:gsLst>
              <a:lin ang="5400000" scaled="1"/>
            </a:gra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endParaRPr>
            </a:p>
          </p:txBody>
        </p:sp>
        <p:sp>
          <p:nvSpPr>
            <p:cNvPr id="67" name="Arrow: Down 66">
              <a:extLst>
                <a:ext uri="{FF2B5EF4-FFF2-40B4-BE49-F238E27FC236}">
                  <a16:creationId xmlns:a16="http://schemas.microsoft.com/office/drawing/2014/main" id="{718C9044-2F7F-4DBD-A1EC-0912D50E4AD9}"/>
                </a:ext>
              </a:extLst>
            </p:cNvPr>
            <p:cNvSpPr/>
            <p:nvPr/>
          </p:nvSpPr>
          <p:spPr>
            <a:xfrm>
              <a:off x="3447887" y="3946449"/>
              <a:ext cx="157049" cy="440785"/>
            </a:xfrm>
            <a:prstGeom prst="downArrow">
              <a:avLst/>
            </a:prstGeom>
            <a:gradFill>
              <a:gsLst>
                <a:gs pos="0">
                  <a:srgbClr val="50B848">
                    <a:alpha val="0"/>
                  </a:srgbClr>
                </a:gs>
                <a:gs pos="80000">
                  <a:srgbClr val="50B848"/>
                </a:gs>
              </a:gsLst>
              <a:lin ang="5400000" scaled="1"/>
            </a:gra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endParaRPr>
            </a:p>
          </p:txBody>
        </p:sp>
        <p:sp>
          <p:nvSpPr>
            <p:cNvPr id="68" name="Oval 67">
              <a:extLst>
                <a:ext uri="{FF2B5EF4-FFF2-40B4-BE49-F238E27FC236}">
                  <a16:creationId xmlns:a16="http://schemas.microsoft.com/office/drawing/2014/main" id="{BAB4A4E3-EE48-4AD9-8499-2D5FE0783722}"/>
                </a:ext>
              </a:extLst>
            </p:cNvPr>
            <p:cNvSpPr>
              <a:spLocks/>
            </p:cNvSpPr>
            <p:nvPr/>
          </p:nvSpPr>
          <p:spPr>
            <a:xfrm>
              <a:off x="8270235" y="4133541"/>
              <a:ext cx="178308" cy="178308"/>
            </a:xfrm>
            <a:prstGeom prst="ellipse">
              <a:avLst/>
            </a:prstGeom>
            <a:solidFill>
              <a:srgbClr val="FFFFFF"/>
            </a:solidFill>
            <a:ln w="19050" cap="flat" cmpd="sng" algn="ctr">
              <a:solidFill>
                <a:srgbClr val="50B848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1" i="0" u="none" strike="noStrike" kern="0" cap="none" spc="0" normalizeH="0" baseline="0" noProof="0">
                  <a:ln>
                    <a:noFill/>
                  </a:ln>
                  <a:solidFill>
                    <a:srgbClr val="50B848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4</a:t>
              </a:r>
            </a:p>
          </p:txBody>
        </p:sp>
        <p:sp>
          <p:nvSpPr>
            <p:cNvPr id="69" name="Rectangle 68">
              <a:extLst>
                <a:ext uri="{FF2B5EF4-FFF2-40B4-BE49-F238E27FC236}">
                  <a16:creationId xmlns:a16="http://schemas.microsoft.com/office/drawing/2014/main" id="{AEFAE08B-C8F4-45C1-B1F9-8D623BA93311}"/>
                </a:ext>
              </a:extLst>
            </p:cNvPr>
            <p:cNvSpPr/>
            <p:nvPr/>
          </p:nvSpPr>
          <p:spPr>
            <a:xfrm>
              <a:off x="9364380" y="2606601"/>
              <a:ext cx="617157" cy="138499"/>
            </a:xfrm>
            <a:prstGeom prst="rect">
              <a:avLst/>
            </a:prstGeom>
          </p:spPr>
          <p:txBody>
            <a:bodyPr wrap="none" lIns="0" tIns="0" rIns="0" bIns="0">
              <a:spAutoFit/>
            </a:bodyPr>
            <a:lstStyle/>
            <a:p>
              <a:pPr defTabSz="11703582">
                <a:lnSpc>
                  <a:spcPct val="90000"/>
                </a:lnSpc>
                <a:defRPr/>
              </a:pPr>
              <a:r>
                <a:rPr lang="en-US" sz="1000" b="1">
                  <a:ea typeface="ＭＳ Ｐゴシック" charset="0"/>
                  <a:cs typeface="Calibri" panose="020F0502020204030204" pitchFamily="34" charset="0"/>
                </a:rPr>
                <a:t>Discharge</a:t>
              </a:r>
            </a:p>
          </p:txBody>
        </p:sp>
      </p:grpSp>
      <p:sp>
        <p:nvSpPr>
          <p:cNvPr id="72" name="TextBox 71">
            <a:extLst>
              <a:ext uri="{FF2B5EF4-FFF2-40B4-BE49-F238E27FC236}">
                <a16:creationId xmlns:a16="http://schemas.microsoft.com/office/drawing/2014/main" id="{F291EA20-87DC-42D0-A9CE-D6395D30DEA5}"/>
              </a:ext>
            </a:extLst>
          </p:cNvPr>
          <p:cNvSpPr txBox="1"/>
          <p:nvPr/>
        </p:nvSpPr>
        <p:spPr>
          <a:xfrm>
            <a:off x="5181007" y="6580323"/>
            <a:ext cx="45720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b="1" dirty="0"/>
              <a:t>Sarnaik AA, et al. </a:t>
            </a:r>
            <a:r>
              <a:rPr lang="en-US" sz="1400" b="1" i="1" dirty="0"/>
              <a:t>J Clin Oncol.</a:t>
            </a:r>
            <a:r>
              <a:rPr lang="en-US" sz="1400" b="1" dirty="0"/>
              <a:t> 2021;39(24): 2656-66.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37180465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3">
            <a:extLst>
              <a:ext uri="{FF2B5EF4-FFF2-40B4-BE49-F238E27FC236}">
                <a16:creationId xmlns:a16="http://schemas.microsoft.com/office/drawing/2014/main" id="{0DC698AE-654E-4A09-9D1B-785A1B5969A5}"/>
              </a:ext>
            </a:extLst>
          </p:cNvPr>
          <p:cNvSpPr txBox="1">
            <a:spLocks/>
          </p:cNvSpPr>
          <p:nvPr/>
        </p:nvSpPr>
        <p:spPr>
          <a:xfrm>
            <a:off x="4585251" y="1972095"/>
            <a:ext cx="4553945" cy="1154162"/>
          </a:xfrm>
          <a:prstGeom prst="rect">
            <a:avLst/>
          </a:prstGeom>
          <a:noFill/>
          <a:ln>
            <a:noFill/>
          </a:ln>
        </p:spPr>
        <p:txBody>
          <a:bodyPr vert="horz" wrap="square" lIns="274320" tIns="182880" rIns="182880" bIns="91440" rtlCol="0">
            <a:sp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6EB43F"/>
              </a:buClr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6EB43F"/>
              </a:buClr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6EB43F"/>
              </a:buClr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6EB43F"/>
              </a:buClr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6EB43F"/>
              </a:buClr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US" sz="2000" b="1" dirty="0"/>
              <a:t>Primary Endpoint</a:t>
            </a:r>
          </a:p>
          <a:p>
            <a:pPr marL="228600" indent="-228600">
              <a:lnSpc>
                <a:spcPct val="100000"/>
              </a:lnSpc>
              <a:spcBef>
                <a:spcPts val="600"/>
              </a:spcBef>
            </a:pPr>
            <a:r>
              <a:rPr lang="en-US" sz="1600" b="1" dirty="0"/>
              <a:t>Efficacy defined as Objective Response Rate </a:t>
            </a:r>
            <a:br>
              <a:rPr lang="en-US" sz="1600" dirty="0"/>
            </a:br>
            <a:endParaRPr lang="en-US" sz="1600" dirty="0"/>
          </a:p>
        </p:txBody>
      </p:sp>
      <p:sp>
        <p:nvSpPr>
          <p:cNvPr id="4" name="Content Placeholder 10">
            <a:extLst>
              <a:ext uri="{FF2B5EF4-FFF2-40B4-BE49-F238E27FC236}">
                <a16:creationId xmlns:a16="http://schemas.microsoft.com/office/drawing/2014/main" id="{8C045B11-BA7F-465C-8C4E-AB2A377AC772}"/>
              </a:ext>
            </a:extLst>
          </p:cNvPr>
          <p:cNvSpPr txBox="1">
            <a:spLocks/>
          </p:cNvSpPr>
          <p:nvPr/>
        </p:nvSpPr>
        <p:spPr>
          <a:xfrm>
            <a:off x="423084" y="1093627"/>
            <a:ext cx="8593105" cy="919611"/>
          </a:xfrm>
          <a:prstGeom prst="rect">
            <a:avLst/>
          </a:prstGeom>
        </p:spPr>
        <p:txBody>
          <a:bodyPr wrap="square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6EB43F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6EB43F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6EB43F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6EB43F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6EB43F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96000"/>
              </a:lnSpc>
              <a:spcBef>
                <a:spcPts val="0"/>
              </a:spcBef>
              <a:buNone/>
            </a:pPr>
            <a:r>
              <a:rPr lang="en-US" b="1" spc="-50" dirty="0"/>
              <a:t>Phase 2, Multicenter Trial to Assess the Efficacy and Safety </a:t>
            </a:r>
          </a:p>
          <a:p>
            <a:pPr marL="0" indent="0">
              <a:lnSpc>
                <a:spcPct val="96000"/>
              </a:lnSpc>
              <a:spcBef>
                <a:spcPts val="0"/>
              </a:spcBef>
              <a:buNone/>
            </a:pPr>
            <a:r>
              <a:rPr lang="en-US" b="1" spc="-50" dirty="0"/>
              <a:t>of TIL for Metastatic </a:t>
            </a:r>
            <a:r>
              <a:rPr lang="en-US" b="1" dirty="0"/>
              <a:t>M</a:t>
            </a:r>
            <a:r>
              <a:rPr lang="en-US" b="1" spc="-50" dirty="0"/>
              <a:t>elanoma (NCT02360579)</a:t>
            </a:r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F4532160-5724-42CB-8A06-39E1576F18F3}"/>
              </a:ext>
            </a:extLst>
          </p:cNvPr>
          <p:cNvSpPr txBox="1">
            <a:spLocks/>
          </p:cNvSpPr>
          <p:nvPr/>
        </p:nvSpPr>
        <p:spPr>
          <a:xfrm>
            <a:off x="5025006" y="6423951"/>
            <a:ext cx="4553944" cy="492955"/>
          </a:xfrm>
          <a:prstGeom prst="rect">
            <a:avLst/>
          </a:prstGeom>
        </p:spPr>
        <p:txBody>
          <a:bodyPr vert="horz" wrap="square" lIns="118872" tIns="45720" rIns="91440" bIns="45720" rtlCol="0">
            <a:spAutoFit/>
          </a:bodyPr>
          <a:lstStyle>
            <a:defPPr>
              <a:defRPr lang="en-US"/>
            </a:defPPr>
            <a:lvl1pPr marL="112713" indent="-112713">
              <a:lnSpc>
                <a:spcPct val="90000"/>
              </a:lnSpc>
              <a:spcBef>
                <a:spcPts val="100"/>
              </a:spcBef>
              <a:spcAft>
                <a:spcPts val="0"/>
              </a:spcAft>
              <a:buClr>
                <a:schemeClr val="tx1"/>
              </a:buClr>
              <a:buFont typeface="+mj-lt"/>
              <a:buAutoNum type="arabicPeriod"/>
              <a:defRPr sz="700" spc="0" baseline="0"/>
            </a:lvl1pPr>
            <a:lvl2pPr marL="685800" indent="-22860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bg1">
                  <a:lumMod val="75000"/>
                </a:schemeClr>
              </a:buClr>
              <a:buFont typeface="Inter" panose="020B0502030000000004" pitchFamily="34" charset="0"/>
              <a:buChar char="–"/>
              <a:defRPr sz="1500" spc="-30" baseline="0"/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/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100"/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100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r>
              <a:rPr lang="en-US" sz="1400" b="1" dirty="0"/>
              <a:t>Sarnaik AA, et al. </a:t>
            </a:r>
            <a:r>
              <a:rPr lang="en-US" sz="1400" b="1" i="1" dirty="0"/>
              <a:t>J Clin Oncol.</a:t>
            </a:r>
            <a:r>
              <a:rPr lang="en-US" sz="1400" b="1" dirty="0"/>
              <a:t> 2021;39(24): 2656-66. </a:t>
            </a:r>
          </a:p>
          <a:p>
            <a:r>
              <a:rPr lang="es-ES" sz="1400" b="1" dirty="0"/>
              <a:t>Larkin, et. al. ASCO </a:t>
            </a:r>
            <a:r>
              <a:rPr lang="es-ES" sz="1400" b="1" dirty="0" err="1"/>
              <a:t>Annual</a:t>
            </a:r>
            <a:r>
              <a:rPr lang="es-ES" sz="1400" b="1" dirty="0"/>
              <a:t> Meeting 2021</a:t>
            </a:r>
            <a:endParaRPr lang="en-US" sz="1400" b="1" dirty="0"/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A0948B85-AD27-495C-ACCE-1F39F862815F}"/>
              </a:ext>
            </a:extLst>
          </p:cNvPr>
          <p:cNvSpPr>
            <a:spLocks/>
          </p:cNvSpPr>
          <p:nvPr/>
        </p:nvSpPr>
        <p:spPr>
          <a:xfrm>
            <a:off x="2755382" y="2116756"/>
            <a:ext cx="1914089" cy="1191618"/>
          </a:xfrm>
          <a:prstGeom prst="roundRect">
            <a:avLst>
              <a:gd name="adj" fmla="val 6483"/>
            </a:avLst>
          </a:prstGeom>
          <a:solidFill>
            <a:schemeClr val="tx1">
              <a:lumMod val="75000"/>
              <a:lumOff val="25000"/>
            </a:schemeClr>
          </a:solidFill>
          <a:ln w="6350" cap="flat" cmpd="sng" algn="ctr">
            <a:noFill/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91440" tIns="91440" rIns="45720" bIns="9144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>
              <a:lnSpc>
                <a:spcPct val="90000"/>
              </a:lnSpc>
            </a:pPr>
            <a:r>
              <a:rPr lang="en-US" sz="1400" b="1" kern="0">
                <a:solidFill>
                  <a:schemeClr val="bg1"/>
                </a:solidFill>
              </a:rPr>
              <a:t>Cohort 1:</a:t>
            </a:r>
            <a:br>
              <a:rPr lang="en-US" sz="1400" kern="0">
                <a:solidFill>
                  <a:schemeClr val="bg1"/>
                </a:solidFill>
              </a:rPr>
            </a:br>
            <a:r>
              <a:rPr lang="en-US" sz="1200" kern="0">
                <a:solidFill>
                  <a:schemeClr val="bg1"/>
                </a:solidFill>
              </a:rPr>
              <a:t>Non-cryopreserved TIL product (Gen 1)</a:t>
            </a:r>
          </a:p>
          <a:p>
            <a:pPr>
              <a:lnSpc>
                <a:spcPct val="90000"/>
              </a:lnSpc>
            </a:pPr>
            <a:r>
              <a:rPr lang="en-US" sz="1050" kern="0">
                <a:solidFill>
                  <a:schemeClr val="bg1"/>
                </a:solidFill>
              </a:rPr>
              <a:t>N=30</a:t>
            </a:r>
          </a:p>
          <a:p>
            <a:pPr>
              <a:lnSpc>
                <a:spcPct val="90000"/>
              </a:lnSpc>
            </a:pPr>
            <a:endParaRPr lang="en-US" sz="1050" i="1" kern="0">
              <a:solidFill>
                <a:schemeClr val="bg1"/>
              </a:solidFill>
            </a:endParaRPr>
          </a:p>
          <a:p>
            <a:pPr>
              <a:lnSpc>
                <a:spcPct val="90000"/>
              </a:lnSpc>
            </a:pPr>
            <a:r>
              <a:rPr lang="en-US" sz="1050" i="1" kern="0">
                <a:solidFill>
                  <a:schemeClr val="bg1"/>
                </a:solidFill>
              </a:rPr>
              <a:t>Closed to enrollment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D7DD559D-4321-4FB6-AAE9-DD9BBB1404E1}"/>
              </a:ext>
            </a:extLst>
          </p:cNvPr>
          <p:cNvSpPr>
            <a:spLocks/>
          </p:cNvSpPr>
          <p:nvPr/>
        </p:nvSpPr>
        <p:spPr>
          <a:xfrm>
            <a:off x="2755510" y="3513918"/>
            <a:ext cx="1914089" cy="1018989"/>
          </a:xfrm>
          <a:prstGeom prst="roundRect">
            <a:avLst>
              <a:gd name="adj" fmla="val 6483"/>
            </a:avLst>
          </a:prstGeom>
          <a:solidFill>
            <a:schemeClr val="tx1">
              <a:lumMod val="50000"/>
              <a:lumOff val="50000"/>
              <a:alpha val="92000"/>
            </a:schemeClr>
          </a:solidFill>
          <a:ln w="6350" cap="flat" cmpd="sng" algn="ctr">
            <a:noFill/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91440" tIns="91440" rIns="45720" bIns="9144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>
              <a:lnSpc>
                <a:spcPct val="90000"/>
              </a:lnSpc>
            </a:pPr>
            <a:r>
              <a:rPr lang="en-US" sz="1400" b="1" kern="0">
                <a:solidFill>
                  <a:schemeClr val="bg1"/>
                </a:solidFill>
              </a:rPr>
              <a:t>Cohort 2: </a:t>
            </a:r>
            <a:r>
              <a:rPr lang="en-US" sz="1200" kern="0">
                <a:solidFill>
                  <a:schemeClr val="bg1"/>
                </a:solidFill>
              </a:rPr>
              <a:t>Cryopreserved</a:t>
            </a:r>
            <a:br>
              <a:rPr lang="en-US" sz="1200" kern="0">
                <a:solidFill>
                  <a:schemeClr val="bg1"/>
                </a:solidFill>
              </a:rPr>
            </a:br>
            <a:r>
              <a:rPr lang="en-US" sz="1200" kern="0">
                <a:solidFill>
                  <a:schemeClr val="bg1"/>
                </a:solidFill>
              </a:rPr>
              <a:t>TIL product (Gen 2)</a:t>
            </a:r>
          </a:p>
          <a:p>
            <a:pPr>
              <a:lnSpc>
                <a:spcPct val="90000"/>
              </a:lnSpc>
            </a:pPr>
            <a:r>
              <a:rPr lang="en-US" sz="1050" kern="0">
                <a:solidFill>
                  <a:schemeClr val="bg1"/>
                </a:solidFill>
              </a:rPr>
              <a:t>N=60</a:t>
            </a:r>
            <a:br>
              <a:rPr lang="en-US" sz="1400" kern="0">
                <a:solidFill>
                  <a:schemeClr val="bg1"/>
                </a:solidFill>
              </a:rPr>
            </a:br>
            <a:endParaRPr lang="en-US" sz="1050" kern="0">
              <a:solidFill>
                <a:schemeClr val="bg1"/>
              </a:solidFill>
            </a:endParaRPr>
          </a:p>
          <a:p>
            <a:pPr>
              <a:lnSpc>
                <a:spcPct val="90000"/>
              </a:lnSpc>
            </a:pPr>
            <a:r>
              <a:rPr lang="en-US" sz="1050" i="1" kern="0">
                <a:solidFill>
                  <a:schemeClr val="bg1"/>
                </a:solidFill>
              </a:rPr>
              <a:t>Closed to enrollment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96051826-23A1-4295-A0D2-EEC116AF1C00}"/>
              </a:ext>
            </a:extLst>
          </p:cNvPr>
          <p:cNvSpPr>
            <a:spLocks/>
          </p:cNvSpPr>
          <p:nvPr/>
        </p:nvSpPr>
        <p:spPr>
          <a:xfrm>
            <a:off x="5142867" y="3435942"/>
            <a:ext cx="1560205" cy="1188720"/>
          </a:xfrm>
          <a:prstGeom prst="roundRect">
            <a:avLst>
              <a:gd name="adj" fmla="val 7003"/>
            </a:avLst>
          </a:prstGeom>
          <a:solidFill>
            <a:schemeClr val="tx1"/>
          </a:solidFill>
          <a:ln w="6350" cap="flat" cmpd="sng" algn="ctr">
            <a:noFill/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9144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90000"/>
              </a:lnSpc>
            </a:pPr>
            <a:r>
              <a:rPr lang="en-US" sz="1400" b="1" kern="0">
                <a:solidFill>
                  <a:schemeClr val="bg1"/>
                </a:solidFill>
              </a:rPr>
              <a:t>Cohort 3: </a:t>
            </a:r>
            <a:br>
              <a:rPr lang="en-US" sz="1400" kern="0">
                <a:solidFill>
                  <a:schemeClr val="bg1"/>
                </a:solidFill>
              </a:rPr>
            </a:br>
            <a:r>
              <a:rPr lang="en-US" sz="1200" kern="0">
                <a:solidFill>
                  <a:schemeClr val="bg1"/>
                </a:solidFill>
              </a:rPr>
              <a:t>TIL re-treatment </a:t>
            </a:r>
            <a:endParaRPr lang="en-US" sz="1400" kern="0">
              <a:solidFill>
                <a:schemeClr val="bg1"/>
              </a:solidFill>
            </a:endParaRPr>
          </a:p>
          <a:p>
            <a:pPr>
              <a:lnSpc>
                <a:spcPct val="90000"/>
              </a:lnSpc>
              <a:spcBef>
                <a:spcPts val="600"/>
              </a:spcBef>
            </a:pPr>
            <a:r>
              <a:rPr lang="en-US" sz="1050" kern="0">
                <a:solidFill>
                  <a:schemeClr val="bg1"/>
                </a:solidFill>
              </a:rPr>
              <a:t>N=10</a:t>
            </a:r>
            <a:endParaRPr lang="en-US" sz="1400" kern="0">
              <a:solidFill>
                <a:schemeClr val="bg1"/>
              </a:solidFill>
            </a:endParaRP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6F62BF52-9989-4064-A6C5-AC7CB36280D0}"/>
              </a:ext>
            </a:extLst>
          </p:cNvPr>
          <p:cNvSpPr/>
          <p:nvPr/>
        </p:nvSpPr>
        <p:spPr>
          <a:xfrm>
            <a:off x="127810" y="2135982"/>
            <a:ext cx="2135610" cy="3796630"/>
          </a:xfrm>
          <a:prstGeom prst="roundRect">
            <a:avLst>
              <a:gd name="adj" fmla="val 3853"/>
            </a:avLst>
          </a:prstGeom>
          <a:solidFill>
            <a:schemeClr val="accent6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0" tIns="45720" rIns="274320" bIns="45720" rtlCol="0" anchor="ctr"/>
          <a:lstStyle/>
          <a:p>
            <a:pPr>
              <a:lnSpc>
                <a:spcPct val="90000"/>
              </a:lnSpc>
            </a:pPr>
            <a:r>
              <a:rPr lang="en-US" sz="1600" b="1">
                <a:solidFill>
                  <a:schemeClr val="bg1"/>
                </a:solidFill>
              </a:rPr>
              <a:t>Unresectable or metastatic melanoma treated with 1 systemic prior therapy including a PD-1 blocking antibody and if BRAF V600 mutation positive, </a:t>
            </a:r>
            <a:br>
              <a:rPr lang="en-US" sz="1600" b="1">
                <a:solidFill>
                  <a:schemeClr val="bg1"/>
                </a:solidFill>
              </a:rPr>
            </a:br>
            <a:r>
              <a:rPr lang="en-US" sz="1600" b="1">
                <a:solidFill>
                  <a:schemeClr val="bg1"/>
                </a:solidFill>
              </a:rPr>
              <a:t>a BRAF or BRAF/MEK</a:t>
            </a: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29EC0CC4-B7A9-4889-8DBC-A69DCFEBA60D}"/>
              </a:ext>
            </a:extLst>
          </p:cNvPr>
          <p:cNvSpPr/>
          <p:nvPr/>
        </p:nvSpPr>
        <p:spPr>
          <a:xfrm>
            <a:off x="2755382" y="4738449"/>
            <a:ext cx="1914089" cy="1191618"/>
          </a:xfrm>
          <a:prstGeom prst="roundRect">
            <a:avLst>
              <a:gd name="adj" fmla="val 6483"/>
            </a:avLst>
          </a:prstGeom>
          <a:solidFill>
            <a:schemeClr val="tx1">
              <a:lumMod val="50000"/>
              <a:lumOff val="50000"/>
              <a:alpha val="82000"/>
            </a:schemeClr>
          </a:solidFill>
          <a:ln w="6350" cap="flat" cmpd="sng" algn="ctr">
            <a:noFill/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91440" tIns="91440" rIns="45720" bIns="9144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>
              <a:lnSpc>
                <a:spcPct val="90000"/>
              </a:lnSpc>
            </a:pPr>
            <a:r>
              <a:rPr lang="en-US" sz="1400" b="1" kern="0">
                <a:solidFill>
                  <a:schemeClr val="bg1"/>
                </a:solidFill>
              </a:rPr>
              <a:t>Cohort 4: </a:t>
            </a:r>
            <a:r>
              <a:rPr lang="en-US" sz="1200" kern="0">
                <a:solidFill>
                  <a:schemeClr val="bg1"/>
                </a:solidFill>
              </a:rPr>
              <a:t>Pivotal</a:t>
            </a:r>
            <a:r>
              <a:rPr lang="en-US" sz="1400" kern="0">
                <a:solidFill>
                  <a:schemeClr val="bg1"/>
                </a:solidFill>
              </a:rPr>
              <a:t> </a:t>
            </a:r>
            <a:r>
              <a:rPr lang="en-US" sz="1200" kern="0">
                <a:solidFill>
                  <a:schemeClr val="bg1"/>
                </a:solidFill>
              </a:rPr>
              <a:t>Cryopreserved</a:t>
            </a:r>
            <a:br>
              <a:rPr lang="en-US" sz="1200" kern="0">
                <a:solidFill>
                  <a:schemeClr val="bg1"/>
                </a:solidFill>
              </a:rPr>
            </a:br>
            <a:r>
              <a:rPr lang="en-US" sz="1200" kern="0">
                <a:solidFill>
                  <a:schemeClr val="bg1"/>
                </a:solidFill>
              </a:rPr>
              <a:t>TIL product (Gen 2)</a:t>
            </a:r>
            <a:endParaRPr lang="en-US">
              <a:solidFill>
                <a:schemeClr val="bg1"/>
              </a:solidFill>
            </a:endParaRPr>
          </a:p>
          <a:p>
            <a:pPr>
              <a:lnSpc>
                <a:spcPct val="90000"/>
              </a:lnSpc>
            </a:pPr>
            <a:r>
              <a:rPr lang="en-US" sz="1050" kern="0">
                <a:solidFill>
                  <a:schemeClr val="bg1"/>
                </a:solidFill>
              </a:rPr>
              <a:t>N=75</a:t>
            </a:r>
            <a:br>
              <a:rPr lang="en-US" sz="1400" kern="0">
                <a:solidFill>
                  <a:schemeClr val="bg1"/>
                </a:solidFill>
              </a:rPr>
            </a:br>
            <a:endParaRPr lang="en-US" sz="1050" kern="0">
              <a:solidFill>
                <a:schemeClr val="bg1"/>
              </a:solidFill>
            </a:endParaRPr>
          </a:p>
          <a:p>
            <a:pPr>
              <a:lnSpc>
                <a:spcPct val="90000"/>
              </a:lnSpc>
            </a:pPr>
            <a:r>
              <a:rPr lang="en-US" sz="1050" i="1" kern="0">
                <a:solidFill>
                  <a:schemeClr val="bg1"/>
                </a:solidFill>
              </a:rPr>
              <a:t>Closed to enrollment</a:t>
            </a:r>
          </a:p>
        </p:txBody>
      </p:sp>
      <p:sp>
        <p:nvSpPr>
          <p:cNvPr id="12" name="Left Bracket 11">
            <a:extLst>
              <a:ext uri="{FF2B5EF4-FFF2-40B4-BE49-F238E27FC236}">
                <a16:creationId xmlns:a16="http://schemas.microsoft.com/office/drawing/2014/main" id="{AF2B0C17-F8A3-46C8-98B1-C35E900BF9ED}"/>
              </a:ext>
            </a:extLst>
          </p:cNvPr>
          <p:cNvSpPr/>
          <p:nvPr/>
        </p:nvSpPr>
        <p:spPr>
          <a:xfrm>
            <a:off x="2474436" y="2691645"/>
            <a:ext cx="289786" cy="2685650"/>
          </a:xfrm>
          <a:prstGeom prst="leftBracket">
            <a:avLst>
              <a:gd name="adj" fmla="val 0"/>
            </a:avLst>
          </a:prstGeom>
          <a:ln w="22225" cap="rnd">
            <a:solidFill>
              <a:schemeClr val="bg1">
                <a:lumMod val="85000"/>
              </a:schemeClr>
            </a:solidFill>
            <a:headEnd type="triangle"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Left Bracket 12">
            <a:extLst>
              <a:ext uri="{FF2B5EF4-FFF2-40B4-BE49-F238E27FC236}">
                <a16:creationId xmlns:a16="http://schemas.microsoft.com/office/drawing/2014/main" id="{5D6FF12A-FF40-48B3-832B-B298CA43E85D}"/>
              </a:ext>
            </a:extLst>
          </p:cNvPr>
          <p:cNvSpPr/>
          <p:nvPr/>
        </p:nvSpPr>
        <p:spPr>
          <a:xfrm flipH="1">
            <a:off x="4692175" y="2691646"/>
            <a:ext cx="167005" cy="2685649"/>
          </a:xfrm>
          <a:prstGeom prst="leftBracket">
            <a:avLst>
              <a:gd name="adj" fmla="val 0"/>
            </a:avLst>
          </a:prstGeom>
          <a:noFill/>
          <a:ln w="22225" cap="rnd" cmpd="sng" algn="ctr">
            <a:solidFill>
              <a:schemeClr val="bg1">
                <a:lumMod val="75000"/>
              </a:schemeClr>
            </a:solidFill>
            <a:prstDash val="sysDot"/>
            <a:miter lim="800000"/>
            <a:tailEnd type="none" w="sm" len="sm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6AA9B2D-92F6-4202-84F8-70F76D0FFE93}"/>
              </a:ext>
            </a:extLst>
          </p:cNvPr>
          <p:cNvSpPr txBox="1"/>
          <p:nvPr/>
        </p:nvSpPr>
        <p:spPr>
          <a:xfrm>
            <a:off x="119667" y="6037715"/>
            <a:ext cx="4020938" cy="523220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>
              <a:spcBef>
                <a:spcPts val="1800"/>
              </a:spcBef>
              <a:buClr>
                <a:srgbClr val="002136"/>
              </a:buClr>
            </a:pPr>
            <a:r>
              <a:rPr lang="en-US" sz="1400" b="1" spc="-40" dirty="0">
                <a:solidFill>
                  <a:schemeClr val="accent6"/>
                </a:solidFill>
              </a:rPr>
              <a:t>Same eligibility criteria and manufacturing process were used for Cohorts 2 and 4  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051ACC87-715B-4FBF-89F0-F1C1FEA8057C}"/>
              </a:ext>
            </a:extLst>
          </p:cNvPr>
          <p:cNvSpPr/>
          <p:nvPr/>
        </p:nvSpPr>
        <p:spPr>
          <a:xfrm>
            <a:off x="2590800" y="3435942"/>
            <a:ext cx="2268380" cy="1188720"/>
          </a:xfrm>
          <a:prstGeom prst="rect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CEA26BF-D735-4589-982E-4ACF373091E4}"/>
              </a:ext>
            </a:extLst>
          </p:cNvPr>
          <p:cNvSpPr/>
          <p:nvPr/>
        </p:nvSpPr>
        <p:spPr>
          <a:xfrm>
            <a:off x="2582657" y="4699408"/>
            <a:ext cx="2268380" cy="1266825"/>
          </a:xfrm>
          <a:prstGeom prst="rect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FE0BF4CF-EC8F-4F26-B490-1FEBE03F02FE}"/>
              </a:ext>
            </a:extLst>
          </p:cNvPr>
          <p:cNvSpPr/>
          <p:nvPr/>
        </p:nvSpPr>
        <p:spPr>
          <a:xfrm>
            <a:off x="119667" y="6031668"/>
            <a:ext cx="3614134" cy="577434"/>
          </a:xfrm>
          <a:prstGeom prst="rect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695935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7">
            <a:extLst>
              <a:ext uri="{FF2B5EF4-FFF2-40B4-BE49-F238E27FC236}">
                <a16:creationId xmlns:a16="http://schemas.microsoft.com/office/drawing/2014/main" id="{DF274C87-FBD0-4557-BAE9-B6F566B97800}"/>
              </a:ext>
            </a:extLst>
          </p:cNvPr>
          <p:cNvSpPr txBox="1">
            <a:spLocks/>
          </p:cNvSpPr>
          <p:nvPr/>
        </p:nvSpPr>
        <p:spPr>
          <a:xfrm>
            <a:off x="0" y="1223770"/>
            <a:ext cx="9144000" cy="1006379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67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kern="1200">
                <a:solidFill>
                  <a:srgbClr val="124E8F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en-US" spc="-100" dirty="0">
                <a:solidFill>
                  <a:schemeClr val="tx1"/>
                </a:solidFill>
              </a:rPr>
              <a:t>Cohort 2 Clinical Data Highlights in Melanoma</a:t>
            </a:r>
          </a:p>
        </p:txBody>
      </p:sp>
      <p:sp>
        <p:nvSpPr>
          <p:cNvPr id="7" name="2019">
            <a:extLst>
              <a:ext uri="{FF2B5EF4-FFF2-40B4-BE49-F238E27FC236}">
                <a16:creationId xmlns:a16="http://schemas.microsoft.com/office/drawing/2014/main" id="{24744297-96B1-4700-BDF3-493C50D88B8F}"/>
              </a:ext>
            </a:extLst>
          </p:cNvPr>
          <p:cNvSpPr/>
          <p:nvPr/>
        </p:nvSpPr>
        <p:spPr>
          <a:xfrm>
            <a:off x="1793340" y="3759330"/>
            <a:ext cx="2340510" cy="1214179"/>
          </a:xfrm>
          <a:prstGeom prst="rect">
            <a:avLst/>
          </a:prstGeom>
          <a:noFill/>
        </p:spPr>
        <p:txBody>
          <a:bodyPr wrap="square" lIns="0" tIns="91440" rIns="0" bIns="0">
            <a:spAutoFit/>
          </a:bodyPr>
          <a:lstStyle/>
          <a:p>
            <a:pPr>
              <a:lnSpc>
                <a:spcPct val="90000"/>
              </a:lnSpc>
              <a:defRPr/>
            </a:pPr>
            <a:r>
              <a:rPr lang="en-US" sz="4500" b="1" spc="-300" dirty="0">
                <a:solidFill>
                  <a:schemeClr val="accent6"/>
                </a:solidFill>
                <a:latin typeface="+mj-lt"/>
              </a:rPr>
              <a:t>36%</a:t>
            </a:r>
            <a:r>
              <a:rPr lang="en-US" b="1" dirty="0">
                <a:solidFill>
                  <a:srgbClr val="82BC00"/>
                </a:solidFill>
                <a:latin typeface="Bierstadt"/>
              </a:rPr>
              <a:t>  Objective </a:t>
            </a:r>
          </a:p>
          <a:p>
            <a:pPr>
              <a:lnSpc>
                <a:spcPct val="90000"/>
              </a:lnSpc>
              <a:defRPr/>
            </a:pPr>
            <a:r>
              <a:rPr lang="en-US" b="1" dirty="0">
                <a:solidFill>
                  <a:srgbClr val="82BC00"/>
                </a:solidFill>
                <a:latin typeface="Bierstadt"/>
              </a:rPr>
              <a:t>		 Response 			 Rate</a:t>
            </a:r>
            <a:endParaRPr lang="en-US" sz="4500" b="1" spc="-300" dirty="0">
              <a:solidFill>
                <a:schemeClr val="accent6"/>
              </a:solidFill>
              <a:latin typeface="+mj-lt"/>
            </a:endParaRP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BF2F0EE2-3E93-4D19-86B9-2386E8D3D47D}"/>
              </a:ext>
            </a:extLst>
          </p:cNvPr>
          <p:cNvSpPr/>
          <p:nvPr/>
        </p:nvSpPr>
        <p:spPr>
          <a:xfrm>
            <a:off x="1785692" y="2518324"/>
            <a:ext cx="4643095" cy="1124616"/>
          </a:xfrm>
          <a:prstGeom prst="roundRect">
            <a:avLst>
              <a:gd name="adj" fmla="val 11326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0" bIns="91440" rtlCol="0" anchor="ctr"/>
          <a:lstStyle/>
          <a:p>
            <a:pPr>
              <a:defRPr/>
            </a:pPr>
            <a:r>
              <a:rPr lang="en-US" b="1" spc="-40" dirty="0">
                <a:ea typeface="Noto Sans JP Black" panose="020B0A00000000000000" pitchFamily="34" charset="-128"/>
              </a:rPr>
              <a:t>Single-Agent </a:t>
            </a:r>
            <a:r>
              <a:rPr lang="en-US" b="1" spc="-40" dirty="0" err="1">
                <a:ea typeface="Noto Sans JP Black" panose="020B0A00000000000000" pitchFamily="34" charset="-128"/>
              </a:rPr>
              <a:t>Lifileucel</a:t>
            </a:r>
            <a:r>
              <a:rPr lang="en-US" b="1" spc="-40" dirty="0">
                <a:ea typeface="Noto Sans JP Black" panose="020B0A00000000000000" pitchFamily="34" charset="-128"/>
              </a:rPr>
              <a:t> Following Progression on Anti-PD-1 Therapy</a:t>
            </a:r>
            <a:r>
              <a:rPr lang="en-US" b="1" dirty="0">
                <a:solidFill>
                  <a:schemeClr val="bg1"/>
                </a:solidFill>
                <a:ea typeface="Noto Sans JP Black" panose="020B0A00000000000000" pitchFamily="34" charset="-128"/>
              </a:rPr>
              <a:t> </a:t>
            </a:r>
          </a:p>
          <a:p>
            <a:pPr>
              <a:lnSpc>
                <a:spcPct val="120000"/>
              </a:lnSpc>
              <a:defRPr/>
            </a:pPr>
            <a:r>
              <a:rPr lang="en-US" sz="1600" dirty="0">
                <a:solidFill>
                  <a:schemeClr val="bg1"/>
                </a:solidFill>
                <a:ea typeface="Noto Sans JP Black" panose="020B0A00000000000000" pitchFamily="34" charset="-128"/>
              </a:rPr>
              <a:t>(Cohort 2, N=66)</a:t>
            </a:r>
            <a:endParaRPr lang="en-US" sz="1600" spc="-40" baseline="30000" dirty="0">
              <a:solidFill>
                <a:schemeClr val="bg1"/>
              </a:solidFill>
              <a:ea typeface="Noto Sans JP Black" panose="020B0A00000000000000" pitchFamily="34" charset="-128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77468F3-2D01-4256-AEE7-03A387D28D26}"/>
              </a:ext>
            </a:extLst>
          </p:cNvPr>
          <p:cNvSpPr txBox="1"/>
          <p:nvPr/>
        </p:nvSpPr>
        <p:spPr>
          <a:xfrm>
            <a:off x="1613535" y="5001436"/>
            <a:ext cx="1944152" cy="8371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  <a:spcAft>
                <a:spcPts val="1200"/>
              </a:spcAft>
              <a:defRPr/>
            </a:pPr>
            <a:r>
              <a:rPr lang="en-US" sz="2000" b="1" spc="-70" dirty="0">
                <a:solidFill>
                  <a:schemeClr val="accent6"/>
                </a:solidFill>
                <a:latin typeface="+mj-lt"/>
                <a:ea typeface="Noto Sans JP Black" panose="020B0A00000000000000" pitchFamily="34" charset="-128"/>
              </a:rPr>
              <a:t>Median Duration of Response not reached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821A2057-C60E-4A50-8398-E1C559DB87A1}"/>
              </a:ext>
            </a:extLst>
          </p:cNvPr>
          <p:cNvSpPr txBox="1">
            <a:spLocks/>
          </p:cNvSpPr>
          <p:nvPr/>
        </p:nvSpPr>
        <p:spPr>
          <a:xfrm>
            <a:off x="4597803" y="3799769"/>
            <a:ext cx="2045922" cy="715581"/>
          </a:xfrm>
          <a:prstGeom prst="rect">
            <a:avLst/>
          </a:prstGeom>
          <a:noFill/>
        </p:spPr>
        <p:txBody>
          <a:bodyPr wrap="square" lIns="0" rIns="0">
            <a:spAutoFit/>
          </a:bodyPr>
          <a:lstStyle>
            <a:defPPr>
              <a:defRPr lang="en-US"/>
            </a:defPPr>
            <a:lvl1pPr>
              <a:spcAft>
                <a:spcPts val="1800"/>
              </a:spcAft>
              <a:defRPr sz="1600"/>
            </a:lvl1pPr>
            <a:lvl2pPr marL="457200" indent="-17462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631825" indent="-17462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860425" indent="-17462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108902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90000"/>
              </a:lnSpc>
              <a:spcAft>
                <a:spcPts val="1200"/>
              </a:spcAft>
              <a:defRPr/>
            </a:pPr>
            <a:r>
              <a:rPr lang="en-US" sz="4500" b="1" spc="-70">
                <a:latin typeface="+mj-lt"/>
                <a:ea typeface="Noto Sans JP Black" panose="020B0A00000000000000" pitchFamily="34" charset="-128"/>
              </a:rPr>
              <a:t>3</a:t>
            </a:r>
            <a:r>
              <a:rPr lang="en-US" sz="4500" b="1" spc="-270">
                <a:latin typeface="+mj-lt"/>
                <a:ea typeface="Noto Sans JP Black" panose="020B0A00000000000000" pitchFamily="34" charset="-128"/>
              </a:rPr>
              <a:t>3</a:t>
            </a:r>
            <a:r>
              <a:rPr lang="en-US" sz="4500" b="1" spc="-370">
                <a:latin typeface="+mj-lt"/>
                <a:ea typeface="Noto Sans JP Black" panose="020B0A00000000000000" pitchFamily="34" charset="-128"/>
              </a:rPr>
              <a:t>.1</a:t>
            </a:r>
            <a:r>
              <a:rPr lang="en-US" sz="2000" b="1" spc="-70">
                <a:latin typeface="+mj-lt"/>
                <a:ea typeface="Noto Sans JP Black" panose="020B0A00000000000000" pitchFamily="34" charset="-128"/>
              </a:rPr>
              <a:t> </a:t>
            </a:r>
            <a:r>
              <a:rPr lang="en-US" sz="1800" b="1" spc="-70">
                <a:latin typeface="+mj-lt"/>
                <a:ea typeface="Noto Sans JP Black" panose="020B0A00000000000000" pitchFamily="34" charset="-128"/>
              </a:rPr>
              <a:t>months</a:t>
            </a:r>
          </a:p>
        </p:txBody>
      </p:sp>
      <p:sp>
        <p:nvSpPr>
          <p:cNvPr id="13" name="Isosceles Triangle 12">
            <a:extLst>
              <a:ext uri="{FF2B5EF4-FFF2-40B4-BE49-F238E27FC236}">
                <a16:creationId xmlns:a16="http://schemas.microsoft.com/office/drawing/2014/main" id="{F7B644B6-BF29-493F-BEA5-B9BDFF1412EC}"/>
              </a:ext>
            </a:extLst>
          </p:cNvPr>
          <p:cNvSpPr/>
          <p:nvPr/>
        </p:nvSpPr>
        <p:spPr>
          <a:xfrm rot="5400000">
            <a:off x="3443362" y="4134236"/>
            <a:ext cx="1475052" cy="679491"/>
          </a:xfrm>
          <a:prstGeom prst="triangle">
            <a:avLst/>
          </a:prstGeom>
          <a:gradFill flip="none" rotWithShape="1">
            <a:gsLst>
              <a:gs pos="0">
                <a:schemeClr val="bg1">
                  <a:shade val="30000"/>
                  <a:satMod val="115000"/>
                  <a:lumMod val="0"/>
                  <a:alpha val="14000"/>
                </a:schemeClr>
              </a:gs>
              <a:gs pos="100000">
                <a:schemeClr val="bg1">
                  <a:shade val="100000"/>
                  <a:satMod val="115000"/>
                  <a:lumMod val="0"/>
                  <a:alpha val="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29FDA5B-6B80-414E-AB9F-0D290A97FA2B}"/>
              </a:ext>
            </a:extLst>
          </p:cNvPr>
          <p:cNvSpPr txBox="1"/>
          <p:nvPr/>
        </p:nvSpPr>
        <p:spPr>
          <a:xfrm>
            <a:off x="4606359" y="4633401"/>
            <a:ext cx="1944152" cy="5897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  <a:spcAft>
                <a:spcPts val="1200"/>
              </a:spcAft>
              <a:defRPr/>
            </a:pPr>
            <a:r>
              <a:rPr lang="en-US" sz="2000" b="1" spc="-70" dirty="0">
                <a:latin typeface="+mj-lt"/>
                <a:ea typeface="Noto Sans JP Black" panose="020B0A00000000000000" pitchFamily="34" charset="-128"/>
              </a:rPr>
              <a:t>Median study follow up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5071A17-B0AF-48D7-AAAC-D7618BCFFA9D}"/>
              </a:ext>
            </a:extLst>
          </p:cNvPr>
          <p:cNvSpPr txBox="1"/>
          <p:nvPr/>
        </p:nvSpPr>
        <p:spPr>
          <a:xfrm>
            <a:off x="5092462" y="6515814"/>
            <a:ext cx="42161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Larkin, et. al. ASCO Annual Meeting 2021. </a:t>
            </a:r>
          </a:p>
        </p:txBody>
      </p:sp>
    </p:spTree>
    <p:extLst>
      <p:ext uri="{BB962C8B-B14F-4D97-AF65-F5344CB8AC3E}">
        <p14:creationId xmlns:p14="http://schemas.microsoft.com/office/powerpoint/2010/main" val="351304499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B0C49C76-CB90-4BAD-B7CC-725A566CF3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755651"/>
            <a:ext cx="7886700" cy="1325563"/>
          </a:xfrm>
        </p:spPr>
        <p:txBody>
          <a:bodyPr/>
          <a:lstStyle/>
          <a:p>
            <a:r>
              <a:rPr lang="en-US" b="1" dirty="0"/>
              <a:t>Cohort 2 - </a:t>
            </a:r>
            <a:r>
              <a:rPr lang="en-US" b="1" dirty="0">
                <a:solidFill>
                  <a:schemeClr val="tx1"/>
                </a:solidFill>
              </a:rPr>
              <a:t>Best Overall Response</a:t>
            </a:r>
            <a:endParaRPr lang="en-US" b="1" dirty="0"/>
          </a:p>
        </p:txBody>
      </p:sp>
      <p:pic>
        <p:nvPicPr>
          <p:cNvPr id="10" name="Picture 9" descr="Chart&#10;&#10;Description automatically generated">
            <a:extLst>
              <a:ext uri="{FF2B5EF4-FFF2-40B4-BE49-F238E27FC236}">
                <a16:creationId xmlns:a16="http://schemas.microsoft.com/office/drawing/2014/main" id="{28337EEF-3074-440E-BB32-2C6EEE3C932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732477"/>
            <a:ext cx="9211163" cy="4322574"/>
          </a:xfrm>
          <a:prstGeom prst="rect">
            <a:avLst/>
          </a:prstGeom>
        </p:spPr>
      </p:pic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C4F439F9-116B-41C6-AE60-86FA1E8445A8}"/>
              </a:ext>
            </a:extLst>
          </p:cNvPr>
          <p:cNvSpPr txBox="1">
            <a:spLocks/>
          </p:cNvSpPr>
          <p:nvPr/>
        </p:nvSpPr>
        <p:spPr>
          <a:xfrm>
            <a:off x="514350" y="6097780"/>
            <a:ext cx="5060950" cy="341632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>
              <a:lnSpc>
                <a:spcPct val="90000"/>
              </a:lnSpc>
              <a:spcBef>
                <a:spcPts val="600"/>
              </a:spcBef>
              <a:defRPr sz="1600" b="1">
                <a:solidFill>
                  <a:schemeClr val="accent4"/>
                </a:solidFill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dirty="0">
                <a:solidFill>
                  <a:schemeClr val="tx1"/>
                </a:solidFill>
                <a:cs typeface="Calibri" panose="020F0502020204030204" pitchFamily="34" charset="0"/>
              </a:rPr>
              <a:t>81% (50/62) had a reduction in tumor burden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7C4BB48-C8FD-4CA6-B6A6-A5267A3872EE}"/>
              </a:ext>
            </a:extLst>
          </p:cNvPr>
          <p:cNvSpPr txBox="1"/>
          <p:nvPr/>
        </p:nvSpPr>
        <p:spPr>
          <a:xfrm>
            <a:off x="5188594" y="6572589"/>
            <a:ext cx="4605556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b="1" dirty="0"/>
              <a:t>Sarnaik AA, et al. </a:t>
            </a:r>
            <a:r>
              <a:rPr lang="en-US" sz="1400" b="1" i="1" dirty="0"/>
              <a:t>J Clin Oncol.</a:t>
            </a:r>
            <a:r>
              <a:rPr lang="en-US" sz="1400" b="1" dirty="0"/>
              <a:t> 2021;39(24): 2656-66.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76436865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FE8279-3932-49CC-94FC-8C31818036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267997"/>
            <a:ext cx="9144000" cy="1325563"/>
          </a:xfrm>
        </p:spPr>
        <p:txBody>
          <a:bodyPr>
            <a:normAutofit/>
          </a:bodyPr>
          <a:lstStyle/>
          <a:p>
            <a:pPr algn="ctr"/>
            <a:r>
              <a:rPr lang="en-US" sz="4400" b="1" dirty="0">
                <a:solidFill>
                  <a:schemeClr val="tx1"/>
                </a:solidFill>
              </a:rPr>
              <a:t>Time to Response for Evaluable Patients </a:t>
            </a:r>
            <a:br>
              <a:rPr lang="en-US" sz="4400" dirty="0">
                <a:solidFill>
                  <a:schemeClr val="tx1"/>
                </a:solidFill>
              </a:rPr>
            </a:br>
            <a:endParaRPr lang="en-US" dirty="0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44FA37EA-269C-4721-96ED-B6C4306DDC09}"/>
              </a:ext>
            </a:extLst>
          </p:cNvPr>
          <p:cNvGrpSpPr/>
          <p:nvPr/>
        </p:nvGrpSpPr>
        <p:grpSpPr>
          <a:xfrm>
            <a:off x="209725" y="2451900"/>
            <a:ext cx="8661857" cy="4048125"/>
            <a:chOff x="0" y="2938462"/>
            <a:chExt cx="8661857" cy="4048125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34AA25EC-1ED4-473F-9D8E-2DA1B92726F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t="683"/>
            <a:stretch/>
          </p:blipFill>
          <p:spPr>
            <a:xfrm>
              <a:off x="0" y="2938462"/>
              <a:ext cx="1818117" cy="3600450"/>
            </a:xfrm>
            <a:prstGeom prst="rect">
              <a:avLst/>
            </a:prstGeom>
          </p:spPr>
        </p:pic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9681A6BE-2A22-4972-8E3B-91255B9D4DF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27107"/>
            <a:stretch/>
          </p:blipFill>
          <p:spPr>
            <a:xfrm>
              <a:off x="1829507" y="3005297"/>
              <a:ext cx="6832350" cy="3981290"/>
            </a:xfrm>
            <a:prstGeom prst="rect">
              <a:avLst/>
            </a:prstGeom>
          </p:spPr>
        </p:pic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64CB350C-9ECC-41F6-944B-5F34286AC102}"/>
                </a:ext>
              </a:extLst>
            </p:cNvPr>
            <p:cNvSpPr/>
            <p:nvPr/>
          </p:nvSpPr>
          <p:spPr>
            <a:xfrm>
              <a:off x="1780045" y="3395662"/>
              <a:ext cx="100012" cy="3186113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FACB823E-D511-47D5-88B8-A3BBF0C749D5}"/>
              </a:ext>
            </a:extLst>
          </p:cNvPr>
          <p:cNvSpPr txBox="1"/>
          <p:nvPr/>
        </p:nvSpPr>
        <p:spPr>
          <a:xfrm>
            <a:off x="5203432" y="6580974"/>
            <a:ext cx="477753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b="1" dirty="0"/>
              <a:t>Sarnaik AA, et al. </a:t>
            </a:r>
            <a:r>
              <a:rPr lang="en-US" sz="1400" b="1" i="1" dirty="0"/>
              <a:t>J Clin Oncol.</a:t>
            </a:r>
            <a:r>
              <a:rPr lang="en-US" sz="1400" b="1" dirty="0"/>
              <a:t> 2021;39(24): 2656-66.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77695983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DBB4AA-3817-4691-9BBF-7CE4F1BEDD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036246"/>
            <a:ext cx="8515350" cy="1325563"/>
          </a:xfrm>
        </p:spPr>
        <p:txBody>
          <a:bodyPr/>
          <a:lstStyle/>
          <a:p>
            <a:pPr algn="ctr"/>
            <a:r>
              <a:rPr lang="en-US" b="1" dirty="0"/>
              <a:t>Metastatic Melanoma </a:t>
            </a:r>
            <a:br>
              <a:rPr lang="en-US" b="1" dirty="0"/>
            </a:br>
            <a:r>
              <a:rPr lang="en-US" b="1" u="sng" dirty="0"/>
              <a:t>Primary Refractory</a:t>
            </a:r>
            <a:r>
              <a:rPr lang="en-US" b="1" dirty="0"/>
              <a:t>* to PD-1 Antibody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037107E-0924-48E1-A1D5-3D1F6E0C6C1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954735"/>
            <a:ext cx="9144000" cy="2806343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CD4A8AE1-2982-4613-B886-8CBAC799329C}"/>
              </a:ext>
            </a:extLst>
          </p:cNvPr>
          <p:cNvSpPr txBox="1"/>
          <p:nvPr/>
        </p:nvSpPr>
        <p:spPr>
          <a:xfrm>
            <a:off x="133754" y="5836050"/>
            <a:ext cx="56564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*Disease progression was the best response to prior PD-1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46689F4-187B-4373-93DB-48E61C3B3DE8}"/>
              </a:ext>
            </a:extLst>
          </p:cNvPr>
          <p:cNvSpPr txBox="1"/>
          <p:nvPr/>
        </p:nvSpPr>
        <p:spPr>
          <a:xfrm>
            <a:off x="8556771" y="2869035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>
                    <a:lumMod val="95000"/>
                  </a:schemeClr>
                </a:solidFill>
              </a:rPr>
              <a:t>*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852B8BB-78A7-499F-9E50-13E3373B9144}"/>
              </a:ext>
            </a:extLst>
          </p:cNvPr>
          <p:cNvSpPr txBox="1"/>
          <p:nvPr/>
        </p:nvSpPr>
        <p:spPr>
          <a:xfrm>
            <a:off x="5190688" y="6550223"/>
            <a:ext cx="4676862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b="1" dirty="0"/>
              <a:t>Sarnaik AA, et al. </a:t>
            </a:r>
            <a:r>
              <a:rPr lang="en-US" sz="1400" b="1" i="1" dirty="0"/>
              <a:t>J Clin Oncol.</a:t>
            </a:r>
            <a:r>
              <a:rPr lang="en-US" sz="1400" b="1" dirty="0"/>
              <a:t> 2021;39(24): 2656-66.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25448508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Content Placeholder 8">
            <a:extLst>
              <a:ext uri="{FF2B5EF4-FFF2-40B4-BE49-F238E27FC236}">
                <a16:creationId xmlns:a16="http://schemas.microsoft.com/office/drawing/2014/main" id="{4510E1D7-A95B-4942-9B61-FB6A0BBE2B63}"/>
              </a:ext>
            </a:extLst>
          </p:cNvPr>
          <p:cNvSpPr txBox="1">
            <a:spLocks/>
          </p:cNvSpPr>
          <p:nvPr/>
        </p:nvSpPr>
        <p:spPr>
          <a:xfrm>
            <a:off x="-59490" y="6087324"/>
            <a:ext cx="7769737" cy="387798"/>
          </a:xfrm>
          <a:prstGeom prst="rect">
            <a:avLst/>
          </a:prstGeom>
          <a:solidFill>
            <a:schemeClr val="bg1"/>
          </a:solidFill>
        </p:spPr>
        <p:txBody>
          <a:bodyPr vert="horz" wrap="square" lIns="118872" tIns="45720" rIns="91440" bIns="45720" rtlCol="0">
            <a:spAutoFit/>
          </a:bodyPr>
          <a:lstStyle>
            <a:lvl1pPr marL="0" indent="0" algn="l" defTabSz="914400" rtl="0" eaLnBrk="1" latinLnBrk="0" hangingPunct="1">
              <a:lnSpc>
                <a:spcPct val="96000"/>
              </a:lnSpc>
              <a:spcBef>
                <a:spcPts val="0"/>
              </a:spcBef>
              <a:spcAft>
                <a:spcPts val="300"/>
              </a:spcAft>
              <a:buClr>
                <a:schemeClr val="accent6"/>
              </a:buClr>
              <a:buFont typeface="Arial" panose="020B0604020202020204" pitchFamily="34" charset="0"/>
              <a:buNone/>
              <a:defRPr lang="en-US" sz="1800" kern="1200" spc="-50" baseline="0" dirty="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bg1">
                  <a:lumMod val="75000"/>
                </a:schemeClr>
              </a:buClr>
              <a:buFont typeface="Inter" panose="020B0502030000000004" pitchFamily="34" charset="0"/>
              <a:buChar char="–"/>
              <a:defRPr sz="1500" kern="1200" spc="-3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b="1" dirty="0"/>
              <a:t>Cohort 4 Met Primary Endpoint: Ruled Out Null Hypothesis of ORR&lt;= 10% </a:t>
            </a:r>
          </a:p>
        </p:txBody>
      </p:sp>
      <p:sp>
        <p:nvSpPr>
          <p:cNvPr id="36" name="Title 35">
            <a:extLst>
              <a:ext uri="{FF2B5EF4-FFF2-40B4-BE49-F238E27FC236}">
                <a16:creationId xmlns:a16="http://schemas.microsoft.com/office/drawing/2014/main" id="{6B918B79-2D6A-4F70-9AB8-41A573F7B8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0168" y="934007"/>
            <a:ext cx="7886700" cy="1325563"/>
          </a:xfrm>
        </p:spPr>
        <p:txBody>
          <a:bodyPr/>
          <a:lstStyle/>
          <a:p>
            <a:pPr algn="ctr"/>
            <a:r>
              <a:rPr lang="en-US" b="1" dirty="0"/>
              <a:t>Cohort 4 Response Data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F40525C1-E8AA-4029-A911-115D742A9C49}"/>
              </a:ext>
            </a:extLst>
          </p:cNvPr>
          <p:cNvSpPr txBox="1"/>
          <p:nvPr/>
        </p:nvSpPr>
        <p:spPr>
          <a:xfrm>
            <a:off x="6434892" y="6572558"/>
            <a:ext cx="281121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err="1"/>
              <a:t>Iovance</a:t>
            </a:r>
            <a:r>
              <a:rPr lang="en-US" sz="1400" b="1" dirty="0"/>
              <a:t> press release May 26, 2022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AA7CDCAE-F24D-4B51-90CC-EB35722C6258}"/>
              </a:ext>
            </a:extLst>
          </p:cNvPr>
          <p:cNvGrpSpPr/>
          <p:nvPr/>
        </p:nvGrpSpPr>
        <p:grpSpPr>
          <a:xfrm>
            <a:off x="11971" y="1896956"/>
            <a:ext cx="5187300" cy="4299358"/>
            <a:chOff x="11971" y="1896956"/>
            <a:chExt cx="5187300" cy="4299358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D835A88C-3F42-45FC-8838-ED1E7AC5666F}"/>
                </a:ext>
              </a:extLst>
            </p:cNvPr>
            <p:cNvGrpSpPr/>
            <p:nvPr/>
          </p:nvGrpSpPr>
          <p:grpSpPr>
            <a:xfrm>
              <a:off x="174691" y="2975766"/>
              <a:ext cx="5024580" cy="1753385"/>
              <a:chOff x="577023" y="2354081"/>
              <a:chExt cx="5024580" cy="1753385"/>
            </a:xfrm>
          </p:grpSpPr>
          <p:sp>
            <p:nvSpPr>
              <p:cNvPr id="6" name="2019">
                <a:extLst>
                  <a:ext uri="{FF2B5EF4-FFF2-40B4-BE49-F238E27FC236}">
                    <a16:creationId xmlns:a16="http://schemas.microsoft.com/office/drawing/2014/main" id="{7A18125A-4F4D-47CF-9CC9-FF6634FCF766}"/>
                  </a:ext>
                </a:extLst>
              </p:cNvPr>
              <p:cNvSpPr/>
              <p:nvPr/>
            </p:nvSpPr>
            <p:spPr>
              <a:xfrm>
                <a:off x="668976" y="2354081"/>
                <a:ext cx="884858" cy="715581"/>
              </a:xfrm>
              <a:prstGeom prst="rect">
                <a:avLst/>
              </a:prstGeom>
              <a:noFill/>
            </p:spPr>
            <p:txBody>
              <a:bodyPr wrap="none" lIns="0" tIns="91440" rIns="0" bIns="0">
                <a:spAutoFit/>
              </a:bodyPr>
              <a:lstStyle/>
              <a:p>
                <a:pPr>
                  <a:lnSpc>
                    <a:spcPct val="90000"/>
                  </a:lnSpc>
                  <a:defRPr/>
                </a:pPr>
                <a:r>
                  <a:rPr lang="en-US" sz="4500" b="1" spc="-200" dirty="0">
                    <a:solidFill>
                      <a:schemeClr val="accent6"/>
                    </a:solidFill>
                    <a:latin typeface="+mj-lt"/>
                  </a:rPr>
                  <a:t>29</a:t>
                </a:r>
                <a:r>
                  <a:rPr lang="en-US" sz="4500" b="1" spc="-300" dirty="0">
                    <a:solidFill>
                      <a:schemeClr val="accent6"/>
                    </a:solidFill>
                    <a:latin typeface="+mj-lt"/>
                  </a:rPr>
                  <a:t>%</a:t>
                </a:r>
              </a:p>
            </p:txBody>
          </p:sp>
          <p:sp>
            <p:nvSpPr>
              <p:cNvPr id="7" name="2019">
                <a:extLst>
                  <a:ext uri="{FF2B5EF4-FFF2-40B4-BE49-F238E27FC236}">
                    <a16:creationId xmlns:a16="http://schemas.microsoft.com/office/drawing/2014/main" id="{C4DED56C-F638-41B3-8C12-20439B7E69DD}"/>
                  </a:ext>
                </a:extLst>
              </p:cNvPr>
              <p:cNvSpPr/>
              <p:nvPr/>
            </p:nvSpPr>
            <p:spPr>
              <a:xfrm>
                <a:off x="1613239" y="2453127"/>
                <a:ext cx="1465610" cy="590931"/>
              </a:xfrm>
              <a:prstGeom prst="rect">
                <a:avLst/>
              </a:prstGeom>
              <a:noFill/>
            </p:spPr>
            <p:txBody>
              <a:bodyPr wrap="square" lIns="0" tIns="91440" rIns="0" bIns="0">
                <a:spAutoFit/>
              </a:bodyPr>
              <a:lstStyle/>
              <a:p>
                <a:pPr>
                  <a:lnSpc>
                    <a:spcPct val="90000"/>
                  </a:lnSpc>
                  <a:defRPr/>
                </a:pPr>
                <a:r>
                  <a:rPr lang="en-US" dirty="0">
                    <a:solidFill>
                      <a:schemeClr val="accent6"/>
                    </a:solidFill>
                  </a:rPr>
                  <a:t>Objective</a:t>
                </a:r>
              </a:p>
              <a:p>
                <a:pPr>
                  <a:lnSpc>
                    <a:spcPct val="90000"/>
                  </a:lnSpc>
                  <a:defRPr/>
                </a:pPr>
                <a:r>
                  <a:rPr lang="en-US" dirty="0">
                    <a:solidFill>
                      <a:schemeClr val="accent6"/>
                    </a:solidFill>
                  </a:rPr>
                  <a:t>Response Rate </a:t>
                </a:r>
              </a:p>
            </p:txBody>
          </p:sp>
          <p:sp>
            <p:nvSpPr>
              <p:cNvPr id="9" name="Content Placeholder 2">
                <a:extLst>
                  <a:ext uri="{FF2B5EF4-FFF2-40B4-BE49-F238E27FC236}">
                    <a16:creationId xmlns:a16="http://schemas.microsoft.com/office/drawing/2014/main" id="{81D54429-539D-4D3B-BEAE-E4EB47FDC471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519042" y="2546739"/>
                <a:ext cx="1921410" cy="784830"/>
              </a:xfrm>
              <a:prstGeom prst="rect">
                <a:avLst/>
              </a:prstGeom>
              <a:noFill/>
            </p:spPr>
            <p:txBody>
              <a:bodyPr wrap="square" lIns="0" rIns="0">
                <a:spAutoFit/>
              </a:bodyPr>
              <a:lstStyle>
                <a:defPPr>
                  <a:defRPr lang="en-US"/>
                </a:defPPr>
                <a:lvl1pPr>
                  <a:spcAft>
                    <a:spcPts val="1800"/>
                  </a:spcAft>
                  <a:defRPr sz="1600"/>
                </a:lvl1pPr>
                <a:lvl2pPr marL="457200" indent="-174625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200" kern="120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lvl2pPr>
                <a:lvl3pPr marL="631825" indent="-174625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lvl3pPr>
                <a:lvl4pPr marL="860425" indent="-174625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lvl4pPr>
                <a:lvl5pPr marL="1089025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spcAft>
                    <a:spcPts val="0"/>
                  </a:spcAft>
                  <a:defRPr/>
                </a:pPr>
                <a:r>
                  <a:rPr lang="en-US" sz="4500" b="1" spc="-170" dirty="0">
                    <a:latin typeface="+mj-lt"/>
                    <a:ea typeface="Noto Sans JP Black" panose="020B0A00000000000000" pitchFamily="34" charset="-128"/>
                  </a:rPr>
                  <a:t>23.5</a:t>
                </a:r>
                <a:r>
                  <a:rPr lang="en-US" sz="4000" b="1" spc="-370" dirty="0">
                    <a:latin typeface="+mj-lt"/>
                    <a:ea typeface="Noto Sans JP Black" panose="020B0A00000000000000" pitchFamily="34" charset="-128"/>
                  </a:rPr>
                  <a:t> </a:t>
                </a:r>
                <a:r>
                  <a:rPr lang="en-US" sz="1800" b="1" spc="-70" dirty="0">
                    <a:latin typeface="+mj-lt"/>
                    <a:ea typeface="Noto Sans JP Black" panose="020B0A00000000000000" pitchFamily="34" charset="-128"/>
                  </a:rPr>
                  <a:t>Months</a:t>
                </a:r>
                <a:r>
                  <a:rPr lang="en-US" sz="4000" b="1" spc="-70" dirty="0">
                    <a:latin typeface="+mj-lt"/>
                    <a:ea typeface="Noto Sans JP Black" panose="020B0A00000000000000" pitchFamily="34" charset="-128"/>
                  </a:rPr>
                  <a:t> </a:t>
                </a:r>
                <a:endParaRPr lang="en-US" sz="3600" b="1" spc="-70" dirty="0">
                  <a:latin typeface="+mj-lt"/>
                  <a:ea typeface="Noto Sans JP Black" panose="020B0A00000000000000" pitchFamily="34" charset="-128"/>
                </a:endParaRPr>
              </a:p>
            </p:txBody>
          </p:sp>
          <p:sp>
            <p:nvSpPr>
              <p:cNvPr id="10" name="Isosceles Triangle 9">
                <a:extLst>
                  <a:ext uri="{FF2B5EF4-FFF2-40B4-BE49-F238E27FC236}">
                    <a16:creationId xmlns:a16="http://schemas.microsoft.com/office/drawing/2014/main" id="{A2354043-EAF1-480A-A4DF-969942FCF613}"/>
                  </a:ext>
                </a:extLst>
              </p:cNvPr>
              <p:cNvSpPr/>
              <p:nvPr/>
            </p:nvSpPr>
            <p:spPr>
              <a:xfrm rot="5400000">
                <a:off x="2348809" y="2960657"/>
                <a:ext cx="1475052" cy="679491"/>
              </a:xfrm>
              <a:prstGeom prst="triangle">
                <a:avLst/>
              </a:prstGeom>
              <a:gradFill flip="none" rotWithShape="1">
                <a:gsLst>
                  <a:gs pos="0">
                    <a:schemeClr val="bg1">
                      <a:shade val="30000"/>
                      <a:satMod val="115000"/>
                      <a:lumMod val="0"/>
                      <a:alpha val="14000"/>
                    </a:schemeClr>
                  </a:gs>
                  <a:gs pos="100000">
                    <a:schemeClr val="bg1">
                      <a:shade val="100000"/>
                      <a:satMod val="115000"/>
                      <a:lumMod val="0"/>
                      <a:alpha val="0"/>
                    </a:schemeClr>
                  </a:gs>
                </a:gsLst>
                <a:lin ang="54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" name="2019">
                <a:extLst>
                  <a:ext uri="{FF2B5EF4-FFF2-40B4-BE49-F238E27FC236}">
                    <a16:creationId xmlns:a16="http://schemas.microsoft.com/office/drawing/2014/main" id="{51B6073F-CDDA-4E77-8D44-B66CE3EE9ADB}"/>
                  </a:ext>
                </a:extLst>
              </p:cNvPr>
              <p:cNvSpPr/>
              <p:nvPr/>
            </p:nvSpPr>
            <p:spPr>
              <a:xfrm>
                <a:off x="621547" y="3094591"/>
                <a:ext cx="901529" cy="757130"/>
              </a:xfrm>
              <a:prstGeom prst="rect">
                <a:avLst/>
              </a:prstGeom>
              <a:noFill/>
            </p:spPr>
            <p:txBody>
              <a:bodyPr wrap="none" lIns="0" tIns="91440" rIns="0" bIns="0">
                <a:spAutoFit/>
              </a:bodyPr>
              <a:lstStyle/>
              <a:p>
                <a:pPr>
                  <a:lnSpc>
                    <a:spcPct val="90000"/>
                  </a:lnSpc>
                  <a:defRPr/>
                </a:pPr>
                <a:r>
                  <a:rPr lang="en-US" sz="4500" b="1" spc="-380" dirty="0">
                    <a:solidFill>
                      <a:schemeClr val="accent6"/>
                    </a:solidFill>
                    <a:latin typeface="+mj-lt"/>
                  </a:rPr>
                  <a:t>10.4</a:t>
                </a:r>
                <a:r>
                  <a:rPr lang="en-US" sz="4800" b="1" spc="-300" dirty="0">
                    <a:solidFill>
                      <a:schemeClr val="accent6"/>
                    </a:solidFill>
                    <a:latin typeface="+mj-lt"/>
                  </a:rPr>
                  <a:t> </a:t>
                </a:r>
              </a:p>
            </p:txBody>
          </p:sp>
          <p:sp>
            <p:nvSpPr>
              <p:cNvPr id="12" name="2019">
                <a:extLst>
                  <a:ext uri="{FF2B5EF4-FFF2-40B4-BE49-F238E27FC236}">
                    <a16:creationId xmlns:a16="http://schemas.microsoft.com/office/drawing/2014/main" id="{EFCFB7D7-869A-4785-879B-0748EB9F70EF}"/>
                  </a:ext>
                </a:extLst>
              </p:cNvPr>
              <p:cNvSpPr/>
              <p:nvPr/>
            </p:nvSpPr>
            <p:spPr>
              <a:xfrm>
                <a:off x="577023" y="3765834"/>
                <a:ext cx="2692219" cy="3416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90000"/>
                  </a:lnSpc>
                  <a:spcBef>
                    <a:spcPts val="600"/>
                  </a:spcBef>
                </a:pPr>
                <a:r>
                  <a:rPr lang="en-US" b="1" spc="-70" dirty="0">
                    <a:solidFill>
                      <a:schemeClr val="accent6"/>
                    </a:solidFill>
                    <a:latin typeface="+mj-lt"/>
                    <a:ea typeface="Noto Sans JP Black" panose="020B0A00000000000000" pitchFamily="34" charset="-128"/>
                  </a:rPr>
                  <a:t>Median Duration of Response</a:t>
                </a:r>
              </a:p>
            </p:txBody>
          </p:sp>
          <p:sp>
            <p:nvSpPr>
              <p:cNvPr id="13" name="2019">
                <a:extLst>
                  <a:ext uri="{FF2B5EF4-FFF2-40B4-BE49-F238E27FC236}">
                    <a16:creationId xmlns:a16="http://schemas.microsoft.com/office/drawing/2014/main" id="{137E1CDF-9089-4641-B9D1-023C7351E169}"/>
                  </a:ext>
                </a:extLst>
              </p:cNvPr>
              <p:cNvSpPr/>
              <p:nvPr/>
            </p:nvSpPr>
            <p:spPr>
              <a:xfrm>
                <a:off x="1590916" y="3369252"/>
                <a:ext cx="953609" cy="341632"/>
              </a:xfrm>
              <a:prstGeom prst="rect">
                <a:avLst/>
              </a:prstGeom>
              <a:noFill/>
            </p:spPr>
            <p:txBody>
              <a:bodyPr wrap="square" lIns="0" tIns="91440" rIns="0" bIns="0">
                <a:spAutoFit/>
              </a:bodyPr>
              <a:lstStyle/>
              <a:p>
                <a:pPr>
                  <a:lnSpc>
                    <a:spcPct val="90000"/>
                  </a:lnSpc>
                </a:pPr>
                <a:r>
                  <a:rPr lang="en-US" dirty="0">
                    <a:solidFill>
                      <a:schemeClr val="accent6"/>
                    </a:solidFill>
                  </a:rPr>
                  <a:t>Months</a:t>
                </a:r>
              </a:p>
            </p:txBody>
          </p:sp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8012C41D-1261-4EF2-9740-80010CAEC1F7}"/>
                  </a:ext>
                </a:extLst>
              </p:cNvPr>
              <p:cNvSpPr txBox="1"/>
              <p:nvPr/>
            </p:nvSpPr>
            <p:spPr>
              <a:xfrm>
                <a:off x="3441111" y="3253656"/>
                <a:ext cx="2160492" cy="59093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90000"/>
                  </a:lnSpc>
                  <a:spcBef>
                    <a:spcPts val="600"/>
                  </a:spcBef>
                  <a:defRPr/>
                </a:pPr>
                <a:r>
                  <a:rPr lang="en-US" b="1" spc="-70" dirty="0">
                    <a:latin typeface="+mj-lt"/>
                    <a:ea typeface="Noto Sans JP Black" panose="020B0A00000000000000" pitchFamily="34" charset="-128"/>
                  </a:rPr>
                  <a:t>Median Study </a:t>
                </a:r>
                <a:br>
                  <a:rPr lang="en-US" b="1" spc="-70" dirty="0">
                    <a:latin typeface="+mj-lt"/>
                    <a:ea typeface="Noto Sans JP Black" panose="020B0A00000000000000" pitchFamily="34" charset="-128"/>
                  </a:rPr>
                </a:br>
                <a:r>
                  <a:rPr lang="en-US" b="1" spc="-70" dirty="0">
                    <a:latin typeface="+mj-lt"/>
                    <a:ea typeface="Noto Sans JP Black" panose="020B0A00000000000000" pitchFamily="34" charset="-128"/>
                  </a:rPr>
                  <a:t>Follow-up</a:t>
                </a:r>
              </a:p>
            </p:txBody>
          </p:sp>
        </p:grpSp>
        <p:sp>
          <p:nvSpPr>
            <p:cNvPr id="29" name="2019">
              <a:extLst>
                <a:ext uri="{FF2B5EF4-FFF2-40B4-BE49-F238E27FC236}">
                  <a16:creationId xmlns:a16="http://schemas.microsoft.com/office/drawing/2014/main" id="{6DBF15C1-3B85-4269-997C-738EEDB98924}"/>
                </a:ext>
              </a:extLst>
            </p:cNvPr>
            <p:cNvSpPr/>
            <p:nvPr/>
          </p:nvSpPr>
          <p:spPr>
            <a:xfrm>
              <a:off x="245780" y="4791466"/>
              <a:ext cx="4123862" cy="715581"/>
            </a:xfrm>
            <a:prstGeom prst="rect">
              <a:avLst/>
            </a:prstGeom>
            <a:noFill/>
          </p:spPr>
          <p:txBody>
            <a:bodyPr wrap="square" lIns="0" tIns="91440" rIns="0" bIns="0">
              <a:spAutoFit/>
            </a:bodyPr>
            <a:lstStyle/>
            <a:p>
              <a:pPr>
                <a:lnSpc>
                  <a:spcPct val="90000"/>
                </a:lnSpc>
                <a:defRPr/>
              </a:pPr>
              <a:r>
                <a:rPr lang="en-US" sz="4500" b="1" spc="-380" dirty="0">
                  <a:solidFill>
                    <a:schemeClr val="accent6"/>
                  </a:solidFill>
                  <a:latin typeface="+mj-lt"/>
                </a:rPr>
                <a:t>44% </a:t>
              </a:r>
            </a:p>
          </p:txBody>
        </p:sp>
        <p:sp>
          <p:nvSpPr>
            <p:cNvPr id="32" name="2019">
              <a:extLst>
                <a:ext uri="{FF2B5EF4-FFF2-40B4-BE49-F238E27FC236}">
                  <a16:creationId xmlns:a16="http://schemas.microsoft.com/office/drawing/2014/main" id="{EA063A22-D817-47F1-A98B-51FDC7C51EC0}"/>
                </a:ext>
              </a:extLst>
            </p:cNvPr>
            <p:cNvSpPr/>
            <p:nvPr/>
          </p:nvSpPr>
          <p:spPr>
            <a:xfrm>
              <a:off x="225491" y="5403519"/>
              <a:ext cx="2692219" cy="3416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lnSpc>
                  <a:spcPct val="90000"/>
                </a:lnSpc>
                <a:spcBef>
                  <a:spcPts val="600"/>
                </a:spcBef>
              </a:pPr>
              <a:r>
                <a:rPr lang="en-US" b="1" spc="-70" dirty="0">
                  <a:solidFill>
                    <a:schemeClr val="accent6"/>
                  </a:solidFill>
                  <a:latin typeface="+mj-lt"/>
                  <a:ea typeface="Noto Sans JP Black" panose="020B0A00000000000000" pitchFamily="34" charset="-128"/>
                </a:rPr>
                <a:t>of Responders</a:t>
              </a:r>
            </a:p>
          </p:txBody>
        </p:sp>
        <p:sp>
          <p:nvSpPr>
            <p:cNvPr id="33" name="Isosceles Triangle 32">
              <a:extLst>
                <a:ext uri="{FF2B5EF4-FFF2-40B4-BE49-F238E27FC236}">
                  <a16:creationId xmlns:a16="http://schemas.microsoft.com/office/drawing/2014/main" id="{D29EDC47-F684-4B5D-90CE-9883EC75D93C}"/>
                </a:ext>
              </a:extLst>
            </p:cNvPr>
            <p:cNvSpPr/>
            <p:nvPr/>
          </p:nvSpPr>
          <p:spPr>
            <a:xfrm rot="5400000">
              <a:off x="1857577" y="5119042"/>
              <a:ext cx="1475052" cy="679491"/>
            </a:xfrm>
            <a:prstGeom prst="triangle">
              <a:avLst/>
            </a:prstGeom>
            <a:gradFill flip="none" rotWithShape="1">
              <a:gsLst>
                <a:gs pos="0">
                  <a:schemeClr val="bg1">
                    <a:shade val="30000"/>
                    <a:satMod val="115000"/>
                    <a:lumMod val="0"/>
                    <a:alpha val="14000"/>
                  </a:schemeClr>
                </a:gs>
                <a:gs pos="100000">
                  <a:schemeClr val="bg1">
                    <a:shade val="100000"/>
                    <a:satMod val="115000"/>
                    <a:lumMod val="0"/>
                    <a:alpha val="0"/>
                  </a:schemeClr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Content Placeholder 2">
              <a:extLst>
                <a:ext uri="{FF2B5EF4-FFF2-40B4-BE49-F238E27FC236}">
                  <a16:creationId xmlns:a16="http://schemas.microsoft.com/office/drawing/2014/main" id="{DBF7C6B8-2374-4B83-AA56-19CEF4F3E494}"/>
                </a:ext>
              </a:extLst>
            </p:cNvPr>
            <p:cNvSpPr txBox="1">
              <a:spLocks/>
            </p:cNvSpPr>
            <p:nvPr/>
          </p:nvSpPr>
          <p:spPr>
            <a:xfrm>
              <a:off x="3156282" y="4791466"/>
              <a:ext cx="1921410" cy="784830"/>
            </a:xfrm>
            <a:prstGeom prst="rect">
              <a:avLst/>
            </a:prstGeom>
            <a:noFill/>
          </p:spPr>
          <p:txBody>
            <a:bodyPr wrap="square" lIns="0" rIns="0">
              <a:spAutoFit/>
            </a:bodyPr>
            <a:lstStyle>
              <a:defPPr>
                <a:defRPr lang="en-US"/>
              </a:defPPr>
              <a:lvl1pPr>
                <a:spcAft>
                  <a:spcPts val="1800"/>
                </a:spcAft>
                <a:defRPr sz="1600"/>
              </a:lvl1pPr>
              <a:lvl2pPr marL="457200" indent="-174625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200" kern="1200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lvl2pPr>
              <a:lvl3pPr marL="631825" indent="-174625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lvl3pPr>
              <a:lvl4pPr marL="860425" indent="-174625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lvl4pPr>
              <a:lvl5pPr marL="1089025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spcAft>
                  <a:spcPts val="0"/>
                </a:spcAft>
                <a:defRPr/>
              </a:pPr>
              <a:r>
                <a:rPr lang="en-US" sz="4500" b="1" spc="-170" dirty="0">
                  <a:latin typeface="+mj-lt"/>
                  <a:ea typeface="Noto Sans JP Black" panose="020B0A00000000000000" pitchFamily="34" charset="-128"/>
                </a:rPr>
                <a:t>≥12</a:t>
              </a:r>
              <a:r>
                <a:rPr lang="en-US" sz="4000" b="1" spc="-370" dirty="0">
                  <a:latin typeface="+mj-lt"/>
                  <a:ea typeface="Noto Sans JP Black" panose="020B0A00000000000000" pitchFamily="34" charset="-128"/>
                </a:rPr>
                <a:t> </a:t>
              </a:r>
              <a:r>
                <a:rPr lang="en-US" sz="1800" b="1" spc="-70" dirty="0">
                  <a:latin typeface="+mj-lt"/>
                  <a:ea typeface="Noto Sans JP Black" panose="020B0A00000000000000" pitchFamily="34" charset="-128"/>
                </a:rPr>
                <a:t>Months</a:t>
              </a:r>
              <a:r>
                <a:rPr lang="en-US" sz="4000" b="1" spc="-70" dirty="0">
                  <a:latin typeface="+mj-lt"/>
                  <a:ea typeface="Noto Sans JP Black" panose="020B0A00000000000000" pitchFamily="34" charset="-128"/>
                </a:rPr>
                <a:t> </a:t>
              </a:r>
              <a:endParaRPr lang="en-US" sz="3600" b="1" spc="-70" dirty="0">
                <a:latin typeface="+mj-lt"/>
                <a:ea typeface="Noto Sans JP Black" panose="020B0A00000000000000" pitchFamily="34" charset="-128"/>
              </a:endParaRPr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90233EF5-C73C-4F65-BF93-1EF8C4A96E87}"/>
                </a:ext>
              </a:extLst>
            </p:cNvPr>
            <p:cNvSpPr txBox="1"/>
            <p:nvPr/>
          </p:nvSpPr>
          <p:spPr>
            <a:xfrm>
              <a:off x="3038779" y="5440105"/>
              <a:ext cx="2160492" cy="3416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lnSpc>
                  <a:spcPct val="90000"/>
                </a:lnSpc>
                <a:spcBef>
                  <a:spcPts val="600"/>
                </a:spcBef>
                <a:defRPr/>
              </a:pPr>
              <a:r>
                <a:rPr lang="en-US" b="1" spc="-70" dirty="0">
                  <a:latin typeface="+mj-lt"/>
                  <a:ea typeface="Noto Sans JP Black" panose="020B0A00000000000000" pitchFamily="34" charset="-128"/>
                </a:rPr>
                <a:t>Duration of Response</a:t>
              </a:r>
            </a:p>
          </p:txBody>
        </p:sp>
        <p:sp>
          <p:nvSpPr>
            <p:cNvPr id="38" name="Rectangle: Rounded Corners 37">
              <a:extLst>
                <a:ext uri="{FF2B5EF4-FFF2-40B4-BE49-F238E27FC236}">
                  <a16:creationId xmlns:a16="http://schemas.microsoft.com/office/drawing/2014/main" id="{C133CC76-4484-42F4-89BF-9592186C77DF}"/>
                </a:ext>
              </a:extLst>
            </p:cNvPr>
            <p:cNvSpPr/>
            <p:nvPr/>
          </p:nvSpPr>
          <p:spPr>
            <a:xfrm>
              <a:off x="11971" y="1896956"/>
              <a:ext cx="4643095" cy="1124616"/>
            </a:xfrm>
            <a:prstGeom prst="roundRect">
              <a:avLst>
                <a:gd name="adj" fmla="val 11326"/>
              </a:avLst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2880" bIns="91440" rtlCol="0" anchor="ctr"/>
            <a:lstStyle/>
            <a:p>
              <a:pPr>
                <a:defRPr/>
              </a:pPr>
              <a:r>
                <a:rPr lang="en-US" b="1" spc="-40" dirty="0">
                  <a:ea typeface="Noto Sans JP Black" panose="020B0A00000000000000" pitchFamily="34" charset="-128"/>
                </a:rPr>
                <a:t>Single-Agent </a:t>
              </a:r>
              <a:r>
                <a:rPr lang="en-US" b="1" spc="-40" dirty="0" err="1">
                  <a:ea typeface="Noto Sans JP Black" panose="020B0A00000000000000" pitchFamily="34" charset="-128"/>
                </a:rPr>
                <a:t>Lifileucel</a:t>
              </a:r>
              <a:r>
                <a:rPr lang="en-US" b="1" spc="-40" dirty="0">
                  <a:ea typeface="Noto Sans JP Black" panose="020B0A00000000000000" pitchFamily="34" charset="-128"/>
                </a:rPr>
                <a:t> Following Progression on Anti-PD-1 Therapy</a:t>
              </a:r>
              <a:r>
                <a:rPr lang="en-US" b="1" dirty="0">
                  <a:solidFill>
                    <a:schemeClr val="bg1"/>
                  </a:solidFill>
                  <a:ea typeface="Noto Sans JP Black" panose="020B0A00000000000000" pitchFamily="34" charset="-128"/>
                </a:rPr>
                <a:t> </a:t>
              </a:r>
            </a:p>
            <a:p>
              <a:pPr>
                <a:lnSpc>
                  <a:spcPct val="120000"/>
                </a:lnSpc>
                <a:defRPr/>
              </a:pPr>
              <a:r>
                <a:rPr lang="en-US" sz="1600" dirty="0">
                  <a:solidFill>
                    <a:schemeClr val="bg1"/>
                  </a:solidFill>
                  <a:ea typeface="Noto Sans JP Black" panose="020B0A00000000000000" pitchFamily="34" charset="-128"/>
                </a:rPr>
                <a:t>(Cohort 4, N=87)</a:t>
              </a:r>
              <a:endParaRPr lang="en-US" sz="1600" spc="-40" baseline="30000" dirty="0">
                <a:solidFill>
                  <a:schemeClr val="bg1"/>
                </a:solidFill>
                <a:ea typeface="Noto Sans JP Black" panose="020B0A00000000000000" pitchFamily="34" charset="-128"/>
              </a:endParaRP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3CD88F36-4BF6-44F4-B78A-4AABDC113DF2}"/>
              </a:ext>
            </a:extLst>
          </p:cNvPr>
          <p:cNvGrpSpPr/>
          <p:nvPr/>
        </p:nvGrpSpPr>
        <p:grpSpPr>
          <a:xfrm>
            <a:off x="4723431" y="1943582"/>
            <a:ext cx="4797530" cy="2267795"/>
            <a:chOff x="1710812" y="1565840"/>
            <a:chExt cx="4797530" cy="2267795"/>
          </a:xfrm>
        </p:grpSpPr>
        <p:sp>
          <p:nvSpPr>
            <p:cNvPr id="21" name="Rectangle: Rounded Corners 20">
              <a:extLst>
                <a:ext uri="{FF2B5EF4-FFF2-40B4-BE49-F238E27FC236}">
                  <a16:creationId xmlns:a16="http://schemas.microsoft.com/office/drawing/2014/main" id="{26E6C26E-16B8-45E8-89FA-C6E5BE701106}"/>
                </a:ext>
              </a:extLst>
            </p:cNvPr>
            <p:cNvSpPr>
              <a:spLocks/>
            </p:cNvSpPr>
            <p:nvPr/>
          </p:nvSpPr>
          <p:spPr>
            <a:xfrm>
              <a:off x="1821910" y="1565840"/>
              <a:ext cx="3976184" cy="492502"/>
            </a:xfrm>
            <a:prstGeom prst="roundRect">
              <a:avLst>
                <a:gd name="adj" fmla="val 16667"/>
              </a:avLst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solidFill>
                    <a:schemeClr val="bg1"/>
                  </a:solidFill>
                </a:rPr>
                <a:t>Cohort 2+4 (N=153)</a:t>
              </a:r>
            </a:p>
          </p:txBody>
        </p:sp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id="{65FB71BA-717B-4E72-A456-70EACF57E9B3}"/>
                </a:ext>
              </a:extLst>
            </p:cNvPr>
            <p:cNvGrpSpPr/>
            <p:nvPr/>
          </p:nvGrpSpPr>
          <p:grpSpPr>
            <a:xfrm>
              <a:off x="1710812" y="2336205"/>
              <a:ext cx="4797530" cy="1497430"/>
              <a:chOff x="1710812" y="2336205"/>
              <a:chExt cx="4797530" cy="1497430"/>
            </a:xfrm>
          </p:grpSpPr>
          <p:sp>
            <p:nvSpPr>
              <p:cNvPr id="23" name="Content Placeholder 2">
                <a:extLst>
                  <a:ext uri="{FF2B5EF4-FFF2-40B4-BE49-F238E27FC236}">
                    <a16:creationId xmlns:a16="http://schemas.microsoft.com/office/drawing/2014/main" id="{9E610FC2-9AE0-4328-B0FE-6069C94A63B8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425781" y="2336205"/>
                <a:ext cx="1921410" cy="784830"/>
              </a:xfrm>
              <a:prstGeom prst="rect">
                <a:avLst/>
              </a:prstGeom>
              <a:noFill/>
            </p:spPr>
            <p:txBody>
              <a:bodyPr wrap="square" lIns="0" rIns="0">
                <a:spAutoFit/>
              </a:bodyPr>
              <a:lstStyle>
                <a:defPPr>
                  <a:defRPr lang="en-US"/>
                </a:defPPr>
                <a:lvl1pPr>
                  <a:spcAft>
                    <a:spcPts val="1800"/>
                  </a:spcAft>
                  <a:defRPr sz="1600"/>
                </a:lvl1pPr>
                <a:lvl2pPr marL="457200" indent="-174625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200" kern="120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lvl2pPr>
                <a:lvl3pPr marL="631825" indent="-174625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lvl3pPr>
                <a:lvl4pPr marL="860425" indent="-174625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lvl4pPr>
                <a:lvl5pPr marL="1089025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spcAft>
                    <a:spcPts val="0"/>
                  </a:spcAft>
                  <a:defRPr/>
                </a:pPr>
                <a:r>
                  <a:rPr lang="en-US" sz="4500" b="1" spc="-170" dirty="0">
                    <a:latin typeface="+mj-lt"/>
                    <a:ea typeface="Noto Sans JP Black" panose="020B0A00000000000000" pitchFamily="34" charset="-128"/>
                  </a:rPr>
                  <a:t>27.6</a:t>
                </a:r>
                <a:r>
                  <a:rPr lang="en-US" sz="4000" b="1" spc="-370" dirty="0">
                    <a:latin typeface="+mj-lt"/>
                    <a:ea typeface="Noto Sans JP Black" panose="020B0A00000000000000" pitchFamily="34" charset="-128"/>
                  </a:rPr>
                  <a:t> </a:t>
                </a:r>
                <a:r>
                  <a:rPr lang="en-US" sz="1800" b="1" spc="-70" dirty="0">
                    <a:latin typeface="+mj-lt"/>
                    <a:ea typeface="Noto Sans JP Black" panose="020B0A00000000000000" pitchFamily="34" charset="-128"/>
                  </a:rPr>
                  <a:t>Months </a:t>
                </a:r>
              </a:p>
            </p:txBody>
          </p:sp>
          <p:sp>
            <p:nvSpPr>
              <p:cNvPr id="24" name="Isosceles Triangle 23">
                <a:extLst>
                  <a:ext uri="{FF2B5EF4-FFF2-40B4-BE49-F238E27FC236}">
                    <a16:creationId xmlns:a16="http://schemas.microsoft.com/office/drawing/2014/main" id="{8496532B-DA86-4EDA-B56B-67D19050213B}"/>
                  </a:ext>
                </a:extLst>
              </p:cNvPr>
              <p:cNvSpPr/>
              <p:nvPr/>
            </p:nvSpPr>
            <p:spPr>
              <a:xfrm rot="5400000">
                <a:off x="3272638" y="2756363"/>
                <a:ext cx="1475052" cy="679491"/>
              </a:xfrm>
              <a:prstGeom prst="triangle">
                <a:avLst/>
              </a:prstGeom>
              <a:gradFill flip="none" rotWithShape="1">
                <a:gsLst>
                  <a:gs pos="0">
                    <a:schemeClr val="bg1">
                      <a:shade val="30000"/>
                      <a:satMod val="115000"/>
                      <a:lumMod val="0"/>
                      <a:alpha val="14000"/>
                    </a:schemeClr>
                  </a:gs>
                  <a:gs pos="100000">
                    <a:schemeClr val="bg1">
                      <a:shade val="100000"/>
                      <a:satMod val="115000"/>
                      <a:lumMod val="0"/>
                      <a:alpha val="0"/>
                    </a:schemeClr>
                  </a:gs>
                </a:gsLst>
                <a:lin ang="54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A606A460-1C93-45EB-AD1F-AB8951797A96}"/>
                  </a:ext>
                </a:extLst>
              </p:cNvPr>
              <p:cNvSpPr txBox="1"/>
              <p:nvPr/>
            </p:nvSpPr>
            <p:spPr>
              <a:xfrm>
                <a:off x="4347850" y="3043122"/>
                <a:ext cx="2160492" cy="59093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90000"/>
                  </a:lnSpc>
                  <a:spcBef>
                    <a:spcPts val="600"/>
                  </a:spcBef>
                  <a:spcAft>
                    <a:spcPts val="0"/>
                  </a:spcAft>
                  <a:defRPr/>
                </a:pPr>
                <a:r>
                  <a:rPr lang="en-US" sz="1800" b="1" spc="-70">
                    <a:latin typeface="+mj-lt"/>
                    <a:ea typeface="Noto Sans JP Black" panose="020B0A00000000000000" pitchFamily="34" charset="-128"/>
                  </a:rPr>
                  <a:t>Median Study </a:t>
                </a:r>
                <a:br>
                  <a:rPr lang="en-US" sz="1800" b="1" spc="-70">
                    <a:latin typeface="+mj-lt"/>
                    <a:ea typeface="Noto Sans JP Black" panose="020B0A00000000000000" pitchFamily="34" charset="-128"/>
                  </a:rPr>
                </a:br>
                <a:r>
                  <a:rPr lang="en-US" sz="1800" b="1" spc="-70">
                    <a:latin typeface="+mj-lt"/>
                    <a:ea typeface="Noto Sans JP Black" panose="020B0A00000000000000" pitchFamily="34" charset="-128"/>
                  </a:rPr>
                  <a:t>Follow-up</a:t>
                </a:r>
              </a:p>
            </p:txBody>
          </p:sp>
          <p:sp>
            <p:nvSpPr>
              <p:cNvPr id="26" name="2019">
                <a:extLst>
                  <a:ext uri="{FF2B5EF4-FFF2-40B4-BE49-F238E27FC236}">
                    <a16:creationId xmlns:a16="http://schemas.microsoft.com/office/drawing/2014/main" id="{B6AA51AE-F484-4AA9-A24C-F9D231EF188E}"/>
                  </a:ext>
                </a:extLst>
              </p:cNvPr>
              <p:cNvSpPr/>
              <p:nvPr/>
            </p:nvSpPr>
            <p:spPr>
              <a:xfrm>
                <a:off x="1772942" y="2362689"/>
                <a:ext cx="1107676" cy="757130"/>
              </a:xfrm>
              <a:prstGeom prst="rect">
                <a:avLst/>
              </a:prstGeom>
              <a:noFill/>
            </p:spPr>
            <p:txBody>
              <a:bodyPr wrap="none" lIns="0" tIns="91440" rIns="0" bIns="0">
                <a:spAutoFit/>
              </a:bodyPr>
              <a:lstStyle/>
              <a:p>
                <a:pPr>
                  <a:lnSpc>
                    <a:spcPct val="90000"/>
                  </a:lnSpc>
                  <a:defRPr/>
                </a:pPr>
                <a:r>
                  <a:rPr lang="en-US" sz="4800" b="1" spc="-300" dirty="0">
                    <a:solidFill>
                      <a:schemeClr val="accent6"/>
                    </a:solidFill>
                    <a:latin typeface="+mj-lt"/>
                  </a:rPr>
                  <a:t>31%</a:t>
                </a:r>
              </a:p>
            </p:txBody>
          </p:sp>
          <p:sp>
            <p:nvSpPr>
              <p:cNvPr id="27" name="2019">
                <a:extLst>
                  <a:ext uri="{FF2B5EF4-FFF2-40B4-BE49-F238E27FC236}">
                    <a16:creationId xmlns:a16="http://schemas.microsoft.com/office/drawing/2014/main" id="{9BC66D0D-E25D-4D2B-BE4E-690EEA9C0D78}"/>
                  </a:ext>
                </a:extLst>
              </p:cNvPr>
              <p:cNvSpPr/>
              <p:nvPr/>
            </p:nvSpPr>
            <p:spPr>
              <a:xfrm>
                <a:off x="2772737" y="2413620"/>
                <a:ext cx="1465610" cy="757130"/>
              </a:xfrm>
              <a:prstGeom prst="rect">
                <a:avLst/>
              </a:prstGeom>
              <a:noFill/>
            </p:spPr>
            <p:txBody>
              <a:bodyPr wrap="square" lIns="0" tIns="91440" rIns="0" bIns="0">
                <a:spAutoFit/>
              </a:bodyPr>
              <a:lstStyle/>
              <a:p>
                <a:pPr>
                  <a:lnSpc>
                    <a:spcPct val="90000"/>
                  </a:lnSpc>
                  <a:defRPr/>
                </a:pPr>
                <a:r>
                  <a:rPr lang="en-US" dirty="0">
                    <a:solidFill>
                      <a:schemeClr val="accent6"/>
                    </a:solidFill>
                  </a:rPr>
                  <a:t>Objective</a:t>
                </a:r>
              </a:p>
              <a:p>
                <a:pPr>
                  <a:lnSpc>
                    <a:spcPct val="90000"/>
                  </a:lnSpc>
                  <a:defRPr/>
                </a:pPr>
                <a:r>
                  <a:rPr lang="en-US" dirty="0">
                    <a:solidFill>
                      <a:schemeClr val="accent6"/>
                    </a:solidFill>
                  </a:rPr>
                  <a:t>Response Rate </a:t>
                </a:r>
              </a:p>
              <a:p>
                <a:pPr>
                  <a:lnSpc>
                    <a:spcPct val="90000"/>
                  </a:lnSpc>
                  <a:defRPr/>
                </a:pPr>
                <a:endParaRPr lang="en-US" baseline="30000" dirty="0">
                  <a:solidFill>
                    <a:schemeClr val="accent6"/>
                  </a:solidFill>
                </a:endParaRPr>
              </a:p>
            </p:txBody>
          </p:sp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8160AF9B-461B-48AD-BF4F-1A45F9133EC9}"/>
                  </a:ext>
                </a:extLst>
              </p:cNvPr>
              <p:cNvSpPr txBox="1"/>
              <p:nvPr/>
            </p:nvSpPr>
            <p:spPr>
              <a:xfrm>
                <a:off x="1710812" y="3107727"/>
                <a:ext cx="1944152" cy="61125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84000"/>
                  </a:lnSpc>
                  <a:spcAft>
                    <a:spcPts val="1200"/>
                  </a:spcAft>
                  <a:defRPr/>
                </a:pPr>
                <a:r>
                  <a:rPr lang="en-US" sz="2000" b="1" spc="-70">
                    <a:solidFill>
                      <a:schemeClr val="accent6"/>
                    </a:solidFill>
                    <a:latin typeface="+mj-lt"/>
                    <a:ea typeface="Noto Sans JP Black" panose="020B0A00000000000000" pitchFamily="34" charset="-128"/>
                  </a:rPr>
                  <a:t>Median DOR not reached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662766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270212BF-54FB-4099-BF92-17F3820C71E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84849"/>
            <a:ext cx="7106642" cy="645885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CF149B29-4B72-4F41-B131-B3F77CC4E7B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06642" y="2247805"/>
            <a:ext cx="1876687" cy="1352739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8EF4EF31-2930-487E-9128-FEB0F9716893}"/>
              </a:ext>
            </a:extLst>
          </p:cNvPr>
          <p:cNvSpPr txBox="1"/>
          <p:nvPr/>
        </p:nvSpPr>
        <p:spPr>
          <a:xfrm>
            <a:off x="1544507" y="6603097"/>
            <a:ext cx="776379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/>
              <a:t>https://www.nki.nl/news-events/news/til-therapy-meets-primary-endpoint-of-progression-free-survival-in-melanoma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20776764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502568-C22B-4CA9-941A-5408F4969B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24024" y="468463"/>
            <a:ext cx="5534025" cy="1325563"/>
          </a:xfrm>
          <a:solidFill>
            <a:schemeClr val="bg1"/>
          </a:solidFill>
        </p:spPr>
        <p:txBody>
          <a:bodyPr/>
          <a:lstStyle/>
          <a:p>
            <a:pPr algn="ctr"/>
            <a:r>
              <a:rPr lang="en-US" b="1" dirty="0"/>
              <a:t>Ongoing TIL Trials</a:t>
            </a: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C39EC514-FD71-42DD-B5B3-A03CB4458EE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14633739"/>
              </p:ext>
            </p:extLst>
          </p:nvPr>
        </p:nvGraphicFramePr>
        <p:xfrm>
          <a:off x="1" y="1574951"/>
          <a:ext cx="9143999" cy="5039360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1770308">
                  <a:extLst>
                    <a:ext uri="{9D8B030D-6E8A-4147-A177-3AD203B41FA5}">
                      <a16:colId xmlns:a16="http://schemas.microsoft.com/office/drawing/2014/main" val="4266118090"/>
                    </a:ext>
                  </a:extLst>
                </a:gridCol>
                <a:gridCol w="3204868">
                  <a:extLst>
                    <a:ext uri="{9D8B030D-6E8A-4147-A177-3AD203B41FA5}">
                      <a16:colId xmlns:a16="http://schemas.microsoft.com/office/drawing/2014/main" val="1821939505"/>
                    </a:ext>
                  </a:extLst>
                </a:gridCol>
                <a:gridCol w="4168823">
                  <a:extLst>
                    <a:ext uri="{9D8B030D-6E8A-4147-A177-3AD203B41FA5}">
                      <a16:colId xmlns:a16="http://schemas.microsoft.com/office/drawing/2014/main" val="104701500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Trial Identifier</a:t>
                      </a:r>
                    </a:p>
                  </a:txBody>
                  <a:tcPr>
                    <a:solidFill>
                      <a:srgbClr val="008764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Sponsor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008764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Description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76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2693648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NCT05398640</a:t>
                      </a:r>
                      <a:endParaRPr lang="en-US" sz="1400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Iovance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Expanded access program for lifileucel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8190513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NCT02278887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Netherlands Cancer Institute</a:t>
                      </a:r>
                      <a:r>
                        <a:rPr lang="en-US" sz="1400" dirty="0">
                          <a:effectLst/>
                        </a:rPr>
                        <a:t> </a:t>
                      </a:r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Phase 3, </a:t>
                      </a:r>
                      <a:r>
                        <a:rPr lang="en-US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Lymphodepletion+ TIL+ IL-2</a:t>
                      </a:r>
                      <a:r>
                        <a:rPr lang="en-US" sz="1400" dirty="0">
                          <a:effectLst/>
                        </a:rPr>
                        <a:t> vs. ipilimumab</a:t>
                      </a:r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0382679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NCT03645928</a:t>
                      </a:r>
                      <a:r>
                        <a:rPr lang="en-US" sz="1400" dirty="0">
                          <a:effectLst/>
                        </a:rPr>
                        <a:t> </a:t>
                      </a:r>
                      <a:endParaRPr lang="en-US" sz="1400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Iovance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Phase 2, </a:t>
                      </a:r>
                      <a:r>
                        <a:rPr lang="en-US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Lymphodepletion+ lifileucel + IL-2</a:t>
                      </a:r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4906997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NCT05050006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Instil Bio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Phase 2, Lymphodepletion+ ITIL-168 + IL-2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3881654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NCT03467516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UPMC Hillman Cancer Center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Phase 2, </a:t>
                      </a:r>
                      <a:r>
                        <a:rPr lang="en-US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Lymphodepletion+ TIL + IL-2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38885355"/>
                  </a:ext>
                </a:extLst>
              </a:tr>
              <a:tr h="489434">
                <a:tc>
                  <a:txBody>
                    <a:bodyPr/>
                    <a:lstStyle/>
                    <a:p>
                      <a:r>
                        <a:rPr lang="en-US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NCT04762225</a:t>
                      </a:r>
                      <a:r>
                        <a:rPr lang="en-US" sz="1400" dirty="0">
                          <a:effectLst/>
                        </a:rPr>
                        <a:t> </a:t>
                      </a:r>
                      <a:endParaRPr lang="en-US" sz="1400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Repertoire Immune Medicines</a:t>
                      </a:r>
                      <a:r>
                        <a:rPr lang="en-US" sz="1400" dirty="0">
                          <a:effectLst/>
                        </a:rPr>
                        <a:t> </a:t>
                      </a:r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Phase 1/2, </a:t>
                      </a:r>
                      <a:r>
                        <a:rPr lang="en-US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Autologous Multi-Targeted T Cell Therapy (RPTR-168)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2927123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NCT03997474</a:t>
                      </a:r>
                      <a:r>
                        <a:rPr lang="en-US" sz="1400" dirty="0">
                          <a:effectLst/>
                        </a:rPr>
                        <a:t> </a:t>
                      </a:r>
                      <a:endParaRPr lang="en-US" sz="1400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Achilles Therapeutics </a:t>
                      </a:r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Phase 1/2, </a:t>
                      </a:r>
                      <a:r>
                        <a:rPr lang="en-US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Lymphodepletion +ATL001 +/- checkpoint inhibitor+</a:t>
                      </a:r>
                      <a:r>
                        <a:rPr lang="en-US" sz="1400" dirty="0">
                          <a:effectLst/>
                        </a:rPr>
                        <a:t> IL-2</a:t>
                      </a:r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4201932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NCT03815682</a:t>
                      </a:r>
                      <a:r>
                        <a:rPr lang="en-US" sz="1400" dirty="0">
                          <a:effectLst/>
                        </a:rPr>
                        <a:t> </a:t>
                      </a:r>
                      <a:endParaRPr lang="en-US" sz="1400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Repertoire Immune Medicines/ </a:t>
                      </a:r>
                      <a:r>
                        <a:rPr lang="en-US" sz="1400" dirty="0">
                          <a:effectLst/>
                        </a:rPr>
                        <a:t>Merck </a:t>
                      </a:r>
                      <a:r>
                        <a:rPr lang="en-US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Sharp &amp; Dohme</a:t>
                      </a:r>
                      <a:r>
                        <a:rPr lang="en-US" sz="1400" dirty="0">
                          <a:effectLst/>
                        </a:rPr>
                        <a:t> </a:t>
                      </a:r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Phase 1/2, Autologous Multi-Targeted T Cell Therapy + IL-15 (RPTR-147:1)</a:t>
                      </a:r>
                      <a:r>
                        <a:rPr lang="en-US" sz="1400" dirty="0">
                          <a:effectLst/>
                        </a:rPr>
                        <a:t> +/- Pembro</a:t>
                      </a:r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6092154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NCT03638375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Leiden University Medical Center/ Bristol-Myers Squibb</a:t>
                      </a:r>
                      <a:r>
                        <a:rPr lang="en-US" sz="1400" dirty="0">
                          <a:effectLst/>
                        </a:rPr>
                        <a:t> </a:t>
                      </a:r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Phase 1/2, TIL + nivo +/- IFN-</a:t>
                      </a:r>
                      <a:r>
                        <a:rPr lang="en-US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α</a:t>
                      </a:r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7634916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NCT03374839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Nantes University Hospital</a:t>
                      </a:r>
                      <a:r>
                        <a:rPr lang="en-US" sz="1400" dirty="0">
                          <a:effectLst/>
                        </a:rPr>
                        <a:t> </a:t>
                      </a:r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Phase 1/2, </a:t>
                      </a:r>
                      <a:r>
                        <a:rPr lang="en-US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TIL + IL-2 +/- DC vaccine</a:t>
                      </a:r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2390072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NCT02621021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National Cancer Institute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Phase 2, TIL+IL2 +/- pembrolizumab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884676438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51B1DA24-9AD5-454A-80D5-FE8F0AA87918}"/>
              </a:ext>
            </a:extLst>
          </p:cNvPr>
          <p:cNvSpPr txBox="1"/>
          <p:nvPr/>
        </p:nvSpPr>
        <p:spPr>
          <a:xfrm>
            <a:off x="5397500" y="6595896"/>
            <a:ext cx="3987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(Slide courtesy of Dr. Allison </a:t>
            </a:r>
            <a:r>
              <a:rPr lang="en-US" sz="1400" b="1" dirty="0" err="1">
                <a:latin typeface="Arial" panose="020B0604020202020204" pitchFamily="34" charset="0"/>
                <a:cs typeface="Arial" panose="020B0604020202020204" pitchFamily="34" charset="0"/>
              </a:rPr>
              <a:t>Betof</a:t>
            </a:r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 Warner)</a:t>
            </a:r>
          </a:p>
        </p:txBody>
      </p:sp>
    </p:spTree>
    <p:extLst>
      <p:ext uri="{BB962C8B-B14F-4D97-AF65-F5344CB8AC3E}">
        <p14:creationId xmlns:p14="http://schemas.microsoft.com/office/powerpoint/2010/main" val="76699256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133A1F-C728-4FC2-8C40-EAF1308734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0550" y="806848"/>
            <a:ext cx="7886700" cy="1458119"/>
          </a:xfrm>
        </p:spPr>
        <p:txBody>
          <a:bodyPr/>
          <a:lstStyle/>
          <a:p>
            <a:r>
              <a:rPr lang="en-US" b="1" dirty="0"/>
              <a:t>Questions?</a:t>
            </a:r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721256A5-D612-44FD-AC52-930F40F292A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63727" y="1941522"/>
            <a:ext cx="8444641" cy="4462512"/>
          </a:xfrm>
          <a:prstGeom prst="rect">
            <a:avLst/>
          </a:prstGeom>
          <a:effectLst/>
        </p:spPr>
      </p:pic>
      <p:sp>
        <p:nvSpPr>
          <p:cNvPr id="7" name="Oval 6">
            <a:extLst>
              <a:ext uri="{FF2B5EF4-FFF2-40B4-BE49-F238E27FC236}">
                <a16:creationId xmlns:a16="http://schemas.microsoft.com/office/drawing/2014/main" id="{3965359C-D29A-4388-89B2-E88C040F602C}"/>
              </a:ext>
            </a:extLst>
          </p:cNvPr>
          <p:cNvSpPr/>
          <p:nvPr/>
        </p:nvSpPr>
        <p:spPr>
          <a:xfrm>
            <a:off x="7847407" y="3615961"/>
            <a:ext cx="157720" cy="15772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BBA51ADA-E702-4095-B1E9-2531B42CA6FE}"/>
              </a:ext>
            </a:extLst>
          </p:cNvPr>
          <p:cNvSpPr/>
          <p:nvPr/>
        </p:nvSpPr>
        <p:spPr>
          <a:xfrm>
            <a:off x="7837994" y="3578311"/>
            <a:ext cx="157720" cy="15772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51155AEB-FB88-4331-A6BB-9E9BA39EB3AD}"/>
              </a:ext>
            </a:extLst>
          </p:cNvPr>
          <p:cNvSpPr/>
          <p:nvPr/>
        </p:nvSpPr>
        <p:spPr>
          <a:xfrm>
            <a:off x="7688223" y="3693606"/>
            <a:ext cx="157720" cy="15772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BDA8F24E-D105-47B0-9862-90DD533FD07B}"/>
              </a:ext>
            </a:extLst>
          </p:cNvPr>
          <p:cNvSpPr/>
          <p:nvPr/>
        </p:nvSpPr>
        <p:spPr>
          <a:xfrm>
            <a:off x="7589428" y="3712401"/>
            <a:ext cx="157720" cy="15772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8392279C-2209-4111-85D4-B2C5D656F7D3}"/>
              </a:ext>
            </a:extLst>
          </p:cNvPr>
          <p:cNvSpPr/>
          <p:nvPr/>
        </p:nvSpPr>
        <p:spPr>
          <a:xfrm>
            <a:off x="657792" y="2262296"/>
            <a:ext cx="157720" cy="15772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409D9334-54D4-4FEA-B130-0EECAF52895E}"/>
              </a:ext>
            </a:extLst>
          </p:cNvPr>
          <p:cNvSpPr/>
          <p:nvPr/>
        </p:nvSpPr>
        <p:spPr>
          <a:xfrm>
            <a:off x="706827" y="2248289"/>
            <a:ext cx="157720" cy="15772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62B94D6B-A167-4134-B6B6-0846C81DAD4F}"/>
              </a:ext>
            </a:extLst>
          </p:cNvPr>
          <p:cNvSpPr/>
          <p:nvPr/>
        </p:nvSpPr>
        <p:spPr>
          <a:xfrm>
            <a:off x="764839" y="4001007"/>
            <a:ext cx="157720" cy="15772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E9337D8B-4165-42BE-9AF0-AD2262B947E4}"/>
              </a:ext>
            </a:extLst>
          </p:cNvPr>
          <p:cNvSpPr/>
          <p:nvPr/>
        </p:nvSpPr>
        <p:spPr>
          <a:xfrm>
            <a:off x="760315" y="4035444"/>
            <a:ext cx="157720" cy="15772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07243B89-68D2-4483-A739-359C5A17B6C5}"/>
              </a:ext>
            </a:extLst>
          </p:cNvPr>
          <p:cNvSpPr/>
          <p:nvPr/>
        </p:nvSpPr>
        <p:spPr>
          <a:xfrm>
            <a:off x="669252" y="3996915"/>
            <a:ext cx="157720" cy="15772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0D2948C6-D4EB-4A7D-B113-8B3CE87CDD2B}"/>
              </a:ext>
            </a:extLst>
          </p:cNvPr>
          <p:cNvSpPr/>
          <p:nvPr/>
        </p:nvSpPr>
        <p:spPr>
          <a:xfrm>
            <a:off x="1038707" y="4686800"/>
            <a:ext cx="157720" cy="15772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FD67C418-9B97-46CA-AA9C-FDA00179B121}"/>
              </a:ext>
            </a:extLst>
          </p:cNvPr>
          <p:cNvSpPr/>
          <p:nvPr/>
        </p:nvSpPr>
        <p:spPr>
          <a:xfrm>
            <a:off x="947643" y="4553709"/>
            <a:ext cx="157720" cy="15772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75AD7A97-56EA-4C15-BA05-E8E7C337FE36}"/>
              </a:ext>
            </a:extLst>
          </p:cNvPr>
          <p:cNvSpPr/>
          <p:nvPr/>
        </p:nvSpPr>
        <p:spPr>
          <a:xfrm>
            <a:off x="1014189" y="4609747"/>
            <a:ext cx="157720" cy="15772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FE91B4AE-B1AD-4B7A-B49F-B580C7A6B73A}"/>
              </a:ext>
            </a:extLst>
          </p:cNvPr>
          <p:cNvSpPr/>
          <p:nvPr/>
        </p:nvSpPr>
        <p:spPr>
          <a:xfrm>
            <a:off x="1546546" y="5037035"/>
            <a:ext cx="157720" cy="15772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184DB7EF-FC7E-453A-9A5E-A71318C13FF5}"/>
              </a:ext>
            </a:extLst>
          </p:cNvPr>
          <p:cNvSpPr/>
          <p:nvPr/>
        </p:nvSpPr>
        <p:spPr>
          <a:xfrm>
            <a:off x="4965917" y="2760774"/>
            <a:ext cx="157720" cy="15772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C6642A0B-EB92-435A-83C4-5E25A94E13C5}"/>
              </a:ext>
            </a:extLst>
          </p:cNvPr>
          <p:cNvSpPr/>
          <p:nvPr/>
        </p:nvSpPr>
        <p:spPr>
          <a:xfrm>
            <a:off x="5708302" y="3131090"/>
            <a:ext cx="157720" cy="15772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14E7E144-CA1C-4BDF-A9C9-AEB2AAC0C17C}"/>
              </a:ext>
            </a:extLst>
          </p:cNvPr>
          <p:cNvSpPr/>
          <p:nvPr/>
        </p:nvSpPr>
        <p:spPr>
          <a:xfrm>
            <a:off x="6008489" y="3677921"/>
            <a:ext cx="157720" cy="15772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9CD34C46-C590-43E0-A14E-E6FB6EE1DE19}"/>
              </a:ext>
            </a:extLst>
          </p:cNvPr>
          <p:cNvSpPr/>
          <p:nvPr/>
        </p:nvSpPr>
        <p:spPr>
          <a:xfrm>
            <a:off x="6035463" y="4028576"/>
            <a:ext cx="157720" cy="15772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6A6710EB-594A-4D45-A57C-C020E15D5DF6}"/>
              </a:ext>
            </a:extLst>
          </p:cNvPr>
          <p:cNvSpPr/>
          <p:nvPr/>
        </p:nvSpPr>
        <p:spPr>
          <a:xfrm>
            <a:off x="6958646" y="3258754"/>
            <a:ext cx="157720" cy="15772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2A49C7AA-970E-4F39-A344-157B3369A45E}"/>
              </a:ext>
            </a:extLst>
          </p:cNvPr>
          <p:cNvSpPr/>
          <p:nvPr/>
        </p:nvSpPr>
        <p:spPr>
          <a:xfrm>
            <a:off x="5770901" y="3372050"/>
            <a:ext cx="157720" cy="15772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B0CBD009-754C-4726-954D-D768318FE9DA}"/>
              </a:ext>
            </a:extLst>
          </p:cNvPr>
          <p:cNvSpPr/>
          <p:nvPr/>
        </p:nvSpPr>
        <p:spPr>
          <a:xfrm>
            <a:off x="2138087" y="4909688"/>
            <a:ext cx="157720" cy="15772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4EADF02B-76E2-4CF6-AB11-12987677AA0C}"/>
              </a:ext>
            </a:extLst>
          </p:cNvPr>
          <p:cNvSpPr/>
          <p:nvPr/>
        </p:nvSpPr>
        <p:spPr>
          <a:xfrm>
            <a:off x="2372744" y="5112823"/>
            <a:ext cx="157720" cy="15772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3C771017-3155-4782-BE9E-D1198752D687}"/>
              </a:ext>
            </a:extLst>
          </p:cNvPr>
          <p:cNvSpPr/>
          <p:nvPr/>
        </p:nvSpPr>
        <p:spPr>
          <a:xfrm>
            <a:off x="4736716" y="3955505"/>
            <a:ext cx="157720" cy="15772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D98DCE0A-0E93-45FD-A4F6-6DC7EAE1FE7F}"/>
              </a:ext>
            </a:extLst>
          </p:cNvPr>
          <p:cNvSpPr/>
          <p:nvPr/>
        </p:nvSpPr>
        <p:spPr>
          <a:xfrm>
            <a:off x="2216332" y="3621199"/>
            <a:ext cx="157720" cy="15772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7474C11F-97CD-4720-9B11-297AD411146C}"/>
              </a:ext>
            </a:extLst>
          </p:cNvPr>
          <p:cNvSpPr/>
          <p:nvPr/>
        </p:nvSpPr>
        <p:spPr>
          <a:xfrm>
            <a:off x="4502819" y="3411796"/>
            <a:ext cx="157720" cy="15772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3DDCE3DD-1CE6-467C-8EFE-0F483E387475}"/>
              </a:ext>
            </a:extLst>
          </p:cNvPr>
          <p:cNvSpPr/>
          <p:nvPr/>
        </p:nvSpPr>
        <p:spPr>
          <a:xfrm>
            <a:off x="3133706" y="3801788"/>
            <a:ext cx="157720" cy="15772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286F291C-86BD-413D-8491-7CC66E405E29}"/>
              </a:ext>
            </a:extLst>
          </p:cNvPr>
          <p:cNvSpPr/>
          <p:nvPr/>
        </p:nvSpPr>
        <p:spPr>
          <a:xfrm>
            <a:off x="4480026" y="5070044"/>
            <a:ext cx="157720" cy="15772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D4328364-8B65-4936-AF14-BBDC55F908AE}"/>
              </a:ext>
            </a:extLst>
          </p:cNvPr>
          <p:cNvSpPr/>
          <p:nvPr/>
        </p:nvSpPr>
        <p:spPr>
          <a:xfrm flipH="1">
            <a:off x="2218052" y="4862102"/>
            <a:ext cx="157720" cy="15772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F28729B9-5144-4C96-98F4-02392E3203D5}"/>
              </a:ext>
            </a:extLst>
          </p:cNvPr>
          <p:cNvSpPr/>
          <p:nvPr/>
        </p:nvSpPr>
        <p:spPr>
          <a:xfrm>
            <a:off x="5153601" y="3420451"/>
            <a:ext cx="157720" cy="15772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25F6BC15-46B5-4C0C-8D7F-526822A340CA}"/>
              </a:ext>
            </a:extLst>
          </p:cNvPr>
          <p:cNvSpPr/>
          <p:nvPr/>
        </p:nvSpPr>
        <p:spPr>
          <a:xfrm>
            <a:off x="7710186" y="3659093"/>
            <a:ext cx="157720" cy="15772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5F71D8BD-0364-4C07-A72E-9FC2C169BDA0}"/>
              </a:ext>
            </a:extLst>
          </p:cNvPr>
          <p:cNvSpPr/>
          <p:nvPr/>
        </p:nvSpPr>
        <p:spPr>
          <a:xfrm>
            <a:off x="6224441" y="4843048"/>
            <a:ext cx="157720" cy="15772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2439B5A1-2B6D-4B41-9E51-9E967DCCA379}"/>
              </a:ext>
            </a:extLst>
          </p:cNvPr>
          <p:cNvSpPr/>
          <p:nvPr/>
        </p:nvSpPr>
        <p:spPr>
          <a:xfrm>
            <a:off x="4607131" y="5558276"/>
            <a:ext cx="157720" cy="15772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id="{F4F33E88-372C-4C52-A963-462967AF6D0E}"/>
              </a:ext>
            </a:extLst>
          </p:cNvPr>
          <p:cNvSpPr/>
          <p:nvPr/>
        </p:nvSpPr>
        <p:spPr>
          <a:xfrm>
            <a:off x="6673569" y="5442083"/>
            <a:ext cx="157720" cy="15772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Oval 38">
            <a:extLst>
              <a:ext uri="{FF2B5EF4-FFF2-40B4-BE49-F238E27FC236}">
                <a16:creationId xmlns:a16="http://schemas.microsoft.com/office/drawing/2014/main" id="{21E7FD06-B04F-4560-A336-CCD126370FC4}"/>
              </a:ext>
            </a:extLst>
          </p:cNvPr>
          <p:cNvSpPr/>
          <p:nvPr/>
        </p:nvSpPr>
        <p:spPr>
          <a:xfrm>
            <a:off x="6520965" y="5865744"/>
            <a:ext cx="157720" cy="15772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Oval 39">
            <a:extLst>
              <a:ext uri="{FF2B5EF4-FFF2-40B4-BE49-F238E27FC236}">
                <a16:creationId xmlns:a16="http://schemas.microsoft.com/office/drawing/2014/main" id="{0A5D2294-BB1B-4521-9764-E12939E762E0}"/>
              </a:ext>
            </a:extLst>
          </p:cNvPr>
          <p:cNvSpPr/>
          <p:nvPr/>
        </p:nvSpPr>
        <p:spPr>
          <a:xfrm>
            <a:off x="6797725" y="6243752"/>
            <a:ext cx="157720" cy="15772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Oval 40">
            <a:extLst>
              <a:ext uri="{FF2B5EF4-FFF2-40B4-BE49-F238E27FC236}">
                <a16:creationId xmlns:a16="http://schemas.microsoft.com/office/drawing/2014/main" id="{A06D6EDA-1997-4D16-8A5E-A35D1D9FC8D9}"/>
              </a:ext>
            </a:extLst>
          </p:cNvPr>
          <p:cNvSpPr/>
          <p:nvPr/>
        </p:nvSpPr>
        <p:spPr>
          <a:xfrm>
            <a:off x="7583153" y="3687301"/>
            <a:ext cx="157720" cy="15772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Oval 41">
            <a:extLst>
              <a:ext uri="{FF2B5EF4-FFF2-40B4-BE49-F238E27FC236}">
                <a16:creationId xmlns:a16="http://schemas.microsoft.com/office/drawing/2014/main" id="{F5ED3914-EEB8-4F8C-88B6-C0C68311DC5C}"/>
              </a:ext>
            </a:extLst>
          </p:cNvPr>
          <p:cNvSpPr/>
          <p:nvPr/>
        </p:nvSpPr>
        <p:spPr>
          <a:xfrm>
            <a:off x="6233735" y="3840302"/>
            <a:ext cx="157720" cy="15772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Oval 42">
            <a:extLst>
              <a:ext uri="{FF2B5EF4-FFF2-40B4-BE49-F238E27FC236}">
                <a16:creationId xmlns:a16="http://schemas.microsoft.com/office/drawing/2014/main" id="{D8F845BC-BEF9-44CB-85D0-EDAFCAF7AB34}"/>
              </a:ext>
            </a:extLst>
          </p:cNvPr>
          <p:cNvSpPr/>
          <p:nvPr/>
        </p:nvSpPr>
        <p:spPr>
          <a:xfrm>
            <a:off x="6401851" y="3246848"/>
            <a:ext cx="157720" cy="15772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Oval 43">
            <a:extLst>
              <a:ext uri="{FF2B5EF4-FFF2-40B4-BE49-F238E27FC236}">
                <a16:creationId xmlns:a16="http://schemas.microsoft.com/office/drawing/2014/main" id="{DFAF0C05-C06E-4C70-B0EF-793400657E68}"/>
              </a:ext>
            </a:extLst>
          </p:cNvPr>
          <p:cNvSpPr/>
          <p:nvPr/>
        </p:nvSpPr>
        <p:spPr>
          <a:xfrm>
            <a:off x="7812894" y="3578311"/>
            <a:ext cx="157720" cy="15772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Oval 44">
            <a:extLst>
              <a:ext uri="{FF2B5EF4-FFF2-40B4-BE49-F238E27FC236}">
                <a16:creationId xmlns:a16="http://schemas.microsoft.com/office/drawing/2014/main" id="{7B5E5A02-500F-4AD9-A5A6-DEF25F559174}"/>
              </a:ext>
            </a:extLst>
          </p:cNvPr>
          <p:cNvSpPr/>
          <p:nvPr/>
        </p:nvSpPr>
        <p:spPr>
          <a:xfrm>
            <a:off x="6694906" y="4617319"/>
            <a:ext cx="157720" cy="15772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Oval 45">
            <a:extLst>
              <a:ext uri="{FF2B5EF4-FFF2-40B4-BE49-F238E27FC236}">
                <a16:creationId xmlns:a16="http://schemas.microsoft.com/office/drawing/2014/main" id="{9E8DCA5B-3A2D-471B-A57E-AD5502F9AAAE}"/>
              </a:ext>
            </a:extLst>
          </p:cNvPr>
          <p:cNvSpPr/>
          <p:nvPr/>
        </p:nvSpPr>
        <p:spPr>
          <a:xfrm>
            <a:off x="5066755" y="2971617"/>
            <a:ext cx="157720" cy="15772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Oval 46">
            <a:extLst>
              <a:ext uri="{FF2B5EF4-FFF2-40B4-BE49-F238E27FC236}">
                <a16:creationId xmlns:a16="http://schemas.microsoft.com/office/drawing/2014/main" id="{E34B7103-F8B8-4186-BF84-A247D881B973}"/>
              </a:ext>
            </a:extLst>
          </p:cNvPr>
          <p:cNvSpPr/>
          <p:nvPr/>
        </p:nvSpPr>
        <p:spPr>
          <a:xfrm>
            <a:off x="7205052" y="3113069"/>
            <a:ext cx="157720" cy="15772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Oval 47">
            <a:extLst>
              <a:ext uri="{FF2B5EF4-FFF2-40B4-BE49-F238E27FC236}">
                <a16:creationId xmlns:a16="http://schemas.microsoft.com/office/drawing/2014/main" id="{FBD4BEB8-6027-4181-B0FB-83F9DB2E1043}"/>
              </a:ext>
            </a:extLst>
          </p:cNvPr>
          <p:cNvSpPr/>
          <p:nvPr/>
        </p:nvSpPr>
        <p:spPr>
          <a:xfrm>
            <a:off x="8214315" y="3327266"/>
            <a:ext cx="157720" cy="15772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Oval 48">
            <a:extLst>
              <a:ext uri="{FF2B5EF4-FFF2-40B4-BE49-F238E27FC236}">
                <a16:creationId xmlns:a16="http://schemas.microsoft.com/office/drawing/2014/main" id="{731184C8-7956-4C72-A52E-233EB5C87687}"/>
              </a:ext>
            </a:extLst>
          </p:cNvPr>
          <p:cNvSpPr/>
          <p:nvPr/>
        </p:nvSpPr>
        <p:spPr>
          <a:xfrm>
            <a:off x="7375399" y="3900763"/>
            <a:ext cx="157720" cy="15772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Oval 49">
            <a:extLst>
              <a:ext uri="{FF2B5EF4-FFF2-40B4-BE49-F238E27FC236}">
                <a16:creationId xmlns:a16="http://schemas.microsoft.com/office/drawing/2014/main" id="{D1200233-BFDA-411C-89F4-964AA2671BB3}"/>
              </a:ext>
            </a:extLst>
          </p:cNvPr>
          <p:cNvSpPr/>
          <p:nvPr/>
        </p:nvSpPr>
        <p:spPr>
          <a:xfrm>
            <a:off x="6038969" y="3117293"/>
            <a:ext cx="157720" cy="15772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Oval 50">
            <a:extLst>
              <a:ext uri="{FF2B5EF4-FFF2-40B4-BE49-F238E27FC236}">
                <a16:creationId xmlns:a16="http://schemas.microsoft.com/office/drawing/2014/main" id="{B18645BF-0855-4F15-A983-0C4B250BEEA1}"/>
              </a:ext>
            </a:extLst>
          </p:cNvPr>
          <p:cNvSpPr/>
          <p:nvPr/>
        </p:nvSpPr>
        <p:spPr>
          <a:xfrm>
            <a:off x="5342383" y="3933595"/>
            <a:ext cx="157720" cy="15772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Oval 51">
            <a:extLst>
              <a:ext uri="{FF2B5EF4-FFF2-40B4-BE49-F238E27FC236}">
                <a16:creationId xmlns:a16="http://schemas.microsoft.com/office/drawing/2014/main" id="{5649E5CC-D52A-402C-BFAF-AAE817F40845}"/>
              </a:ext>
            </a:extLst>
          </p:cNvPr>
          <p:cNvSpPr/>
          <p:nvPr/>
        </p:nvSpPr>
        <p:spPr>
          <a:xfrm>
            <a:off x="6853205" y="3598944"/>
            <a:ext cx="157720" cy="15772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Oval 52">
            <a:extLst>
              <a:ext uri="{FF2B5EF4-FFF2-40B4-BE49-F238E27FC236}">
                <a16:creationId xmlns:a16="http://schemas.microsoft.com/office/drawing/2014/main" id="{794A092D-CAB1-41DC-A83C-A2336152ECBF}"/>
              </a:ext>
            </a:extLst>
          </p:cNvPr>
          <p:cNvSpPr/>
          <p:nvPr/>
        </p:nvSpPr>
        <p:spPr>
          <a:xfrm>
            <a:off x="7197407" y="4236783"/>
            <a:ext cx="157720" cy="15772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Oval 53">
            <a:extLst>
              <a:ext uri="{FF2B5EF4-FFF2-40B4-BE49-F238E27FC236}">
                <a16:creationId xmlns:a16="http://schemas.microsoft.com/office/drawing/2014/main" id="{ADB4B392-2D9B-46EE-BBDA-E63E5D839E3E}"/>
              </a:ext>
            </a:extLst>
          </p:cNvPr>
          <p:cNvSpPr/>
          <p:nvPr/>
        </p:nvSpPr>
        <p:spPr>
          <a:xfrm>
            <a:off x="6635770" y="3456598"/>
            <a:ext cx="157720" cy="15772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Oval 54">
            <a:extLst>
              <a:ext uri="{FF2B5EF4-FFF2-40B4-BE49-F238E27FC236}">
                <a16:creationId xmlns:a16="http://schemas.microsoft.com/office/drawing/2014/main" id="{B9C4074F-102A-44F2-AF7E-0452466ECBF8}"/>
              </a:ext>
            </a:extLst>
          </p:cNvPr>
          <p:cNvSpPr/>
          <p:nvPr/>
        </p:nvSpPr>
        <p:spPr>
          <a:xfrm>
            <a:off x="6277442" y="3303161"/>
            <a:ext cx="157720" cy="15772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Oval 55">
            <a:extLst>
              <a:ext uri="{FF2B5EF4-FFF2-40B4-BE49-F238E27FC236}">
                <a16:creationId xmlns:a16="http://schemas.microsoft.com/office/drawing/2014/main" id="{DEA3C3FF-455D-4D26-9167-339BECE5B6A0}"/>
              </a:ext>
            </a:extLst>
          </p:cNvPr>
          <p:cNvSpPr/>
          <p:nvPr/>
        </p:nvSpPr>
        <p:spPr>
          <a:xfrm>
            <a:off x="6384335" y="3668750"/>
            <a:ext cx="157720" cy="15772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Oval 56">
            <a:extLst>
              <a:ext uri="{FF2B5EF4-FFF2-40B4-BE49-F238E27FC236}">
                <a16:creationId xmlns:a16="http://schemas.microsoft.com/office/drawing/2014/main" id="{6844DFFD-A724-4586-955D-B01D2188E269}"/>
              </a:ext>
            </a:extLst>
          </p:cNvPr>
          <p:cNvSpPr/>
          <p:nvPr/>
        </p:nvSpPr>
        <p:spPr>
          <a:xfrm>
            <a:off x="6803477" y="4599806"/>
            <a:ext cx="157720" cy="15772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Oval 57">
            <a:extLst>
              <a:ext uri="{FF2B5EF4-FFF2-40B4-BE49-F238E27FC236}">
                <a16:creationId xmlns:a16="http://schemas.microsoft.com/office/drawing/2014/main" id="{BA3CCBB5-3E99-4D8B-BC34-036EC3564A48}"/>
              </a:ext>
            </a:extLst>
          </p:cNvPr>
          <p:cNvSpPr/>
          <p:nvPr/>
        </p:nvSpPr>
        <p:spPr>
          <a:xfrm>
            <a:off x="8165280" y="3278231"/>
            <a:ext cx="157720" cy="15772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Oval 58">
            <a:extLst>
              <a:ext uri="{FF2B5EF4-FFF2-40B4-BE49-F238E27FC236}">
                <a16:creationId xmlns:a16="http://schemas.microsoft.com/office/drawing/2014/main" id="{80FDA2D6-01CA-4DEF-98AA-6E1B9E3E7FEE}"/>
              </a:ext>
            </a:extLst>
          </p:cNvPr>
          <p:cNvSpPr/>
          <p:nvPr/>
        </p:nvSpPr>
        <p:spPr>
          <a:xfrm>
            <a:off x="8242328" y="3281732"/>
            <a:ext cx="157720" cy="15772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Oval 59">
            <a:extLst>
              <a:ext uri="{FF2B5EF4-FFF2-40B4-BE49-F238E27FC236}">
                <a16:creationId xmlns:a16="http://schemas.microsoft.com/office/drawing/2014/main" id="{F5EC1067-98EA-40AB-AA5A-7705A67643F4}"/>
              </a:ext>
            </a:extLst>
          </p:cNvPr>
          <p:cNvSpPr/>
          <p:nvPr/>
        </p:nvSpPr>
        <p:spPr>
          <a:xfrm>
            <a:off x="4462513" y="5136586"/>
            <a:ext cx="157720" cy="15772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Oval 60">
            <a:extLst>
              <a:ext uri="{FF2B5EF4-FFF2-40B4-BE49-F238E27FC236}">
                <a16:creationId xmlns:a16="http://schemas.microsoft.com/office/drawing/2014/main" id="{90F3CB64-0531-49D1-8EEC-83152BC09C89}"/>
              </a:ext>
            </a:extLst>
          </p:cNvPr>
          <p:cNvSpPr/>
          <p:nvPr/>
        </p:nvSpPr>
        <p:spPr>
          <a:xfrm>
            <a:off x="4525555" y="5084051"/>
            <a:ext cx="157720" cy="15772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Oval 61">
            <a:extLst>
              <a:ext uri="{FF2B5EF4-FFF2-40B4-BE49-F238E27FC236}">
                <a16:creationId xmlns:a16="http://schemas.microsoft.com/office/drawing/2014/main" id="{1F9EEB4E-AC0F-45C5-A08E-7847830668FA}"/>
              </a:ext>
            </a:extLst>
          </p:cNvPr>
          <p:cNvSpPr/>
          <p:nvPr/>
        </p:nvSpPr>
        <p:spPr>
          <a:xfrm>
            <a:off x="4630626" y="5514841"/>
            <a:ext cx="157720" cy="15772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Oval 62">
            <a:extLst>
              <a:ext uri="{FF2B5EF4-FFF2-40B4-BE49-F238E27FC236}">
                <a16:creationId xmlns:a16="http://schemas.microsoft.com/office/drawing/2014/main" id="{613C3979-5578-427D-9BD6-FDA5D81ACFE8}"/>
              </a:ext>
            </a:extLst>
          </p:cNvPr>
          <p:cNvSpPr/>
          <p:nvPr/>
        </p:nvSpPr>
        <p:spPr>
          <a:xfrm>
            <a:off x="4630627" y="5577880"/>
            <a:ext cx="157720" cy="15772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Oval 63">
            <a:extLst>
              <a:ext uri="{FF2B5EF4-FFF2-40B4-BE49-F238E27FC236}">
                <a16:creationId xmlns:a16="http://schemas.microsoft.com/office/drawing/2014/main" id="{DB3930EA-3008-4EDF-A1F5-BF0099331EC9}"/>
              </a:ext>
            </a:extLst>
          </p:cNvPr>
          <p:cNvSpPr/>
          <p:nvPr/>
        </p:nvSpPr>
        <p:spPr>
          <a:xfrm>
            <a:off x="6597245" y="3502126"/>
            <a:ext cx="157720" cy="15772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Oval 64">
            <a:extLst>
              <a:ext uri="{FF2B5EF4-FFF2-40B4-BE49-F238E27FC236}">
                <a16:creationId xmlns:a16="http://schemas.microsoft.com/office/drawing/2014/main" id="{413C692B-0CCB-48A2-9F5B-660D60BA9234}"/>
              </a:ext>
            </a:extLst>
          </p:cNvPr>
          <p:cNvSpPr/>
          <p:nvPr/>
        </p:nvSpPr>
        <p:spPr>
          <a:xfrm>
            <a:off x="6229504" y="3806834"/>
            <a:ext cx="157720" cy="15772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Oval 65">
            <a:extLst>
              <a:ext uri="{FF2B5EF4-FFF2-40B4-BE49-F238E27FC236}">
                <a16:creationId xmlns:a16="http://schemas.microsoft.com/office/drawing/2014/main" id="{02DD1F4C-36CE-4597-B835-8F666717101D}"/>
              </a:ext>
            </a:extLst>
          </p:cNvPr>
          <p:cNvSpPr/>
          <p:nvPr/>
        </p:nvSpPr>
        <p:spPr>
          <a:xfrm>
            <a:off x="5749387" y="3415076"/>
            <a:ext cx="157720" cy="15772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Oval 66">
            <a:extLst>
              <a:ext uri="{FF2B5EF4-FFF2-40B4-BE49-F238E27FC236}">
                <a16:creationId xmlns:a16="http://schemas.microsoft.com/office/drawing/2014/main" id="{F8B68775-64A7-4234-97EC-9735325A8478}"/>
              </a:ext>
            </a:extLst>
          </p:cNvPr>
          <p:cNvSpPr/>
          <p:nvPr/>
        </p:nvSpPr>
        <p:spPr>
          <a:xfrm>
            <a:off x="699428" y="2809063"/>
            <a:ext cx="157720" cy="15772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Oval 67">
            <a:extLst>
              <a:ext uri="{FF2B5EF4-FFF2-40B4-BE49-F238E27FC236}">
                <a16:creationId xmlns:a16="http://schemas.microsoft.com/office/drawing/2014/main" id="{0064689C-0821-4931-8507-37EC8A24FDA2}"/>
              </a:ext>
            </a:extLst>
          </p:cNvPr>
          <p:cNvSpPr/>
          <p:nvPr/>
        </p:nvSpPr>
        <p:spPr>
          <a:xfrm>
            <a:off x="6673365" y="5769567"/>
            <a:ext cx="157720" cy="15772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Oval 68">
            <a:extLst>
              <a:ext uri="{FF2B5EF4-FFF2-40B4-BE49-F238E27FC236}">
                <a16:creationId xmlns:a16="http://schemas.microsoft.com/office/drawing/2014/main" id="{CF97974F-E209-41EE-837F-CDA2F4BA6E48}"/>
              </a:ext>
            </a:extLst>
          </p:cNvPr>
          <p:cNvSpPr/>
          <p:nvPr/>
        </p:nvSpPr>
        <p:spPr>
          <a:xfrm>
            <a:off x="7947539" y="3508768"/>
            <a:ext cx="157720" cy="15772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Oval 70">
            <a:extLst>
              <a:ext uri="{FF2B5EF4-FFF2-40B4-BE49-F238E27FC236}">
                <a16:creationId xmlns:a16="http://schemas.microsoft.com/office/drawing/2014/main" id="{8D8A6251-FF58-45DB-97C7-07ADD94DF677}"/>
              </a:ext>
            </a:extLst>
          </p:cNvPr>
          <p:cNvSpPr/>
          <p:nvPr/>
        </p:nvSpPr>
        <p:spPr>
          <a:xfrm>
            <a:off x="225746" y="6345135"/>
            <a:ext cx="157720" cy="15772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9ED5A53F-2107-45BE-8251-B685FC3C1E0A}"/>
              </a:ext>
            </a:extLst>
          </p:cNvPr>
          <p:cNvSpPr txBox="1"/>
          <p:nvPr/>
        </p:nvSpPr>
        <p:spPr>
          <a:xfrm>
            <a:off x="385932" y="6235115"/>
            <a:ext cx="36113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Active or planned TIL treatment site</a:t>
            </a:r>
          </a:p>
        </p:txBody>
      </p:sp>
    </p:spTree>
    <p:extLst>
      <p:ext uri="{BB962C8B-B14F-4D97-AF65-F5344CB8AC3E}">
        <p14:creationId xmlns:p14="http://schemas.microsoft.com/office/powerpoint/2010/main" val="26981893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4AF5DFC1-0EE1-4A0C-A0DE-1B3F7969D6B2}"/>
              </a:ext>
            </a:extLst>
          </p:cNvPr>
          <p:cNvSpPr txBox="1">
            <a:spLocks/>
          </p:cNvSpPr>
          <p:nvPr/>
        </p:nvSpPr>
        <p:spPr>
          <a:xfrm>
            <a:off x="-883920" y="694657"/>
            <a:ext cx="10972800" cy="13716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kern="1200">
                <a:solidFill>
                  <a:srgbClr val="124E8F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en-US" sz="4400" dirty="0">
                <a:solidFill>
                  <a:schemeClr val="tx1"/>
                </a:solidFill>
              </a:rPr>
              <a:t>Criteria for Patient Selection for TIL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667FD109-2AF0-4D26-B142-9EFA185B6471}"/>
              </a:ext>
            </a:extLst>
          </p:cNvPr>
          <p:cNvSpPr txBox="1">
            <a:spLocks/>
          </p:cNvSpPr>
          <p:nvPr/>
        </p:nvSpPr>
        <p:spPr>
          <a:xfrm>
            <a:off x="-411291" y="2245569"/>
            <a:ext cx="10972800" cy="4023360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6EB43F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6EB43F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6EB43F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6EB43F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6EB43F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en-US" sz="2800" b="1" dirty="0"/>
              <a:t>Age &lt;70 years</a:t>
            </a:r>
          </a:p>
          <a:p>
            <a:pPr lvl="2"/>
            <a:r>
              <a:rPr lang="en-US" sz="2400" b="1" dirty="0"/>
              <a:t>Exceptions may be considered</a:t>
            </a:r>
          </a:p>
          <a:p>
            <a:pPr lvl="2"/>
            <a:endParaRPr lang="en-US" sz="2400" b="1" dirty="0"/>
          </a:p>
          <a:p>
            <a:pPr lvl="1"/>
            <a:r>
              <a:rPr lang="en-US" sz="2800" b="1" dirty="0"/>
              <a:t>Acceptable performance status</a:t>
            </a:r>
          </a:p>
          <a:p>
            <a:pPr lvl="2"/>
            <a:r>
              <a:rPr lang="en-US" sz="2400" b="1" dirty="0"/>
              <a:t>To tolerate rigors of lymphodepletion and intravenous bolus IL-2</a:t>
            </a:r>
          </a:p>
          <a:p>
            <a:pPr lvl="2"/>
            <a:r>
              <a:rPr lang="en-US" sz="2400" b="1" dirty="0"/>
              <a:t>Cardiopulmonary status evaluation required</a:t>
            </a:r>
          </a:p>
          <a:p>
            <a:pPr lvl="2"/>
            <a:endParaRPr lang="en-US" sz="2400" b="1" dirty="0"/>
          </a:p>
          <a:p>
            <a:pPr lvl="1"/>
            <a:r>
              <a:rPr lang="en-US" sz="2800" b="1" dirty="0"/>
              <a:t>Lack of active CNS metastasis</a:t>
            </a:r>
          </a:p>
          <a:p>
            <a:pPr lvl="1"/>
            <a:endParaRPr lang="en-US" sz="2800" b="1" dirty="0"/>
          </a:p>
          <a:p>
            <a:pPr lvl="1"/>
            <a:r>
              <a:rPr lang="en-US" sz="2800" b="1" dirty="0"/>
              <a:t>Tumor amenable to resection with acceptable morbidity</a:t>
            </a:r>
          </a:p>
          <a:p>
            <a:endParaRPr lang="en-US" b="1" dirty="0"/>
          </a:p>
        </p:txBody>
      </p:sp>
      <p:sp>
        <p:nvSpPr>
          <p:cNvPr id="6" name="Text Placeholder 6">
            <a:extLst>
              <a:ext uri="{FF2B5EF4-FFF2-40B4-BE49-F238E27FC236}">
                <a16:creationId xmlns:a16="http://schemas.microsoft.com/office/drawing/2014/main" id="{6E2A6973-D589-4159-A08A-7CE9C4F2F2C0}"/>
              </a:ext>
            </a:extLst>
          </p:cNvPr>
          <p:cNvSpPr txBox="1">
            <a:spLocks/>
          </p:cNvSpPr>
          <p:nvPr/>
        </p:nvSpPr>
        <p:spPr>
          <a:xfrm>
            <a:off x="-2163311" y="6354040"/>
            <a:ext cx="11365992" cy="6949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b="1" dirty="0">
                <a:solidFill>
                  <a:schemeClr val="tx1"/>
                </a:solidFill>
              </a:rPr>
              <a:t>Pilon-Thomas S, et al. </a:t>
            </a:r>
            <a:r>
              <a:rPr lang="en-US" sz="1400" b="1" i="1" dirty="0">
                <a:solidFill>
                  <a:schemeClr val="tx1"/>
                </a:solidFill>
              </a:rPr>
              <a:t>J Immunother.</a:t>
            </a:r>
            <a:r>
              <a:rPr lang="en-US" sz="1400" b="1" dirty="0">
                <a:solidFill>
                  <a:schemeClr val="tx1"/>
                </a:solidFill>
              </a:rPr>
              <a:t> 2012;35(8):615-20. </a:t>
            </a:r>
          </a:p>
        </p:txBody>
      </p:sp>
    </p:spTree>
    <p:extLst>
      <p:ext uri="{BB962C8B-B14F-4D97-AF65-F5344CB8AC3E}">
        <p14:creationId xmlns:p14="http://schemas.microsoft.com/office/powerpoint/2010/main" val="4229634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F4B448B3-6ED3-4B71-A5E3-0B9CAFEE4D30}"/>
              </a:ext>
            </a:extLst>
          </p:cNvPr>
          <p:cNvSpPr txBox="1">
            <a:spLocks/>
          </p:cNvSpPr>
          <p:nvPr/>
        </p:nvSpPr>
        <p:spPr>
          <a:xfrm>
            <a:off x="-883920" y="573625"/>
            <a:ext cx="10972800" cy="13716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kern="1200">
                <a:solidFill>
                  <a:srgbClr val="124E8F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en-US" sz="4400" dirty="0">
                <a:solidFill>
                  <a:schemeClr val="tx1"/>
                </a:solidFill>
              </a:rPr>
              <a:t>A Word about Lymphodepletion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6E93E328-2C14-4EF9-9866-7E5051A98105}"/>
              </a:ext>
            </a:extLst>
          </p:cNvPr>
          <p:cNvSpPr txBox="1">
            <a:spLocks/>
          </p:cNvSpPr>
          <p:nvPr/>
        </p:nvSpPr>
        <p:spPr>
          <a:xfrm>
            <a:off x="5080" y="2244724"/>
            <a:ext cx="9037320" cy="4023360"/>
          </a:xfrm>
          <a:prstGeom prst="rect">
            <a:avLst/>
          </a:prstGeom>
        </p:spPr>
        <p:txBody>
          <a:bodyPr>
            <a:normAutofit fontScale="70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6EB43F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6EB43F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6EB43F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6EB43F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6EB43F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§"/>
            </a:pPr>
            <a:r>
              <a:rPr lang="en-US" sz="3300" b="1" dirty="0"/>
              <a:t>Cyclophosphamide and fludarabine </a:t>
            </a:r>
          </a:p>
          <a:p>
            <a:pPr>
              <a:buFont typeface="Wingdings" panose="05000000000000000000" pitchFamily="2" charset="2"/>
              <a:buChar char="§"/>
            </a:pPr>
            <a:endParaRPr lang="en-US" sz="3300" b="1" dirty="0"/>
          </a:p>
          <a:p>
            <a:pPr>
              <a:buFont typeface="Wingdings" panose="05000000000000000000" pitchFamily="2" charset="2"/>
              <a:buChar char="§"/>
            </a:pPr>
            <a:r>
              <a:rPr lang="en-US" sz="3300" b="1" dirty="0"/>
              <a:t>Proposed mechanisms include: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3300" b="1" dirty="0"/>
              <a:t>Depletion of immunoinhibitory cell populations </a:t>
            </a:r>
          </a:p>
          <a:p>
            <a:pPr marL="457200" lvl="1" indent="0">
              <a:buNone/>
            </a:pPr>
            <a:r>
              <a:rPr lang="en-US" sz="3300" b="1" dirty="0"/>
              <a:t>	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3300" b="1" dirty="0"/>
              <a:t>Depletion of the endogenous circulating immune cells – cytokine sink depletion</a:t>
            </a:r>
          </a:p>
          <a:p>
            <a:pPr marL="457200" lvl="1" indent="0">
              <a:buNone/>
            </a:pPr>
            <a:r>
              <a:rPr lang="en-US" sz="3300" b="1" dirty="0"/>
              <a:t>	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3300" b="1" dirty="0"/>
              <a:t>Depletion of mucosal immune cells – disruption of GI immunity</a:t>
            </a:r>
          </a:p>
          <a:p>
            <a:pPr lvl="1">
              <a:buFont typeface="Courier New" panose="02070309020205020404" pitchFamily="49" charset="0"/>
              <a:buChar char="o"/>
            </a:pPr>
            <a:endParaRPr lang="en-US" sz="3300" b="1" dirty="0"/>
          </a:p>
          <a:p>
            <a:pPr>
              <a:buFont typeface="Wingdings" panose="05000000000000000000" pitchFamily="2" charset="2"/>
              <a:buChar char="§"/>
            </a:pPr>
            <a:r>
              <a:rPr lang="en-US" sz="3300" b="1" dirty="0"/>
              <a:t>Escalating the intensity of the lymphodepletion increases toxicity but not efficacy </a:t>
            </a:r>
          </a:p>
          <a:p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2791807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4129F5B5-FC32-457E-A97F-A6BF1BD7C35D}"/>
              </a:ext>
            </a:extLst>
          </p:cNvPr>
          <p:cNvSpPr txBox="1">
            <a:spLocks/>
          </p:cNvSpPr>
          <p:nvPr/>
        </p:nvSpPr>
        <p:spPr>
          <a:xfrm>
            <a:off x="-1524000" y="796807"/>
            <a:ext cx="12192000" cy="13716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kern="1200">
                <a:solidFill>
                  <a:srgbClr val="124E8F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en-US" sz="3600" dirty="0">
                <a:solidFill>
                  <a:schemeClr val="tx1"/>
                </a:solidFill>
              </a:rPr>
              <a:t>Toxicities of TIL Therapy Observed </a:t>
            </a:r>
          </a:p>
          <a:p>
            <a:r>
              <a:rPr lang="en-US" sz="3600" dirty="0">
                <a:solidFill>
                  <a:schemeClr val="tx1"/>
                </a:solidFill>
              </a:rPr>
              <a:t>at Moffitt Cancer Center</a:t>
            </a:r>
          </a:p>
        </p:txBody>
      </p:sp>
      <p:sp>
        <p:nvSpPr>
          <p:cNvPr id="5" name="Content Placeholder 3">
            <a:extLst>
              <a:ext uri="{FF2B5EF4-FFF2-40B4-BE49-F238E27FC236}">
                <a16:creationId xmlns:a16="http://schemas.microsoft.com/office/drawing/2014/main" id="{C050A745-0E1A-46A3-B6FB-18A1E063E9FB}"/>
              </a:ext>
            </a:extLst>
          </p:cNvPr>
          <p:cNvSpPr txBox="1">
            <a:spLocks/>
          </p:cNvSpPr>
          <p:nvPr/>
        </p:nvSpPr>
        <p:spPr>
          <a:xfrm>
            <a:off x="-100299" y="2104909"/>
            <a:ext cx="5181600" cy="3184525"/>
          </a:xfrm>
          <a:prstGeom prst="rect">
            <a:avLst/>
          </a:prstGeom>
        </p:spPr>
        <p:txBody>
          <a:bodyPr>
            <a:normAutofit fontScale="92500"/>
          </a:bodyPr>
          <a:lstStyle>
            <a:lvl1pPr marL="342900" indent="-3429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rgbClr val="0076A9"/>
              </a:buClr>
              <a:buFont typeface="Arial" panose="020B0604020202020204" pitchFamily="34" charset="0"/>
              <a:buChar char="•"/>
              <a:defRPr lang="en-US" sz="2400" kern="1200" dirty="0">
                <a:solidFill>
                  <a:srgbClr val="002557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rgbClr val="0076A9"/>
              </a:buClr>
              <a:buFont typeface="Wingdings" panose="05000000000000000000" pitchFamily="2" charset="2"/>
              <a:buChar char="§"/>
              <a:defRPr lang="en-US" sz="2400" kern="1200" dirty="0">
                <a:solidFill>
                  <a:srgbClr val="002557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rgbClr val="0076A9"/>
              </a:buClr>
              <a:buFont typeface="Courier New" panose="02070309020205020404" pitchFamily="49" charset="0"/>
              <a:buChar char="o"/>
              <a:defRPr lang="en-US" sz="1800" kern="1200" dirty="0">
                <a:solidFill>
                  <a:srgbClr val="002557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rgbClr val="0076A9"/>
              </a:buClr>
              <a:buFont typeface="Arial" panose="020B0604020202020204" pitchFamily="34" charset="0"/>
              <a:buChar char="•"/>
              <a:defRPr lang="en-US" sz="1800" kern="1200" dirty="0">
                <a:solidFill>
                  <a:srgbClr val="002557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rgbClr val="0076A9"/>
              </a:buClr>
              <a:buFont typeface="Arial" panose="020B0604020202020204" pitchFamily="34" charset="0"/>
              <a:buChar char="•"/>
              <a:defRPr lang="en-US" sz="1800" kern="1200" dirty="0">
                <a:solidFill>
                  <a:srgbClr val="002557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§"/>
            </a:pPr>
            <a:r>
              <a:rPr lang="en-US" b="1" dirty="0">
                <a:solidFill>
                  <a:schemeClr val="tx1"/>
                </a:solidFill>
              </a:rPr>
              <a:t>Acute toxicities* (related to lymphopenia, TIL and/or IL-2)</a:t>
            </a:r>
            <a:endParaRPr lang="en-US" dirty="0">
              <a:solidFill>
                <a:schemeClr val="tx1"/>
              </a:solidFill>
            </a:endParaRP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dirty="0">
                <a:solidFill>
                  <a:schemeClr val="tx1"/>
                </a:solidFill>
              </a:rPr>
              <a:t>Fever/systemic inflammatory response/capillary leak syndrome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dirty="0">
                <a:solidFill>
                  <a:schemeClr val="tx1"/>
                </a:solidFill>
              </a:rPr>
              <a:t>Rigors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dirty="0">
                <a:solidFill>
                  <a:schemeClr val="tx1"/>
                </a:solidFill>
              </a:rPr>
              <a:t>Cardiopulmonary insufficiency (hypotension/hypoxemia)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dirty="0">
                <a:solidFill>
                  <a:schemeClr val="tx1"/>
                </a:solidFill>
              </a:rPr>
              <a:t>Renal failure</a:t>
            </a:r>
          </a:p>
          <a:p>
            <a:pPr lvl="1"/>
            <a:endParaRPr lang="en-US" dirty="0">
              <a:solidFill>
                <a:schemeClr val="tx1"/>
              </a:solidFill>
            </a:endParaRPr>
          </a:p>
          <a:p>
            <a:pPr marL="457200" lvl="1" indent="0">
              <a:buNone/>
            </a:pPr>
            <a:endParaRPr lang="en-US" dirty="0">
              <a:solidFill>
                <a:schemeClr val="tx1"/>
              </a:solidFill>
            </a:endParaRPr>
          </a:p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B17A972-3652-4B5C-BBBA-2645681737DF}"/>
              </a:ext>
            </a:extLst>
          </p:cNvPr>
          <p:cNvSpPr txBox="1"/>
          <p:nvPr/>
        </p:nvSpPr>
        <p:spPr>
          <a:xfrm>
            <a:off x="111360" y="5671847"/>
            <a:ext cx="414318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* There are very few new treatment- </a:t>
            </a:r>
          </a:p>
          <a:p>
            <a:r>
              <a:rPr lang="en-US" sz="2000" dirty="0"/>
              <a:t>related adverse events after 3 months</a:t>
            </a:r>
          </a:p>
        </p:txBody>
      </p:sp>
      <p:sp>
        <p:nvSpPr>
          <p:cNvPr id="7" name="Content Placeholder 4">
            <a:extLst>
              <a:ext uri="{FF2B5EF4-FFF2-40B4-BE49-F238E27FC236}">
                <a16:creationId xmlns:a16="http://schemas.microsoft.com/office/drawing/2014/main" id="{E0613169-6858-4B41-8FC3-AB050A8BA16B}"/>
              </a:ext>
            </a:extLst>
          </p:cNvPr>
          <p:cNvSpPr txBox="1">
            <a:spLocks/>
          </p:cNvSpPr>
          <p:nvPr/>
        </p:nvSpPr>
        <p:spPr>
          <a:xfrm>
            <a:off x="4635500" y="2104908"/>
            <a:ext cx="5181600" cy="5032375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rgbClr val="0076A9"/>
              </a:buClr>
              <a:buFont typeface="Arial" panose="020B0604020202020204" pitchFamily="34" charset="0"/>
              <a:buChar char="•"/>
              <a:defRPr lang="en-US" sz="2400" kern="1200" dirty="0">
                <a:solidFill>
                  <a:srgbClr val="002557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rgbClr val="0076A9"/>
              </a:buClr>
              <a:buFont typeface="Wingdings" panose="05000000000000000000" pitchFamily="2" charset="2"/>
              <a:buChar char="§"/>
              <a:defRPr lang="en-US" sz="2400" kern="1200" dirty="0">
                <a:solidFill>
                  <a:srgbClr val="002557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rgbClr val="0076A9"/>
              </a:buClr>
              <a:buFont typeface="Courier New" panose="02070309020205020404" pitchFamily="49" charset="0"/>
              <a:buChar char="o"/>
              <a:defRPr lang="en-US" sz="1800" kern="1200" dirty="0">
                <a:solidFill>
                  <a:srgbClr val="002557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rgbClr val="0076A9"/>
              </a:buClr>
              <a:buFont typeface="Arial" panose="020B0604020202020204" pitchFamily="34" charset="0"/>
              <a:buChar char="•"/>
              <a:defRPr lang="en-US" sz="1800" kern="1200" dirty="0">
                <a:solidFill>
                  <a:srgbClr val="002557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rgbClr val="0076A9"/>
              </a:buClr>
              <a:buFont typeface="Arial" panose="020B0604020202020204" pitchFamily="34" charset="0"/>
              <a:buChar char="•"/>
              <a:defRPr lang="en-US" sz="1800" kern="1200" dirty="0">
                <a:solidFill>
                  <a:srgbClr val="002557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200" b="1" dirty="0">
                <a:solidFill>
                  <a:schemeClr val="tx1"/>
                </a:solidFill>
              </a:rPr>
              <a:t>Chronic Toxicities (related to chemotherapy or on target/off tumor effect)</a:t>
            </a:r>
            <a:endParaRPr lang="en-US" sz="2200" dirty="0">
              <a:solidFill>
                <a:schemeClr val="tx1"/>
              </a:solidFill>
            </a:endParaRPr>
          </a:p>
          <a:p>
            <a:pPr lvl="1"/>
            <a:r>
              <a:rPr lang="en-US" sz="2200" dirty="0">
                <a:solidFill>
                  <a:schemeClr val="tx1"/>
                </a:solidFill>
              </a:rPr>
              <a:t>Fatigue</a:t>
            </a:r>
            <a:r>
              <a:rPr lang="en-US" sz="2200" b="1" baseline="30000" dirty="0">
                <a:solidFill>
                  <a:schemeClr val="tx1"/>
                </a:solidFill>
              </a:rPr>
              <a:t>†</a:t>
            </a:r>
            <a:r>
              <a:rPr lang="en-US" sz="2200" baseline="30000" dirty="0">
                <a:solidFill>
                  <a:schemeClr val="tx1"/>
                </a:solidFill>
              </a:rPr>
              <a:t> </a:t>
            </a:r>
            <a:endParaRPr lang="en-US" sz="2200" dirty="0">
              <a:solidFill>
                <a:schemeClr val="tx1"/>
              </a:solidFill>
            </a:endParaRPr>
          </a:p>
          <a:p>
            <a:pPr lvl="1"/>
            <a:r>
              <a:rPr lang="en-US" sz="2200" dirty="0">
                <a:solidFill>
                  <a:schemeClr val="tx1"/>
                </a:solidFill>
              </a:rPr>
              <a:t>Neuropathy</a:t>
            </a:r>
            <a:r>
              <a:rPr lang="en-US" sz="2200" b="1" baseline="30000" dirty="0">
                <a:solidFill>
                  <a:schemeClr val="tx1"/>
                </a:solidFill>
              </a:rPr>
              <a:t>†</a:t>
            </a:r>
            <a:endParaRPr lang="en-US" sz="2200" b="1" dirty="0">
              <a:solidFill>
                <a:schemeClr val="tx1"/>
              </a:solidFill>
            </a:endParaRPr>
          </a:p>
          <a:p>
            <a:pPr lvl="1"/>
            <a:r>
              <a:rPr lang="en-US" sz="2200" dirty="0">
                <a:solidFill>
                  <a:schemeClr val="tx1"/>
                </a:solidFill>
              </a:rPr>
              <a:t>Bone marrow failure</a:t>
            </a:r>
            <a:r>
              <a:rPr lang="en-US" sz="2200" b="1" baseline="30000" dirty="0">
                <a:solidFill>
                  <a:schemeClr val="tx1"/>
                </a:solidFill>
              </a:rPr>
              <a:t>†</a:t>
            </a:r>
          </a:p>
          <a:p>
            <a:pPr lvl="1"/>
            <a:r>
              <a:rPr lang="en-US" sz="2200" dirty="0">
                <a:solidFill>
                  <a:schemeClr val="tx1"/>
                </a:solidFill>
              </a:rPr>
              <a:t>Hearing loss/disequilibrium</a:t>
            </a:r>
            <a:r>
              <a:rPr lang="en-US" sz="2200" b="1" baseline="30000" dirty="0">
                <a:solidFill>
                  <a:schemeClr val="tx1"/>
                </a:solidFill>
                <a:latin typeface="+mn-lt"/>
              </a:rPr>
              <a:t> ⱡ</a:t>
            </a:r>
            <a:endParaRPr lang="en-US" sz="2200" baseline="30000" dirty="0">
              <a:solidFill>
                <a:schemeClr val="tx1"/>
              </a:solidFill>
            </a:endParaRPr>
          </a:p>
          <a:p>
            <a:pPr lvl="1"/>
            <a:r>
              <a:rPr lang="en-US" sz="2200" dirty="0">
                <a:solidFill>
                  <a:schemeClr val="tx1"/>
                </a:solidFill>
              </a:rPr>
              <a:t>Vitiligo</a:t>
            </a:r>
            <a:r>
              <a:rPr lang="en-US" sz="2200" baseline="30000" dirty="0">
                <a:solidFill>
                  <a:schemeClr val="tx1"/>
                </a:solidFill>
              </a:rPr>
              <a:t> </a:t>
            </a:r>
            <a:r>
              <a:rPr lang="en-US" sz="2200" b="1" baseline="30000" dirty="0">
                <a:solidFill>
                  <a:schemeClr val="tx1"/>
                </a:solidFill>
                <a:latin typeface="+mn-lt"/>
              </a:rPr>
              <a:t>ⱡ</a:t>
            </a:r>
            <a:endParaRPr lang="en-US" sz="2200" baseline="30000" dirty="0">
              <a:solidFill>
                <a:schemeClr val="tx1"/>
              </a:solidFill>
            </a:endParaRPr>
          </a:p>
          <a:p>
            <a:pPr lvl="1"/>
            <a:r>
              <a:rPr lang="en-US" sz="2200" dirty="0">
                <a:solidFill>
                  <a:schemeClr val="tx1"/>
                </a:solidFill>
              </a:rPr>
              <a:t>Uveitis</a:t>
            </a:r>
            <a:r>
              <a:rPr lang="en-US" sz="2200" b="1" baseline="30000" dirty="0">
                <a:solidFill>
                  <a:schemeClr val="tx1"/>
                </a:solidFill>
                <a:latin typeface="+mn-lt"/>
              </a:rPr>
              <a:t>ⱡ</a:t>
            </a:r>
            <a:r>
              <a:rPr lang="en-US" sz="2200" baseline="30000" dirty="0">
                <a:solidFill>
                  <a:schemeClr val="tx1"/>
                </a:solidFill>
              </a:rPr>
              <a:t> </a:t>
            </a:r>
          </a:p>
          <a:p>
            <a:pPr marL="0" indent="0">
              <a:buNone/>
            </a:pPr>
            <a:r>
              <a:rPr lang="en-US" sz="2200" b="1" baseline="30000" dirty="0">
                <a:solidFill>
                  <a:schemeClr val="tx1"/>
                </a:solidFill>
              </a:rPr>
              <a:t>†</a:t>
            </a:r>
            <a:r>
              <a:rPr lang="en-US" sz="2200" baseline="30000" dirty="0">
                <a:solidFill>
                  <a:schemeClr val="tx1"/>
                </a:solidFill>
              </a:rPr>
              <a:t> </a:t>
            </a:r>
            <a:r>
              <a:rPr lang="en-US" sz="2200" dirty="0">
                <a:solidFill>
                  <a:schemeClr val="tx1"/>
                </a:solidFill>
              </a:rPr>
              <a:t>Chemotherapy-related</a:t>
            </a:r>
          </a:p>
          <a:p>
            <a:pPr marL="0" indent="0">
              <a:buNone/>
            </a:pPr>
            <a:r>
              <a:rPr lang="en-US" sz="2200" b="1" baseline="30000" dirty="0">
                <a:solidFill>
                  <a:schemeClr val="tx1"/>
                </a:solidFill>
                <a:latin typeface="+mn-lt"/>
              </a:rPr>
              <a:t>ⱡ</a:t>
            </a:r>
            <a:r>
              <a:rPr lang="en-US" sz="2200" dirty="0">
                <a:solidFill>
                  <a:schemeClr val="tx1"/>
                </a:solidFill>
              </a:rPr>
              <a:t> TIL-related</a:t>
            </a:r>
          </a:p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8" name="TextBox 7" descr=" 16">
            <a:extLst>
              <a:ext uri="{FF2B5EF4-FFF2-40B4-BE49-F238E27FC236}">
                <a16:creationId xmlns:a16="http://schemas.microsoft.com/office/drawing/2014/main" id="{3B0264BF-7284-47BA-BFB3-03E3D2A04F4A}"/>
              </a:ext>
            </a:extLst>
          </p:cNvPr>
          <p:cNvSpPr txBox="1"/>
          <p:nvPr/>
        </p:nvSpPr>
        <p:spPr>
          <a:xfrm>
            <a:off x="5147031" y="6581014"/>
            <a:ext cx="4059343" cy="2862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90000"/>
              </a:lnSpc>
            </a:pPr>
            <a:r>
              <a:rPr lang="en-US" sz="1400" b="1" dirty="0">
                <a:latin typeface="Calibri"/>
                <a:cs typeface="Calibri"/>
              </a:rPr>
              <a:t>Sarnaik AA, et al. unpublished data.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7D995D95-BE36-4871-81E6-63CFC43ACF0B}"/>
              </a:ext>
            </a:extLst>
          </p:cNvPr>
          <p:cNvCxnSpPr/>
          <p:nvPr/>
        </p:nvCxnSpPr>
        <p:spPr>
          <a:xfrm>
            <a:off x="5081301" y="4363278"/>
            <a:ext cx="3834099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565835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C9BD01-0043-4052-A528-50AFE45473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065881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en-US" sz="3600" b="1" dirty="0"/>
              <a:t>Rapid Clinical Response to TIL Therapy</a:t>
            </a:r>
          </a:p>
        </p:txBody>
      </p:sp>
      <p:sp>
        <p:nvSpPr>
          <p:cNvPr id="5" name="Text Placeholder 6">
            <a:extLst>
              <a:ext uri="{FF2B5EF4-FFF2-40B4-BE49-F238E27FC236}">
                <a16:creationId xmlns:a16="http://schemas.microsoft.com/office/drawing/2014/main" id="{A5E12732-C6F8-4F6B-893F-A9CF371A04DA}"/>
              </a:ext>
            </a:extLst>
          </p:cNvPr>
          <p:cNvSpPr txBox="1">
            <a:spLocks/>
          </p:cNvSpPr>
          <p:nvPr/>
        </p:nvSpPr>
        <p:spPr>
          <a:xfrm>
            <a:off x="-2164983" y="6380267"/>
            <a:ext cx="11365992" cy="6949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b="1" dirty="0">
                <a:solidFill>
                  <a:schemeClr val="tx1"/>
                </a:solidFill>
              </a:rPr>
              <a:t>Case from Pilon-Thomas S, et al. </a:t>
            </a:r>
            <a:r>
              <a:rPr lang="en-US" sz="1400" b="1" i="1" dirty="0">
                <a:solidFill>
                  <a:schemeClr val="tx1"/>
                </a:solidFill>
              </a:rPr>
              <a:t>J Immunother.</a:t>
            </a:r>
            <a:r>
              <a:rPr lang="en-US" sz="1400" b="1" dirty="0">
                <a:solidFill>
                  <a:schemeClr val="tx1"/>
                </a:solidFill>
              </a:rPr>
              <a:t> 2012;35(8):615-20. </a:t>
            </a:r>
          </a:p>
        </p:txBody>
      </p:sp>
      <p:pic>
        <p:nvPicPr>
          <p:cNvPr id="6" name="Picture 4" descr="R624918">
            <a:extLst>
              <a:ext uri="{FF2B5EF4-FFF2-40B4-BE49-F238E27FC236}">
                <a16:creationId xmlns:a16="http://schemas.microsoft.com/office/drawing/2014/main" id="{A6DC98EB-B220-4AD0-9A7F-172D2EE2E7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133" r="18288"/>
          <a:stretch>
            <a:fillRect/>
          </a:stretch>
        </p:blipFill>
        <p:spPr bwMode="auto">
          <a:xfrm>
            <a:off x="520700" y="2901950"/>
            <a:ext cx="4117975" cy="2986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Oval 5">
            <a:extLst>
              <a:ext uri="{FF2B5EF4-FFF2-40B4-BE49-F238E27FC236}">
                <a16:creationId xmlns:a16="http://schemas.microsoft.com/office/drawing/2014/main" id="{71F4D8DB-3259-4175-94BF-4835969DBE8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87550" y="2555875"/>
            <a:ext cx="2133600" cy="1916113"/>
          </a:xfrm>
          <a:prstGeom prst="ellips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3600">
              <a:latin typeface="Times New Roman" panose="02020603050405020304" pitchFamily="18" charset="0"/>
            </a:endParaRPr>
          </a:p>
        </p:txBody>
      </p:sp>
      <p:pic>
        <p:nvPicPr>
          <p:cNvPr id="8" name="Picture 6" descr="R624918">
            <a:extLst>
              <a:ext uri="{FF2B5EF4-FFF2-40B4-BE49-F238E27FC236}">
                <a16:creationId xmlns:a16="http://schemas.microsoft.com/office/drawing/2014/main" id="{46D490AB-DB5E-4B97-8D20-ED1F3D1153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97" t="17969" r="20045" b="4198"/>
          <a:stretch>
            <a:fillRect/>
          </a:stretch>
        </p:blipFill>
        <p:spPr bwMode="auto">
          <a:xfrm>
            <a:off x="4995863" y="2901950"/>
            <a:ext cx="3911600" cy="300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Oval 7">
            <a:extLst>
              <a:ext uri="{FF2B5EF4-FFF2-40B4-BE49-F238E27FC236}">
                <a16:creationId xmlns:a16="http://schemas.microsoft.com/office/drawing/2014/main" id="{E10BC762-AB90-4D49-9995-600A10A6E7C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41988" y="3076575"/>
            <a:ext cx="2133600" cy="1916113"/>
          </a:xfrm>
          <a:prstGeom prst="ellips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3600">
              <a:latin typeface="Times New Roman" panose="02020603050405020304" pitchFamily="18" charset="0"/>
            </a:endParaRPr>
          </a:p>
        </p:txBody>
      </p:sp>
      <p:sp>
        <p:nvSpPr>
          <p:cNvPr id="10" name="Text Box 6">
            <a:extLst>
              <a:ext uri="{FF2B5EF4-FFF2-40B4-BE49-F238E27FC236}">
                <a16:creationId xmlns:a16="http://schemas.microsoft.com/office/drawing/2014/main" id="{C8DBEFFF-8713-465F-BBF6-F310B8C424C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13409" y="1992043"/>
            <a:ext cx="793807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000" b="1" dirty="0">
                <a:latin typeface="+mn-lt"/>
                <a:ea typeface="MS PGothic" panose="020B0600070205080204" pitchFamily="34" charset="-128"/>
                <a:cs typeface="Times New Roman" panose="02020603050405020304" pitchFamily="18" charset="0"/>
              </a:rPr>
              <a:t>PRE</a:t>
            </a:r>
          </a:p>
        </p:txBody>
      </p:sp>
      <p:sp>
        <p:nvSpPr>
          <p:cNvPr id="11" name="Text Box 6">
            <a:extLst>
              <a:ext uri="{FF2B5EF4-FFF2-40B4-BE49-F238E27FC236}">
                <a16:creationId xmlns:a16="http://schemas.microsoft.com/office/drawing/2014/main" id="{5D8D6663-9B43-4DB9-B8A3-B93FD33034C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79254" y="1992043"/>
            <a:ext cx="2144818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000" b="1" dirty="0">
                <a:latin typeface="+mn-lt"/>
                <a:ea typeface="MS PGothic" panose="020B0600070205080204" pitchFamily="34" charset="-128"/>
                <a:cs typeface="Times New Roman" panose="02020603050405020304" pitchFamily="18" charset="0"/>
              </a:rPr>
              <a:t>8 Days POST</a:t>
            </a:r>
          </a:p>
        </p:txBody>
      </p:sp>
    </p:spTree>
    <p:extLst>
      <p:ext uri="{BB962C8B-B14F-4D97-AF65-F5344CB8AC3E}">
        <p14:creationId xmlns:p14="http://schemas.microsoft.com/office/powerpoint/2010/main" val="27117691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btitle 2"/>
          <p:cNvSpPr txBox="1">
            <a:spLocks/>
          </p:cNvSpPr>
          <p:nvPr/>
        </p:nvSpPr>
        <p:spPr>
          <a:xfrm>
            <a:off x="13414" y="4241777"/>
            <a:ext cx="9144000" cy="16557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6EB43F"/>
              </a:buClr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6EB43F"/>
              </a:buClr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6EB43F"/>
              </a:buClr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6EB43F"/>
              </a:buClr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6EB43F"/>
              </a:buClr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F625C253-46FA-4848-9F38-63CF6817CB6F}"/>
              </a:ext>
            </a:extLst>
          </p:cNvPr>
          <p:cNvSpPr txBox="1">
            <a:spLocks/>
          </p:cNvSpPr>
          <p:nvPr/>
        </p:nvSpPr>
        <p:spPr>
          <a:xfrm>
            <a:off x="-1524000" y="816027"/>
            <a:ext cx="12192000" cy="13716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kern="1200">
                <a:solidFill>
                  <a:srgbClr val="124E8F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en-US" sz="3600" dirty="0">
                <a:solidFill>
                  <a:schemeClr val="tx1"/>
                </a:solidFill>
              </a:rPr>
              <a:t>Radiographic Response of Visceral Metastasis </a:t>
            </a:r>
          </a:p>
          <a:p>
            <a:r>
              <a:rPr lang="en-US" sz="3600" dirty="0">
                <a:solidFill>
                  <a:schemeClr val="tx1"/>
                </a:solidFill>
              </a:rPr>
              <a:t>to TIL Therapy</a:t>
            </a:r>
            <a:endParaRPr lang="en-US" dirty="0">
              <a:solidFill>
                <a:schemeClr val="tx1"/>
              </a:solidFill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A3FED85F-4340-4082-90ED-75C6783DC7DD}"/>
              </a:ext>
            </a:extLst>
          </p:cNvPr>
          <p:cNvGrpSpPr/>
          <p:nvPr/>
        </p:nvGrpSpPr>
        <p:grpSpPr>
          <a:xfrm>
            <a:off x="72519" y="2475852"/>
            <a:ext cx="8658225" cy="3238500"/>
            <a:chOff x="1596518" y="2109167"/>
            <a:chExt cx="8658225" cy="3238500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A5570352-9C73-454B-961F-DBB687BC7F3D}"/>
                </a:ext>
              </a:extLst>
            </p:cNvPr>
            <p:cNvGrpSpPr/>
            <p:nvPr/>
          </p:nvGrpSpPr>
          <p:grpSpPr>
            <a:xfrm>
              <a:off x="1596518" y="2109167"/>
              <a:ext cx="8658225" cy="3238500"/>
              <a:chOff x="1596518" y="2109167"/>
              <a:chExt cx="8658225" cy="3238500"/>
            </a:xfrm>
          </p:grpSpPr>
          <p:pic>
            <p:nvPicPr>
              <p:cNvPr id="8" name="Picture 4">
                <a:extLst>
                  <a:ext uri="{FF2B5EF4-FFF2-40B4-BE49-F238E27FC236}">
                    <a16:creationId xmlns:a16="http://schemas.microsoft.com/office/drawing/2014/main" id="{AA76C967-DE0C-4682-818B-8DD0ADC2BD3E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8337" t="24457" r="29901" b="15822"/>
              <a:stretch>
                <a:fillRect/>
              </a:stretch>
            </p:blipFill>
            <p:spPr bwMode="auto">
              <a:xfrm>
                <a:off x="1596518" y="2137742"/>
                <a:ext cx="4595813" cy="318928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9" name="Picture 7">
                <a:extLst>
                  <a:ext uri="{FF2B5EF4-FFF2-40B4-BE49-F238E27FC236}">
                    <a16:creationId xmlns:a16="http://schemas.microsoft.com/office/drawing/2014/main" id="{CD8AAE8C-BD6F-414B-BE4C-22E4840250C9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2825" t="22226" r="31844" b="19215"/>
              <a:stretch>
                <a:fillRect/>
              </a:stretch>
            </p:blipFill>
            <p:spPr bwMode="auto">
              <a:xfrm>
                <a:off x="6228843" y="2109167"/>
                <a:ext cx="4025900" cy="32385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0" name="Oval 5">
                <a:extLst>
                  <a:ext uri="{FF2B5EF4-FFF2-40B4-BE49-F238E27FC236}">
                    <a16:creationId xmlns:a16="http://schemas.microsoft.com/office/drawing/2014/main" id="{CDDC912D-D9A0-4CB9-8A07-152A255E09C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978408" y="2699006"/>
                <a:ext cx="946150" cy="971550"/>
              </a:xfrm>
              <a:prstGeom prst="ellipse">
                <a:avLst/>
              </a:prstGeom>
              <a:noFill/>
              <a:ln w="2540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3600" dirty="0">
                  <a:latin typeface="Times New Roman" panose="02020603050405020304" pitchFamily="18" charset="0"/>
                </a:endParaRPr>
              </a:p>
            </p:txBody>
          </p:sp>
        </p:grpSp>
        <p:sp>
          <p:nvSpPr>
            <p:cNvPr id="7" name="Oval 5">
              <a:extLst>
                <a:ext uri="{FF2B5EF4-FFF2-40B4-BE49-F238E27FC236}">
                  <a16:creationId xmlns:a16="http://schemas.microsoft.com/office/drawing/2014/main" id="{AB986139-6CFE-42A6-8D69-971354EB01F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31858" y="2611693"/>
              <a:ext cx="946150" cy="971550"/>
            </a:xfrm>
            <a:prstGeom prst="ellips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3600" dirty="0">
                <a:latin typeface="Times New Roman" panose="02020603050405020304" pitchFamily="18" charset="0"/>
              </a:endParaRPr>
            </a:p>
          </p:txBody>
        </p:sp>
      </p:grpSp>
      <p:sp>
        <p:nvSpPr>
          <p:cNvPr id="11" name="Text Box 6">
            <a:extLst>
              <a:ext uri="{FF2B5EF4-FFF2-40B4-BE49-F238E27FC236}">
                <a16:creationId xmlns:a16="http://schemas.microsoft.com/office/drawing/2014/main" id="{46553DDA-368E-41BC-84D0-3829DE7032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13409" y="1992043"/>
            <a:ext cx="793807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000" b="1" dirty="0">
                <a:latin typeface="+mn-lt"/>
                <a:ea typeface="MS PGothic" panose="020B0600070205080204" pitchFamily="34" charset="-128"/>
                <a:cs typeface="Times New Roman" panose="02020603050405020304" pitchFamily="18" charset="0"/>
              </a:rPr>
              <a:t>PRE</a:t>
            </a:r>
          </a:p>
        </p:txBody>
      </p:sp>
      <p:sp>
        <p:nvSpPr>
          <p:cNvPr id="12" name="Text Box 6">
            <a:extLst>
              <a:ext uri="{FF2B5EF4-FFF2-40B4-BE49-F238E27FC236}">
                <a16:creationId xmlns:a16="http://schemas.microsoft.com/office/drawing/2014/main" id="{0F18C362-29A6-4F52-B551-5A133FEBDC2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25164" y="1992043"/>
            <a:ext cx="1017651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000" b="1" dirty="0">
                <a:latin typeface="+mn-lt"/>
                <a:ea typeface="MS PGothic" panose="020B0600070205080204" pitchFamily="34" charset="-128"/>
                <a:cs typeface="Times New Roman" panose="02020603050405020304" pitchFamily="18" charset="0"/>
              </a:rPr>
              <a:t>POST</a:t>
            </a:r>
          </a:p>
        </p:txBody>
      </p:sp>
      <p:sp>
        <p:nvSpPr>
          <p:cNvPr id="13" name="Text Box 13">
            <a:extLst>
              <a:ext uri="{FF2B5EF4-FFF2-40B4-BE49-F238E27FC236}">
                <a16:creationId xmlns:a16="http://schemas.microsoft.com/office/drawing/2014/main" id="{F2573E92-9939-413E-9084-4C9498CEAAB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11331" y="6109561"/>
            <a:ext cx="1484702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000" b="1" dirty="0">
                <a:latin typeface="+mn-lt"/>
                <a:cs typeface="Times New Roman" panose="02020603050405020304" pitchFamily="18" charset="0"/>
              </a:rPr>
              <a:t>0 x 0 cm</a:t>
            </a:r>
          </a:p>
        </p:txBody>
      </p:sp>
      <p:sp>
        <p:nvSpPr>
          <p:cNvPr id="14" name="Text Box 12">
            <a:extLst>
              <a:ext uri="{FF2B5EF4-FFF2-40B4-BE49-F238E27FC236}">
                <a16:creationId xmlns:a16="http://schemas.microsoft.com/office/drawing/2014/main" id="{2BDAF15E-4BBE-436C-B528-A091D045032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72582" y="5706143"/>
            <a:ext cx="1527982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000" b="1" dirty="0">
                <a:latin typeface="+mn-lt"/>
                <a:cs typeface="Times New Roman" panose="02020603050405020304" pitchFamily="18" charset="0"/>
              </a:rPr>
              <a:t>Baseline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B1B1C9B-A398-4731-A09B-41CC3942C0D1}"/>
              </a:ext>
            </a:extLst>
          </p:cNvPr>
          <p:cNvSpPr txBox="1"/>
          <p:nvPr/>
        </p:nvSpPr>
        <p:spPr>
          <a:xfrm>
            <a:off x="3384520" y="6598275"/>
            <a:ext cx="5822987" cy="4801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90000"/>
              </a:lnSpc>
            </a:pPr>
            <a:r>
              <a:rPr lang="en-US" sz="1400" b="1" dirty="0">
                <a:latin typeface="Calibri"/>
                <a:cs typeface="Calibri"/>
              </a:rPr>
              <a:t>Sarnaik AA, et al. SITC Annual Meeting 2015.</a:t>
            </a:r>
          </a:p>
          <a:p>
            <a:pPr algn="r">
              <a:lnSpc>
                <a:spcPct val="90000"/>
              </a:lnSpc>
            </a:pPr>
            <a:endParaRPr lang="en-US" sz="1400" b="1" dirty="0">
              <a:latin typeface="Calibri"/>
              <a:cs typeface="Calibri"/>
            </a:endParaRPr>
          </a:p>
        </p:txBody>
      </p:sp>
      <p:sp>
        <p:nvSpPr>
          <p:cNvPr id="28" name="Text Box 12">
            <a:extLst>
              <a:ext uri="{FF2B5EF4-FFF2-40B4-BE49-F238E27FC236}">
                <a16:creationId xmlns:a16="http://schemas.microsoft.com/office/drawing/2014/main" id="{265B2F9C-C6B3-459B-A115-5FAFCA6751C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40627" y="6086381"/>
            <a:ext cx="1782860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000" b="1" dirty="0">
                <a:latin typeface="+mn-lt"/>
                <a:cs typeface="Times New Roman" panose="02020603050405020304" pitchFamily="18" charset="0"/>
              </a:rPr>
              <a:t>2.8 x 6 cm</a:t>
            </a:r>
          </a:p>
        </p:txBody>
      </p:sp>
      <p:sp>
        <p:nvSpPr>
          <p:cNvPr id="29" name="Text Box 13">
            <a:extLst>
              <a:ext uri="{FF2B5EF4-FFF2-40B4-BE49-F238E27FC236}">
                <a16:creationId xmlns:a16="http://schemas.microsoft.com/office/drawing/2014/main" id="{F70D11AF-C984-440F-8C99-89A61ACCA70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88514" y="5706143"/>
            <a:ext cx="2079928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000" b="1" dirty="0">
                <a:latin typeface="+mn-lt"/>
                <a:cs typeface="Times New Roman" panose="02020603050405020304" pitchFamily="18" charset="0"/>
              </a:rPr>
              <a:t>5 Years Post</a:t>
            </a:r>
          </a:p>
        </p:txBody>
      </p:sp>
    </p:spTree>
    <p:extLst>
      <p:ext uri="{BB962C8B-B14F-4D97-AF65-F5344CB8AC3E}">
        <p14:creationId xmlns:p14="http://schemas.microsoft.com/office/powerpoint/2010/main" val="13635806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371E00CA-AFAC-412F-9633-6AB2A3599258}"/>
              </a:ext>
            </a:extLst>
          </p:cNvPr>
          <p:cNvSpPr txBox="1">
            <a:spLocks/>
          </p:cNvSpPr>
          <p:nvPr/>
        </p:nvSpPr>
        <p:spPr>
          <a:xfrm>
            <a:off x="-883920" y="497111"/>
            <a:ext cx="10972800" cy="13716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kern="1200">
                <a:solidFill>
                  <a:srgbClr val="124E8F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en-US" sz="3600" dirty="0">
                <a:solidFill>
                  <a:schemeClr val="tx1"/>
                </a:solidFill>
              </a:rPr>
              <a:t>Clinical Response of Bulky Tumor to TIL Therapy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4CFCF81-D7E2-4DD6-A517-8C8E4A2F67F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022" t="34696" r="26885" b="18011"/>
          <a:stretch/>
        </p:blipFill>
        <p:spPr>
          <a:xfrm>
            <a:off x="29988" y="2501029"/>
            <a:ext cx="2576486" cy="324334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85F1246-A393-49F5-8F1D-4BD0A82E4E1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01641" y="2501029"/>
            <a:ext cx="3019090" cy="3243342"/>
          </a:xfrm>
          <a:prstGeom prst="rect">
            <a:avLst/>
          </a:prstGeom>
        </p:spPr>
      </p:pic>
      <p:pic>
        <p:nvPicPr>
          <p:cNvPr id="7" name="Picture 6" descr="A picture containing person, indoor&#10;&#10;Description automatically generated">
            <a:extLst>
              <a:ext uri="{FF2B5EF4-FFF2-40B4-BE49-F238E27FC236}">
                <a16:creationId xmlns:a16="http://schemas.microsoft.com/office/drawing/2014/main" id="{97A7768C-DA33-4D46-BD61-B0810146A960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34" t="20598" r="29087" b="19738"/>
          <a:stretch/>
        </p:blipFill>
        <p:spPr>
          <a:xfrm rot="5400000">
            <a:off x="6254100" y="2896275"/>
            <a:ext cx="3258411" cy="2467921"/>
          </a:xfrm>
          <a:prstGeom prst="rect">
            <a:avLst/>
          </a:prstGeom>
        </p:spPr>
      </p:pic>
      <p:sp>
        <p:nvSpPr>
          <p:cNvPr id="8" name="Text Box 6">
            <a:extLst>
              <a:ext uri="{FF2B5EF4-FFF2-40B4-BE49-F238E27FC236}">
                <a16:creationId xmlns:a16="http://schemas.microsoft.com/office/drawing/2014/main" id="{E2FF3A07-9111-4891-8F5B-D6B0E069B53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1216" y="1975405"/>
            <a:ext cx="914033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600" b="1" dirty="0">
                <a:latin typeface="+mn-lt"/>
                <a:ea typeface="MS PGothic" panose="020B0600070205080204" pitchFamily="34" charset="-128"/>
                <a:cs typeface="Times New Roman" panose="02020603050405020304" pitchFamily="18" charset="0"/>
              </a:rPr>
              <a:t>PRE</a:t>
            </a:r>
          </a:p>
        </p:txBody>
      </p:sp>
      <p:sp>
        <p:nvSpPr>
          <p:cNvPr id="9" name="Text Box 6">
            <a:extLst>
              <a:ext uri="{FF2B5EF4-FFF2-40B4-BE49-F238E27FC236}">
                <a16:creationId xmlns:a16="http://schemas.microsoft.com/office/drawing/2014/main" id="{2CB3251E-F617-4440-A708-A3E5A9C2818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18557" y="1975405"/>
            <a:ext cx="1185261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600" b="1" dirty="0">
                <a:latin typeface="+mn-lt"/>
                <a:ea typeface="MS PGothic" panose="020B0600070205080204" pitchFamily="34" charset="-128"/>
                <a:cs typeface="Times New Roman" panose="02020603050405020304" pitchFamily="18" charset="0"/>
              </a:rPr>
              <a:t>POST</a:t>
            </a:r>
          </a:p>
        </p:txBody>
      </p:sp>
      <p:sp>
        <p:nvSpPr>
          <p:cNvPr id="10" name="Text Box 12">
            <a:extLst>
              <a:ext uri="{FF2B5EF4-FFF2-40B4-BE49-F238E27FC236}">
                <a16:creationId xmlns:a16="http://schemas.microsoft.com/office/drawing/2014/main" id="{7289CCD3-8FFB-4E57-ACE9-481CB8E442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0389" y="5658602"/>
            <a:ext cx="1795684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600" b="1" dirty="0">
                <a:latin typeface="+mn-lt"/>
                <a:cs typeface="Times New Roman" panose="02020603050405020304" pitchFamily="18" charset="0"/>
              </a:rPr>
              <a:t>Baseline</a:t>
            </a:r>
          </a:p>
        </p:txBody>
      </p:sp>
      <p:sp>
        <p:nvSpPr>
          <p:cNvPr id="11" name="Text Box 13">
            <a:extLst>
              <a:ext uri="{FF2B5EF4-FFF2-40B4-BE49-F238E27FC236}">
                <a16:creationId xmlns:a16="http://schemas.microsoft.com/office/drawing/2014/main" id="{3BF468F4-ABD8-493B-9FE2-A4FB7804902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39919" y="5658602"/>
            <a:ext cx="2942537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600" b="1" dirty="0">
                <a:latin typeface="+mn-lt"/>
                <a:cs typeface="Times New Roman" panose="02020603050405020304" pitchFamily="18" charset="0"/>
              </a:rPr>
              <a:t>3 Months Post</a:t>
            </a:r>
          </a:p>
        </p:txBody>
      </p:sp>
      <p:sp>
        <p:nvSpPr>
          <p:cNvPr id="12" name="Text Box 13">
            <a:extLst>
              <a:ext uri="{FF2B5EF4-FFF2-40B4-BE49-F238E27FC236}">
                <a16:creationId xmlns:a16="http://schemas.microsoft.com/office/drawing/2014/main" id="{DECD92F6-DE37-4A88-984E-3ECFB71BEB4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49344" y="5668706"/>
            <a:ext cx="246792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600" b="1" dirty="0">
                <a:latin typeface="+mn-lt"/>
                <a:cs typeface="Times New Roman" panose="02020603050405020304" pitchFamily="18" charset="0"/>
              </a:rPr>
              <a:t>3 years Post</a:t>
            </a:r>
          </a:p>
        </p:txBody>
      </p:sp>
      <p:sp>
        <p:nvSpPr>
          <p:cNvPr id="13" name="Text Box 6">
            <a:extLst>
              <a:ext uri="{FF2B5EF4-FFF2-40B4-BE49-F238E27FC236}">
                <a16:creationId xmlns:a16="http://schemas.microsoft.com/office/drawing/2014/main" id="{C20775F3-4612-4115-BCB0-45BC257AD9C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21557" y="1985509"/>
            <a:ext cx="1523494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600" b="1" dirty="0">
                <a:latin typeface="+mn-lt"/>
                <a:ea typeface="MS PGothic" panose="020B0600070205080204" pitchFamily="34" charset="-128"/>
                <a:cs typeface="Times New Roman" panose="02020603050405020304" pitchFamily="18" charset="0"/>
              </a:rPr>
              <a:t>POST 2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4493645-A393-42EB-BD9A-2FCD90092BF5}"/>
              </a:ext>
            </a:extLst>
          </p:cNvPr>
          <p:cNvSpPr txBox="1"/>
          <p:nvPr/>
        </p:nvSpPr>
        <p:spPr>
          <a:xfrm>
            <a:off x="2043044" y="6448708"/>
            <a:ext cx="9117264" cy="4801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1400" b="1" dirty="0">
                <a:latin typeface="Calibri"/>
                <a:cs typeface="Calibri"/>
              </a:rPr>
              <a:t>Adapted from Dossett L, et al. </a:t>
            </a:r>
            <a:r>
              <a:rPr lang="en-US" sz="1400" b="1" u="sng" dirty="0">
                <a:latin typeface="Calibri"/>
                <a:cs typeface="Calibri"/>
              </a:rPr>
              <a:t>Mullholland and Greenfield’s Surgery:  </a:t>
            </a:r>
          </a:p>
          <a:p>
            <a:pPr algn="ctr">
              <a:lnSpc>
                <a:spcPct val="90000"/>
              </a:lnSpc>
            </a:pPr>
            <a:r>
              <a:rPr lang="en-US" sz="1400" b="1" u="sng" dirty="0">
                <a:latin typeface="Calibri"/>
                <a:cs typeface="Calibri"/>
              </a:rPr>
              <a:t>Scientific Principles &amp; Practices</a:t>
            </a:r>
            <a:r>
              <a:rPr lang="en-US" sz="1400" b="1" dirty="0">
                <a:latin typeface="Calibri"/>
                <a:cs typeface="Calibri"/>
              </a:rPr>
              <a:t>, 7</a:t>
            </a:r>
            <a:r>
              <a:rPr lang="en-US" sz="1400" b="1" baseline="30000" dirty="0">
                <a:latin typeface="Calibri"/>
                <a:cs typeface="Calibri"/>
              </a:rPr>
              <a:t>th</a:t>
            </a:r>
            <a:r>
              <a:rPr lang="en-US" sz="1400" b="1" dirty="0">
                <a:latin typeface="Calibri"/>
                <a:cs typeface="Calibri"/>
              </a:rPr>
              <a:t> ed. Forthcoming 2022.</a:t>
            </a:r>
          </a:p>
        </p:txBody>
      </p:sp>
    </p:spTree>
    <p:extLst>
      <p:ext uri="{BB962C8B-B14F-4D97-AF65-F5344CB8AC3E}">
        <p14:creationId xmlns:p14="http://schemas.microsoft.com/office/powerpoint/2010/main" val="60876918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btitle 2"/>
          <p:cNvSpPr txBox="1">
            <a:spLocks/>
          </p:cNvSpPr>
          <p:nvPr/>
        </p:nvSpPr>
        <p:spPr>
          <a:xfrm>
            <a:off x="13414" y="4241777"/>
            <a:ext cx="9144000" cy="16557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6EB43F"/>
              </a:buClr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6EB43F"/>
              </a:buClr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6EB43F"/>
              </a:buClr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6EB43F"/>
              </a:buClr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6EB43F"/>
              </a:buClr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93B25F9F-3EC7-4FCD-A7FF-8891D99FB7CF}"/>
              </a:ext>
            </a:extLst>
          </p:cNvPr>
          <p:cNvSpPr txBox="1">
            <a:spLocks/>
          </p:cNvSpPr>
          <p:nvPr/>
        </p:nvSpPr>
        <p:spPr>
          <a:xfrm>
            <a:off x="-900986" y="811658"/>
            <a:ext cx="10972800" cy="13716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kern="1200">
                <a:solidFill>
                  <a:srgbClr val="124E8F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en-US" sz="3600" dirty="0">
                <a:solidFill>
                  <a:schemeClr val="tx1"/>
                </a:solidFill>
              </a:rPr>
              <a:t>Efficacy of TIL for Melanoma</a:t>
            </a:r>
          </a:p>
          <a:p>
            <a:r>
              <a:rPr lang="en-US" sz="3600" dirty="0">
                <a:solidFill>
                  <a:schemeClr val="tx1"/>
                </a:solidFill>
              </a:rPr>
              <a:t>at Moffitt Cancer Center</a:t>
            </a:r>
          </a:p>
        </p:txBody>
      </p:sp>
      <p:graphicFrame>
        <p:nvGraphicFramePr>
          <p:cNvPr id="4" name="Object 3">
            <a:extLst>
              <a:ext uri="{FF2B5EF4-FFF2-40B4-BE49-F238E27FC236}">
                <a16:creationId xmlns:a16="http://schemas.microsoft.com/office/drawing/2014/main" id="{D6AE3AED-62F6-493C-A1F1-E7B08791D54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74874941"/>
              </p:ext>
            </p:extLst>
          </p:nvPr>
        </p:nvGraphicFramePr>
        <p:xfrm>
          <a:off x="-167561" y="2416216"/>
          <a:ext cx="5168186" cy="361742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0" name="Prism 9" r:id="rId3" imgW="3855613" imgH="2698634" progId="Prism9.Document">
                  <p:embed/>
                </p:oleObj>
              </mc:Choice>
              <mc:Fallback>
                <p:oleObj name="Prism 9" r:id="rId3" imgW="3855613" imgH="2698634" progId="Prism9.Document">
                  <p:embed/>
                  <p:pic>
                    <p:nvPicPr>
                      <p:cNvPr id="6" name="Object 5">
                        <a:extLst>
                          <a:ext uri="{FF2B5EF4-FFF2-40B4-BE49-F238E27FC236}">
                            <a16:creationId xmlns:a16="http://schemas.microsoft.com/office/drawing/2014/main" id="{305A30E2-0D7B-4544-B6C2-24F03D61FD5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-167561" y="2416216"/>
                        <a:ext cx="5168186" cy="361742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>
            <a:extLst>
              <a:ext uri="{FF2B5EF4-FFF2-40B4-BE49-F238E27FC236}">
                <a16:creationId xmlns:a16="http://schemas.microsoft.com/office/drawing/2014/main" id="{EDEC661F-63C2-4BB4-BCD6-03E5825AC45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39680146"/>
              </p:ext>
            </p:extLst>
          </p:nvPr>
        </p:nvGraphicFramePr>
        <p:xfrm>
          <a:off x="4254688" y="1780610"/>
          <a:ext cx="5156011" cy="426573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1" name="Prism 9" r:id="rId5" imgW="3846610" imgH="3183402" progId="Prism9.Document">
                  <p:embed/>
                </p:oleObj>
              </mc:Choice>
              <mc:Fallback>
                <p:oleObj name="Prism 9" r:id="rId5" imgW="3846610" imgH="3183402" progId="Prism9.Document">
                  <p:embed/>
                  <p:pic>
                    <p:nvPicPr>
                      <p:cNvPr id="7" name="Object 6">
                        <a:extLst>
                          <a:ext uri="{FF2B5EF4-FFF2-40B4-BE49-F238E27FC236}">
                            <a16:creationId xmlns:a16="http://schemas.microsoft.com/office/drawing/2014/main" id="{5FB0261D-AC0B-4E9A-AD30-69B6C8DE417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254688" y="1780610"/>
                        <a:ext cx="5156011" cy="426573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948298ED-FDC7-44D3-AB20-79E942AC9F8F}"/>
              </a:ext>
            </a:extLst>
          </p:cNvPr>
          <p:cNvSpPr txBox="1"/>
          <p:nvPr/>
        </p:nvSpPr>
        <p:spPr>
          <a:xfrm>
            <a:off x="-26775" y="5607186"/>
            <a:ext cx="1069181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N = 49</a:t>
            </a:r>
          </a:p>
          <a:p>
            <a:r>
              <a:rPr lang="en-US" b="1" dirty="0"/>
              <a:t>Median Overall Survival is 88 months</a:t>
            </a:r>
          </a:p>
          <a:p>
            <a:r>
              <a:rPr lang="en-US" b="1" dirty="0"/>
              <a:t>Median Progression-Free Survival is 10 months; curve plateaus at 30%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AD8B4E5-B9F0-48DC-8F11-AB13946EBCAF}"/>
              </a:ext>
            </a:extLst>
          </p:cNvPr>
          <p:cNvSpPr txBox="1"/>
          <p:nvPr/>
        </p:nvSpPr>
        <p:spPr>
          <a:xfrm>
            <a:off x="4666367" y="6585670"/>
            <a:ext cx="4538175" cy="2862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90000"/>
              </a:lnSpc>
            </a:pPr>
            <a:r>
              <a:rPr lang="en-US" sz="1400" b="1" dirty="0">
                <a:latin typeface="Calibri"/>
                <a:cs typeface="Calibri"/>
              </a:rPr>
              <a:t>Sarnaik AA, et al. unpublished data.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2C947CA-87AD-4911-BE41-1245CCA07886}"/>
              </a:ext>
            </a:extLst>
          </p:cNvPr>
          <p:cNvSpPr txBox="1"/>
          <p:nvPr/>
        </p:nvSpPr>
        <p:spPr>
          <a:xfrm>
            <a:off x="1206091" y="2300565"/>
            <a:ext cx="16749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Overall Survival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0D05B9E-31E4-4D40-B2F7-9AF2C33CD409}"/>
              </a:ext>
            </a:extLst>
          </p:cNvPr>
          <p:cNvSpPr txBox="1"/>
          <p:nvPr/>
        </p:nvSpPr>
        <p:spPr>
          <a:xfrm>
            <a:off x="5923740" y="2300565"/>
            <a:ext cx="25638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Progression-free Survival</a:t>
            </a:r>
          </a:p>
        </p:txBody>
      </p:sp>
    </p:spTree>
    <p:extLst>
      <p:ext uri="{BB962C8B-B14F-4D97-AF65-F5344CB8AC3E}">
        <p14:creationId xmlns:p14="http://schemas.microsoft.com/office/powerpoint/2010/main" val="199947334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DBDC64-D907-49CD-B75E-C75F80BFBE5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5800" y="2332038"/>
            <a:ext cx="7772400" cy="2387600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Phase 2, Multicenter Clinical trial of TIL in the PD-1 antibody treatment refractory setting</a:t>
            </a:r>
          </a:p>
        </p:txBody>
      </p:sp>
    </p:spTree>
    <p:extLst>
      <p:ext uri="{BB962C8B-B14F-4D97-AF65-F5344CB8AC3E}">
        <p14:creationId xmlns:p14="http://schemas.microsoft.com/office/powerpoint/2010/main" val="31353622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2586</TotalTime>
  <Words>1087</Words>
  <Application>Microsoft Office PowerPoint</Application>
  <PresentationFormat>On-screen Show (4:3)</PresentationFormat>
  <Paragraphs>210</Paragraphs>
  <Slides>19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9" baseType="lpstr">
      <vt:lpstr>Arial</vt:lpstr>
      <vt:lpstr>Bierstadt</vt:lpstr>
      <vt:lpstr>Calibri</vt:lpstr>
      <vt:lpstr>Calibri Light</vt:lpstr>
      <vt:lpstr>Century Gothic </vt:lpstr>
      <vt:lpstr>Courier New</vt:lpstr>
      <vt:lpstr>Times New Roman</vt:lpstr>
      <vt:lpstr>Wingdings</vt:lpstr>
      <vt:lpstr>Office Theme</vt:lpstr>
      <vt:lpstr>Prism 9</vt:lpstr>
      <vt:lpstr>clinical trials of Tumor-infiltrating Lymphocyte therapy for metastatic melanoma</vt:lpstr>
      <vt:lpstr>PowerPoint Presentation</vt:lpstr>
      <vt:lpstr>PowerPoint Presentation</vt:lpstr>
      <vt:lpstr>PowerPoint Presentation</vt:lpstr>
      <vt:lpstr>Rapid Clinical Response to TIL Therapy</vt:lpstr>
      <vt:lpstr>PowerPoint Presentation</vt:lpstr>
      <vt:lpstr>PowerPoint Presentation</vt:lpstr>
      <vt:lpstr>PowerPoint Presentation</vt:lpstr>
      <vt:lpstr>Phase 2, Multicenter Clinical trial of TIL in the PD-1 antibody treatment refractory setting</vt:lpstr>
      <vt:lpstr>Treatment Schema</vt:lpstr>
      <vt:lpstr>PowerPoint Presentation</vt:lpstr>
      <vt:lpstr>PowerPoint Presentation</vt:lpstr>
      <vt:lpstr>Cohort 2 - Best Overall Response</vt:lpstr>
      <vt:lpstr>Time to Response for Evaluable Patients  </vt:lpstr>
      <vt:lpstr>Metastatic Melanoma  Primary Refractory* to PD-1 Antibody</vt:lpstr>
      <vt:lpstr>Cohort 4 Response Data</vt:lpstr>
      <vt:lpstr>PowerPoint Presentation</vt:lpstr>
      <vt:lpstr>Ongoing TIL Trials</vt:lpstr>
      <vt:lpstr>Questions?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SITC PPT</dc:title>
  <dc:creator>Edwin O'Sullivan</dc:creator>
  <cp:lastModifiedBy>Sarnaik, Amod A</cp:lastModifiedBy>
  <cp:revision>250</cp:revision>
  <dcterms:created xsi:type="dcterms:W3CDTF">2016-09-26T16:38:37Z</dcterms:created>
  <dcterms:modified xsi:type="dcterms:W3CDTF">2022-07-28T00:44:02Z</dcterms:modified>
</cp:coreProperties>
</file>