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01" r:id="rId1"/>
  </p:sldMasterIdLst>
  <p:notesMasterIdLst>
    <p:notesMasterId r:id="rId28"/>
  </p:notesMasterIdLst>
  <p:handoutMasterIdLst>
    <p:handoutMasterId r:id="rId29"/>
  </p:handoutMasterIdLst>
  <p:sldIdLst>
    <p:sldId id="280" r:id="rId2"/>
    <p:sldId id="379" r:id="rId3"/>
    <p:sldId id="271" r:id="rId4"/>
    <p:sldId id="364" r:id="rId5"/>
    <p:sldId id="365" r:id="rId6"/>
    <p:sldId id="366" r:id="rId7"/>
    <p:sldId id="368" r:id="rId8"/>
    <p:sldId id="367" r:id="rId9"/>
    <p:sldId id="322" r:id="rId10"/>
    <p:sldId id="323" r:id="rId11"/>
    <p:sldId id="290" r:id="rId12"/>
    <p:sldId id="376" r:id="rId13"/>
    <p:sldId id="377" r:id="rId14"/>
    <p:sldId id="380" r:id="rId15"/>
    <p:sldId id="281" r:id="rId16"/>
    <p:sldId id="355" r:id="rId17"/>
    <p:sldId id="332" r:id="rId18"/>
    <p:sldId id="378" r:id="rId19"/>
    <p:sldId id="334" r:id="rId20"/>
    <p:sldId id="333" r:id="rId21"/>
    <p:sldId id="363" r:id="rId22"/>
    <p:sldId id="381" r:id="rId23"/>
    <p:sldId id="382" r:id="rId24"/>
    <p:sldId id="276" r:id="rId25"/>
    <p:sldId id="383" r:id="rId26"/>
    <p:sldId id="265" r:id="rId2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F90"/>
    <a:srgbClr val="AFABAB"/>
    <a:srgbClr val="124E8F"/>
    <a:srgbClr val="FCB040"/>
    <a:srgbClr val="13A8AE"/>
    <a:srgbClr val="16508C"/>
    <a:srgbClr val="9BBC3A"/>
    <a:srgbClr val="F27583"/>
    <a:srgbClr val="9E76B4"/>
    <a:srgbClr val="9E7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2" autoAdjust="0"/>
    <p:restoredTop sz="96187" autoAdjust="0"/>
  </p:normalViewPr>
  <p:slideViewPr>
    <p:cSldViewPr snapToGrid="0">
      <p:cViewPr>
        <p:scale>
          <a:sx n="63" d="100"/>
          <a:sy n="63" d="100"/>
        </p:scale>
        <p:origin x="568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19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88020124779463E-2"/>
          <c:y val="0"/>
          <c:w val="0.92047926798638491"/>
          <c:h val="0.6353178503325929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Dacarbazine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4">
                  <a:lumMod val="5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Sheet1!$A$2:$A$19</c:f>
              <c:numCache>
                <c:formatCode>General</c:formatCode>
                <c:ptCount val="18"/>
                <c:pt idx="0">
                  <c:v>1975</c:v>
                </c:pt>
                <c:pt idx="1">
                  <c:v>1985</c:v>
                </c:pt>
                <c:pt idx="2">
                  <c:v>1987</c:v>
                </c:pt>
                <c:pt idx="3">
                  <c:v>1988</c:v>
                </c:pt>
                <c:pt idx="4">
                  <c:v>1992</c:v>
                </c:pt>
                <c:pt idx="5">
                  <c:v>1998</c:v>
                </c:pt>
                <c:pt idx="6">
                  <c:v>2002</c:v>
                </c:pt>
                <c:pt idx="7">
                  <c:v>2003</c:v>
                </c:pt>
                <c:pt idx="8">
                  <c:v>2005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2014</c:v>
                </c:pt>
                <c:pt idx="13">
                  <c:v>2016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2024</c:v>
                </c:pt>
              </c:numCache>
            </c:numRef>
          </c:xVal>
          <c:yVal>
            <c:numRef>
              <c:f>Sheet1!$B$2:$B$19</c:f>
              <c:numCache>
                <c:formatCode>General</c:formatCode>
                <c:ptCount val="18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A4-497F-ABB0-391503CB03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IL2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4A4-497F-ABB0-391503CB038E}"/>
              </c:ext>
            </c:extLst>
          </c:dPt>
          <c:dPt>
            <c:idx val="4"/>
            <c:marker>
              <c:symbol val="circle"/>
              <c:size val="9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4A4-497F-ABB0-391503CB038E}"/>
              </c:ext>
            </c:extLst>
          </c:dPt>
          <c:dPt>
            <c:idx val="5"/>
            <c:marker>
              <c:symbol val="circle"/>
              <c:size val="9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4A4-497F-ABB0-391503CB038E}"/>
              </c:ext>
            </c:extLst>
          </c:dPt>
          <c:xVal>
            <c:numRef>
              <c:f>Sheet1!$A$2:$A$19</c:f>
              <c:numCache>
                <c:formatCode>General</c:formatCode>
                <c:ptCount val="18"/>
                <c:pt idx="0">
                  <c:v>1975</c:v>
                </c:pt>
                <c:pt idx="1">
                  <c:v>1985</c:v>
                </c:pt>
                <c:pt idx="2">
                  <c:v>1987</c:v>
                </c:pt>
                <c:pt idx="3">
                  <c:v>1988</c:v>
                </c:pt>
                <c:pt idx="4">
                  <c:v>1992</c:v>
                </c:pt>
                <c:pt idx="5">
                  <c:v>1998</c:v>
                </c:pt>
                <c:pt idx="6">
                  <c:v>2002</c:v>
                </c:pt>
                <c:pt idx="7">
                  <c:v>2003</c:v>
                </c:pt>
                <c:pt idx="8">
                  <c:v>2005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2014</c:v>
                </c:pt>
                <c:pt idx="13">
                  <c:v>2016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2024</c:v>
                </c:pt>
              </c:numCache>
            </c:numRef>
          </c:xVal>
          <c:yVal>
            <c:numRef>
              <c:f>Sheet1!$C$2:$C$19</c:f>
              <c:numCache>
                <c:formatCode>General</c:formatCode>
                <c:ptCount val="18"/>
                <c:pt idx="1">
                  <c:v>1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4A4-497F-ABB0-391503CB03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ipi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Pt>
            <c:idx val="8"/>
            <c:marker>
              <c:symbol val="circle"/>
              <c:size val="9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4A4-497F-ABB0-391503CB038E}"/>
              </c:ext>
            </c:extLst>
          </c:dPt>
          <c:dPt>
            <c:idx val="10"/>
            <c:marker>
              <c:symbol val="circle"/>
              <c:size val="9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64A4-497F-ABB0-391503CB038E}"/>
              </c:ext>
            </c:extLst>
          </c:dPt>
          <c:xVal>
            <c:numRef>
              <c:f>Sheet1!$A$2:$A$19</c:f>
              <c:numCache>
                <c:formatCode>General</c:formatCode>
                <c:ptCount val="18"/>
                <c:pt idx="0">
                  <c:v>1975</c:v>
                </c:pt>
                <c:pt idx="1">
                  <c:v>1985</c:v>
                </c:pt>
                <c:pt idx="2">
                  <c:v>1987</c:v>
                </c:pt>
                <c:pt idx="3">
                  <c:v>1988</c:v>
                </c:pt>
                <c:pt idx="4">
                  <c:v>1992</c:v>
                </c:pt>
                <c:pt idx="5">
                  <c:v>1998</c:v>
                </c:pt>
                <c:pt idx="6">
                  <c:v>2002</c:v>
                </c:pt>
                <c:pt idx="7">
                  <c:v>2003</c:v>
                </c:pt>
                <c:pt idx="8">
                  <c:v>2005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2014</c:v>
                </c:pt>
                <c:pt idx="13">
                  <c:v>2016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2024</c:v>
                </c:pt>
              </c:numCache>
            </c:numRef>
          </c:xVal>
          <c:yVal>
            <c:numRef>
              <c:f>Sheet1!$D$2:$D$19</c:f>
              <c:numCache>
                <c:formatCode>General</c:formatCode>
                <c:ptCount val="18"/>
                <c:pt idx="2">
                  <c:v>1</c:v>
                </c:pt>
                <c:pt idx="7">
                  <c:v>1</c:v>
                </c:pt>
                <c:pt idx="10">
                  <c:v>0.75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4A4-497F-ABB0-391503CB038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pd1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Pt>
            <c:idx val="10"/>
            <c:marker>
              <c:symbol val="circle"/>
              <c:size val="9"/>
              <c:spPr>
                <a:solidFill>
                  <a:srgbClr val="7030A0"/>
                </a:solidFill>
                <a:ln w="9525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64A4-497F-ABB0-391503CB038E}"/>
              </c:ext>
            </c:extLst>
          </c:dPt>
          <c:dPt>
            <c:idx val="12"/>
            <c:marker>
              <c:symbol val="circle"/>
              <c:size val="9"/>
              <c:spPr>
                <a:solidFill>
                  <a:srgbClr val="7030A0"/>
                </a:solidFill>
                <a:ln w="9525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64A4-497F-ABB0-391503CB038E}"/>
              </c:ext>
            </c:extLst>
          </c:dPt>
          <c:xVal>
            <c:numRef>
              <c:f>Sheet1!$A$2:$A$19</c:f>
              <c:numCache>
                <c:formatCode>General</c:formatCode>
                <c:ptCount val="18"/>
                <c:pt idx="0">
                  <c:v>1975</c:v>
                </c:pt>
                <c:pt idx="1">
                  <c:v>1985</c:v>
                </c:pt>
                <c:pt idx="2">
                  <c:v>1987</c:v>
                </c:pt>
                <c:pt idx="3">
                  <c:v>1988</c:v>
                </c:pt>
                <c:pt idx="4">
                  <c:v>1992</c:v>
                </c:pt>
                <c:pt idx="5">
                  <c:v>1998</c:v>
                </c:pt>
                <c:pt idx="6">
                  <c:v>2002</c:v>
                </c:pt>
                <c:pt idx="7">
                  <c:v>2003</c:v>
                </c:pt>
                <c:pt idx="8">
                  <c:v>2005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2014</c:v>
                </c:pt>
                <c:pt idx="13">
                  <c:v>2016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2024</c:v>
                </c:pt>
              </c:numCache>
            </c:numRef>
          </c:xVal>
          <c:yVal>
            <c:numRef>
              <c:f>Sheet1!$E$2:$E$19</c:f>
              <c:numCache>
                <c:formatCode>General</c:formatCode>
                <c:ptCount val="18"/>
                <c:pt idx="4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64A4-497F-ABB0-391503CB038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braf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8"/>
            <c:marker>
              <c:symbol val="circle"/>
              <c:size val="9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64A4-497F-ABB0-391503CB038E}"/>
              </c:ext>
            </c:extLst>
          </c:dPt>
          <c:dPt>
            <c:idx val="10"/>
            <c:marker>
              <c:symbol val="circle"/>
              <c:size val="9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64A4-497F-ABB0-391503CB038E}"/>
              </c:ext>
            </c:extLst>
          </c:dPt>
          <c:xVal>
            <c:numRef>
              <c:f>Sheet1!$A$2:$A$19</c:f>
              <c:numCache>
                <c:formatCode>General</c:formatCode>
                <c:ptCount val="18"/>
                <c:pt idx="0">
                  <c:v>1975</c:v>
                </c:pt>
                <c:pt idx="1">
                  <c:v>1985</c:v>
                </c:pt>
                <c:pt idx="2">
                  <c:v>1987</c:v>
                </c:pt>
                <c:pt idx="3">
                  <c:v>1988</c:v>
                </c:pt>
                <c:pt idx="4">
                  <c:v>1992</c:v>
                </c:pt>
                <c:pt idx="5">
                  <c:v>1998</c:v>
                </c:pt>
                <c:pt idx="6">
                  <c:v>2002</c:v>
                </c:pt>
                <c:pt idx="7">
                  <c:v>2003</c:v>
                </c:pt>
                <c:pt idx="8">
                  <c:v>2005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2014</c:v>
                </c:pt>
                <c:pt idx="13">
                  <c:v>2016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2024</c:v>
                </c:pt>
              </c:numCache>
            </c:numRef>
          </c:xVal>
          <c:yVal>
            <c:numRef>
              <c:f>Sheet1!$F$2:$F$19</c:f>
              <c:numCache>
                <c:formatCode>General</c:formatCode>
                <c:ptCount val="18"/>
                <c:pt idx="6">
                  <c:v>1</c:v>
                </c:pt>
                <c:pt idx="9">
                  <c:v>1</c:v>
                </c:pt>
                <c:pt idx="10">
                  <c:v>1.25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64A4-497F-ABB0-391503CB038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ipi/nivo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gradFill flip="none" rotWithShape="1">
                <a:gsLst>
                  <a:gs pos="23000">
                    <a:srgbClr val="7030A0"/>
                  </a:gs>
                  <a:gs pos="78000">
                    <a:srgbClr val="00B0F0"/>
                  </a:gs>
                </a:gsLst>
                <a:lin ang="10800000" scaled="1"/>
                <a:tileRect/>
              </a:gradFill>
              <a:ln w="9525">
                <a:noFill/>
              </a:ln>
              <a:effectLst/>
            </c:spPr>
          </c:marker>
          <c:dPt>
            <c:idx val="11"/>
            <c:marker>
              <c:symbol val="circle"/>
              <c:size val="10"/>
              <c:spPr>
                <a:gradFill flip="none" rotWithShape="1">
                  <a:gsLst>
                    <a:gs pos="23000">
                      <a:srgbClr val="7030A0"/>
                    </a:gs>
                    <a:gs pos="78000">
                      <a:srgbClr val="00B0F0"/>
                    </a:gs>
                  </a:gsLst>
                  <a:lin ang="10800000" scaled="1"/>
                  <a:tileRect/>
                </a:gra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64A4-497F-ABB0-391503CB038E}"/>
              </c:ext>
            </c:extLst>
          </c:dPt>
          <c:xVal>
            <c:numRef>
              <c:f>Sheet1!$A$2:$A$19</c:f>
              <c:numCache>
                <c:formatCode>General</c:formatCode>
                <c:ptCount val="18"/>
                <c:pt idx="0">
                  <c:v>1975</c:v>
                </c:pt>
                <c:pt idx="1">
                  <c:v>1985</c:v>
                </c:pt>
                <c:pt idx="2">
                  <c:v>1987</c:v>
                </c:pt>
                <c:pt idx="3">
                  <c:v>1988</c:v>
                </c:pt>
                <c:pt idx="4">
                  <c:v>1992</c:v>
                </c:pt>
                <c:pt idx="5">
                  <c:v>1998</c:v>
                </c:pt>
                <c:pt idx="6">
                  <c:v>2002</c:v>
                </c:pt>
                <c:pt idx="7">
                  <c:v>2003</c:v>
                </c:pt>
                <c:pt idx="8">
                  <c:v>2005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2014</c:v>
                </c:pt>
                <c:pt idx="13">
                  <c:v>2016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2024</c:v>
                </c:pt>
              </c:numCache>
            </c:numRef>
          </c:xVal>
          <c:yVal>
            <c:numRef>
              <c:f>Sheet1!$G$2:$G$19</c:f>
              <c:numCache>
                <c:formatCode>General</c:formatCode>
                <c:ptCount val="18"/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64A4-497F-ABB0-391503CB038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triplet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gradFill>
                <a:gsLst>
                  <a:gs pos="23000">
                    <a:srgbClr val="7030A0"/>
                  </a:gs>
                  <a:gs pos="78000">
                    <a:srgbClr val="FFC000"/>
                  </a:gs>
                </a:gsLst>
                <a:lin ang="0" scaled="0"/>
              </a:gradFill>
              <a:ln w="9525">
                <a:noFill/>
              </a:ln>
              <a:effectLst/>
            </c:spPr>
          </c:marker>
          <c:xVal>
            <c:numRef>
              <c:f>Sheet1!$A$2:$A$19</c:f>
              <c:numCache>
                <c:formatCode>General</c:formatCode>
                <c:ptCount val="18"/>
                <c:pt idx="0">
                  <c:v>1975</c:v>
                </c:pt>
                <c:pt idx="1">
                  <c:v>1985</c:v>
                </c:pt>
                <c:pt idx="2">
                  <c:v>1987</c:v>
                </c:pt>
                <c:pt idx="3">
                  <c:v>1988</c:v>
                </c:pt>
                <c:pt idx="4">
                  <c:v>1992</c:v>
                </c:pt>
                <c:pt idx="5">
                  <c:v>1998</c:v>
                </c:pt>
                <c:pt idx="6">
                  <c:v>2002</c:v>
                </c:pt>
                <c:pt idx="7">
                  <c:v>2003</c:v>
                </c:pt>
                <c:pt idx="8">
                  <c:v>2005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2014</c:v>
                </c:pt>
                <c:pt idx="13">
                  <c:v>2016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2024</c:v>
                </c:pt>
              </c:numCache>
            </c:numRef>
          </c:xVal>
          <c:yVal>
            <c:numRef>
              <c:f>Sheet1!$H$2:$H$19</c:f>
              <c:numCache>
                <c:formatCode>General</c:formatCode>
                <c:ptCount val="18"/>
                <c:pt idx="1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64A4-497F-ABB0-391503CB038E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lag-3/pd-1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gradFill flip="none" rotWithShape="1">
                <a:gsLst>
                  <a:gs pos="5000">
                    <a:srgbClr val="7030A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 w="9525">
                <a:noFill/>
              </a:ln>
              <a:effectLst/>
            </c:spPr>
          </c:marker>
          <c:xVal>
            <c:numRef>
              <c:f>Sheet1!$A$2:$A$19</c:f>
              <c:numCache>
                <c:formatCode>General</c:formatCode>
                <c:ptCount val="18"/>
                <c:pt idx="0">
                  <c:v>1975</c:v>
                </c:pt>
                <c:pt idx="1">
                  <c:v>1985</c:v>
                </c:pt>
                <c:pt idx="2">
                  <c:v>1987</c:v>
                </c:pt>
                <c:pt idx="3">
                  <c:v>1988</c:v>
                </c:pt>
                <c:pt idx="4">
                  <c:v>1992</c:v>
                </c:pt>
                <c:pt idx="5">
                  <c:v>1998</c:v>
                </c:pt>
                <c:pt idx="6">
                  <c:v>2002</c:v>
                </c:pt>
                <c:pt idx="7">
                  <c:v>2003</c:v>
                </c:pt>
                <c:pt idx="8">
                  <c:v>2005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2014</c:v>
                </c:pt>
                <c:pt idx="13">
                  <c:v>2016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2024</c:v>
                </c:pt>
              </c:numCache>
            </c:numRef>
          </c:xVal>
          <c:yVal>
            <c:numRef>
              <c:f>Sheet1!$I$2:$I$19</c:f>
              <c:numCache>
                <c:formatCode>General</c:formatCode>
                <c:ptCount val="18"/>
                <c:pt idx="1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64A4-497F-ABB0-391503CB0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1188480"/>
        <c:axId val="871190120"/>
      </c:scatterChart>
      <c:valAx>
        <c:axId val="871188480"/>
        <c:scaling>
          <c:orientation val="minMax"/>
          <c:max val="2024"/>
          <c:min val="197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871190120"/>
        <c:crosses val="autoZero"/>
        <c:crossBetween val="midCat"/>
        <c:majorUnit val="5"/>
        <c:minorUnit val="5"/>
      </c:valAx>
      <c:valAx>
        <c:axId val="871190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1188480"/>
        <c:crossesAt val="1975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444448430057792E-2"/>
          <c:y val="0"/>
          <c:w val="0.92711110313988443"/>
          <c:h val="0.726488387749444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1988</c:v>
                </c:pt>
                <c:pt idx="1">
                  <c:v>2003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  <c:pt idx="8">
                  <c:v>2021</c:v>
                </c:pt>
                <c:pt idx="9">
                  <c:v>2024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7E-4BB5-92C5-3249C46E5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1988</c:v>
                </c:pt>
                <c:pt idx="1">
                  <c:v>2003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  <c:pt idx="8">
                  <c:v>2021</c:v>
                </c:pt>
                <c:pt idx="9">
                  <c:v>2024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7E-4BB5-92C5-3249C46E5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Pt>
            <c:idx val="4"/>
            <c:marker>
              <c:symbol val="diamond"/>
              <c:size val="10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D7E-4BB5-92C5-3249C46E5EBD}"/>
              </c:ext>
            </c:extLst>
          </c:dPt>
          <c:xVal>
            <c:numRef>
              <c:f>Sheet1!$A$2:$A$11</c:f>
              <c:numCache>
                <c:formatCode>General</c:formatCode>
                <c:ptCount val="10"/>
                <c:pt idx="0">
                  <c:v>1988</c:v>
                </c:pt>
                <c:pt idx="1">
                  <c:v>2003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  <c:pt idx="8">
                  <c:v>2021</c:v>
                </c:pt>
                <c:pt idx="9">
                  <c:v>2024</c:v>
                </c:pt>
              </c:numCache>
            </c:numRef>
          </c:xVal>
          <c:yVal>
            <c:numRef>
              <c:f>Sheet1!$D$2:$D$11</c:f>
              <c:numCache>
                <c:formatCode>General</c:formatCode>
                <c:ptCount val="10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D7E-4BB5-92C5-3249C46E5E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Column25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  <a:headEnd type="none"/>
              <a:tailEnd type="none"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D7E-4BB5-92C5-3249C46E5EBD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5400" cap="rnd">
                <a:solidFill>
                  <a:schemeClr val="bg2"/>
                </a:solidFill>
                <a:round/>
                <a:headEnd type="none"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6-ED7E-4BB5-92C5-3249C46E5EBD}"/>
              </c:ext>
            </c:extLst>
          </c:dPt>
          <c:dPt>
            <c:idx val="2"/>
            <c:marker>
              <c:symbol val="circle"/>
              <c:size val="8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2"/>
                </a:solidFill>
                <a:round/>
                <a:headEnd type="none"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8-ED7E-4BB5-92C5-3249C46E5EBD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5400" cap="rnd">
                <a:solidFill>
                  <a:schemeClr val="bg2"/>
                </a:solidFill>
                <a:round/>
                <a:headEnd type="none"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A-ED7E-4BB5-92C5-3249C46E5EBD}"/>
              </c:ext>
            </c:extLst>
          </c:dPt>
          <c:dPt>
            <c:idx val="4"/>
            <c:marker>
              <c:symbol val="circle"/>
              <c:size val="8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2"/>
                </a:solidFill>
                <a:round/>
                <a:headEnd type="none"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C-ED7E-4BB5-92C5-3249C46E5EBD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5400" cap="rnd">
                <a:solidFill>
                  <a:schemeClr val="bg2"/>
                </a:solidFill>
                <a:round/>
                <a:headEnd type="none"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E-ED7E-4BB5-92C5-3249C46E5EBD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5400" cap="rnd">
                <a:solidFill>
                  <a:schemeClr val="bg2"/>
                </a:solidFill>
                <a:round/>
                <a:headEnd type="none"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10-ED7E-4BB5-92C5-3249C46E5EBD}"/>
              </c:ext>
            </c:extLst>
          </c:dPt>
          <c:dPt>
            <c:idx val="7"/>
            <c:marker>
              <c:symbol val="circle"/>
              <c:size val="8"/>
              <c:spPr>
                <a:solidFill>
                  <a:schemeClr val="accent6">
                    <a:alpha val="99000"/>
                  </a:schemeClr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2"/>
                </a:solidFill>
                <a:round/>
                <a:headEnd type="none"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12-ED7E-4BB5-92C5-3249C46E5EBD}"/>
              </c:ext>
            </c:extLst>
          </c:dPt>
          <c:dPt>
            <c:idx val="8"/>
            <c:marker>
              <c:symbol val="circle"/>
              <c:size val="8"/>
              <c:spPr>
                <a:solidFill>
                  <a:srgbClr val="70AD47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rgbClr val="808080"/>
                </a:solidFill>
                <a:round/>
                <a:headEnd type="none"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14-ED7E-4BB5-92C5-3249C46E5EBD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5400" cap="rnd">
                <a:solidFill>
                  <a:srgbClr val="808080"/>
                </a:solidFill>
                <a:round/>
                <a:headEnd type="none"/>
                <a:tailEnd type="stealth"/>
              </a:ln>
              <a:effectLst/>
            </c:spPr>
            <c:extLst>
              <c:ext xmlns:c16="http://schemas.microsoft.com/office/drawing/2014/chart" uri="{C3380CC4-5D6E-409C-BE32-E72D297353CC}">
                <c16:uniqueId val="{00000016-ED7E-4BB5-92C5-3249C46E5EBD}"/>
              </c:ext>
            </c:extLst>
          </c:dPt>
          <c:xVal>
            <c:numRef>
              <c:f>Sheet1!$A$2:$A$11</c:f>
              <c:numCache>
                <c:formatCode>General</c:formatCode>
                <c:ptCount val="10"/>
                <c:pt idx="0">
                  <c:v>1988</c:v>
                </c:pt>
                <c:pt idx="1">
                  <c:v>2003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  <c:pt idx="8">
                  <c:v>2021</c:v>
                </c:pt>
                <c:pt idx="9">
                  <c:v>2024</c:v>
                </c:pt>
              </c:numCache>
            </c:numRef>
          </c:xVal>
          <c:yVal>
            <c:numRef>
              <c:f>Sheet1!$E$2:$E$11</c:f>
              <c:numCache>
                <c:formatCode>General</c:formatCode>
                <c:ptCount val="10"/>
                <c:pt idx="0">
                  <c:v>1.25</c:v>
                </c:pt>
                <c:pt idx="1">
                  <c:v>1.25</c:v>
                </c:pt>
                <c:pt idx="2">
                  <c:v>1.25</c:v>
                </c:pt>
                <c:pt idx="3">
                  <c:v>1.25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1.25</c:v>
                </c:pt>
                <c:pt idx="9">
                  <c:v>1.25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ED7E-4BB5-92C5-3249C46E5EB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Column22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Pt>
            <c:idx val="6"/>
            <c:marker>
              <c:symbol val="diamond"/>
              <c:size val="10"/>
              <c:spPr>
                <a:solidFill>
                  <a:srgbClr val="7030A0"/>
                </a:solidFill>
                <a:ln w="9525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ED7E-4BB5-92C5-3249C46E5EBD}"/>
              </c:ext>
            </c:extLst>
          </c:dPt>
          <c:xVal>
            <c:numRef>
              <c:f>Sheet1!$A$2:$A$11</c:f>
              <c:numCache>
                <c:formatCode>General</c:formatCode>
                <c:ptCount val="10"/>
                <c:pt idx="0">
                  <c:v>1988</c:v>
                </c:pt>
                <c:pt idx="1">
                  <c:v>2003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  <c:pt idx="8">
                  <c:v>2021</c:v>
                </c:pt>
                <c:pt idx="9">
                  <c:v>2024</c:v>
                </c:pt>
              </c:numCache>
            </c:numRef>
          </c:xVal>
          <c:yVal>
            <c:numRef>
              <c:f>Sheet1!$F$2:$F$11</c:f>
              <c:numCache>
                <c:formatCode>General</c:formatCode>
                <c:ptCount val="10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ED7E-4BB5-92C5-3249C46E5EB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Column23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4"/>
            <c:marker>
              <c:symbol val="diamond"/>
              <c:size val="10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ED7E-4BB5-92C5-3249C46E5EBD}"/>
              </c:ext>
            </c:extLst>
          </c:dPt>
          <c:xVal>
            <c:numRef>
              <c:f>Sheet1!$A$2:$A$11</c:f>
              <c:numCache>
                <c:formatCode>General</c:formatCode>
                <c:ptCount val="10"/>
                <c:pt idx="0">
                  <c:v>1988</c:v>
                </c:pt>
                <c:pt idx="1">
                  <c:v>2003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  <c:pt idx="8">
                  <c:v>2021</c:v>
                </c:pt>
                <c:pt idx="9">
                  <c:v>2024</c:v>
                </c:pt>
              </c:numCache>
            </c:numRef>
          </c:xVal>
          <c:yVal>
            <c:numRef>
              <c:f>Sheet1!$G$2:$G$11</c:f>
              <c:numCache>
                <c:formatCode>General</c:formatCode>
                <c:ptCount val="10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ED7E-4BB5-92C5-3249C46E5EB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Column24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gradFill flip="none" rotWithShape="1">
                <a:gsLst>
                  <a:gs pos="0">
                    <a:srgbClr val="00B0F0"/>
                  </a:gs>
                  <a:gs pos="81000">
                    <a:srgbClr val="7030A0"/>
                  </a:gs>
                </a:gsLst>
                <a:lin ang="0" scaled="1"/>
                <a:tileRect/>
              </a:gradFill>
              <a:ln w="9525">
                <a:noFill/>
              </a:ln>
              <a:effectLst/>
            </c:spPr>
          </c:marker>
          <c:dPt>
            <c:idx val="7"/>
            <c:marker>
              <c:symbol val="diamond"/>
              <c:size val="11"/>
              <c:spPr>
                <a:gradFill flip="none" rotWithShape="1">
                  <a:gsLst>
                    <a:gs pos="44000">
                      <a:srgbClr val="00B0F0"/>
                    </a:gs>
                    <a:gs pos="56000">
                      <a:srgbClr val="7030A0"/>
                    </a:gs>
                  </a:gsLst>
                  <a:lin ang="0" scaled="1"/>
                  <a:tileRect/>
                </a:gra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ED7E-4BB5-92C5-3249C46E5EBD}"/>
              </c:ext>
            </c:extLst>
          </c:dPt>
          <c:dPt>
            <c:idx val="8"/>
            <c:marker>
              <c:symbol val="diamond"/>
              <c:size val="11"/>
              <c:spPr>
                <a:gradFill flip="none" rotWithShape="1">
                  <a:gsLst>
                    <a:gs pos="45000">
                      <a:srgbClr val="FFC000"/>
                    </a:gs>
                    <a:gs pos="56000">
                      <a:srgbClr val="7030A0"/>
                    </a:gs>
                  </a:gsLst>
                  <a:lin ang="0" scaled="1"/>
                  <a:tileRect/>
                </a:gra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ED7E-4BB5-92C5-3249C46E5EBD}"/>
              </c:ext>
            </c:extLst>
          </c:dPt>
          <c:xVal>
            <c:numRef>
              <c:f>Sheet1!$A$2:$A$11</c:f>
              <c:numCache>
                <c:formatCode>General</c:formatCode>
                <c:ptCount val="10"/>
                <c:pt idx="0">
                  <c:v>1988</c:v>
                </c:pt>
                <c:pt idx="1">
                  <c:v>2003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  <c:pt idx="8">
                  <c:v>2021</c:v>
                </c:pt>
                <c:pt idx="9">
                  <c:v>2024</c:v>
                </c:pt>
              </c:numCache>
            </c:numRef>
          </c:xVal>
          <c:yVal>
            <c:numRef>
              <c:f>Sheet1!$H$2:$H$11</c:f>
              <c:numCache>
                <c:formatCode>General</c:formatCode>
                <c:ptCount val="10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E-ED7E-4BB5-92C5-3249C46E5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1188480"/>
        <c:axId val="871190120"/>
      </c:scatterChart>
      <c:valAx>
        <c:axId val="871188480"/>
        <c:scaling>
          <c:orientation val="minMax"/>
          <c:max val="2024"/>
          <c:min val="197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71190120"/>
        <c:crosses val="autoZero"/>
        <c:crossBetween val="midCat"/>
        <c:majorUnit val="5"/>
        <c:minorUnit val="5"/>
      </c:valAx>
      <c:valAx>
        <c:axId val="871190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1188480"/>
        <c:crossesAt val="1975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Sheet2!$S$16</c:f>
              <c:strCache>
                <c:ptCount val="1"/>
                <c:pt idx="0">
                  <c:v>NR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Sheet2!$Q$17:$R$22</c:f>
              <c:multiLvlStrCache>
                <c:ptCount val="6"/>
                <c:lvl>
                  <c:pt idx="0">
                    <c:v>Naïve</c:v>
                  </c:pt>
                  <c:pt idx="1">
                    <c:v>Refractory</c:v>
                  </c:pt>
                  <c:pt idx="2">
                    <c:v>Naïve</c:v>
                  </c:pt>
                  <c:pt idx="3">
                    <c:v>Refractory</c:v>
                  </c:pt>
                  <c:pt idx="4">
                    <c:v>Naïve</c:v>
                  </c:pt>
                  <c:pt idx="5">
                    <c:v>Refractory</c:v>
                  </c:pt>
                </c:lvl>
                <c:lvl>
                  <c:pt idx="0">
                    <c:v>anti-CTLA-4</c:v>
                  </c:pt>
                  <c:pt idx="2">
                    <c:v>anti-PD-1</c:v>
                  </c:pt>
                  <c:pt idx="4">
                    <c:v>BRAF/MEKi</c:v>
                  </c:pt>
                </c:lvl>
              </c:multiLvlStrCache>
            </c:multiLvlStrRef>
          </c:cat>
          <c:val>
            <c:numRef>
              <c:f>Sheet2!$S$17:$S$22</c:f>
              <c:numCache>
                <c:formatCode>General</c:formatCode>
                <c:ptCount val="6"/>
                <c:pt idx="0">
                  <c:v>93</c:v>
                </c:pt>
                <c:pt idx="1">
                  <c:v>17</c:v>
                </c:pt>
                <c:pt idx="2">
                  <c:v>84</c:v>
                </c:pt>
                <c:pt idx="3">
                  <c:v>26</c:v>
                </c:pt>
                <c:pt idx="4">
                  <c:v>17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9-4A27-AA77-4CA62EC6C5F7}"/>
            </c:ext>
          </c:extLst>
        </c:ser>
        <c:ser>
          <c:idx val="1"/>
          <c:order val="1"/>
          <c:tx>
            <c:strRef>
              <c:f>Sheet2!$T$16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A0A0A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Sheet2!$Q$17:$R$22</c:f>
              <c:multiLvlStrCache>
                <c:ptCount val="6"/>
                <c:lvl>
                  <c:pt idx="0">
                    <c:v>Naïve</c:v>
                  </c:pt>
                  <c:pt idx="1">
                    <c:v>Refractory</c:v>
                  </c:pt>
                  <c:pt idx="2">
                    <c:v>Naïve</c:v>
                  </c:pt>
                  <c:pt idx="3">
                    <c:v>Refractory</c:v>
                  </c:pt>
                  <c:pt idx="4">
                    <c:v>Naïve</c:v>
                  </c:pt>
                  <c:pt idx="5">
                    <c:v>Refractory</c:v>
                  </c:pt>
                </c:lvl>
                <c:lvl>
                  <c:pt idx="0">
                    <c:v>anti-CTLA-4</c:v>
                  </c:pt>
                  <c:pt idx="2">
                    <c:v>anti-PD-1</c:v>
                  </c:pt>
                  <c:pt idx="4">
                    <c:v>BRAF/MEKi</c:v>
                  </c:pt>
                </c:lvl>
              </c:multiLvlStrCache>
            </c:multiLvlStrRef>
          </c:cat>
          <c:val>
            <c:numRef>
              <c:f>Sheet2!$T$17:$T$22</c:f>
              <c:numCache>
                <c:formatCode>General</c:formatCode>
                <c:ptCount val="6"/>
                <c:pt idx="0">
                  <c:v>56</c:v>
                </c:pt>
                <c:pt idx="1">
                  <c:v>11</c:v>
                </c:pt>
                <c:pt idx="2">
                  <c:v>60</c:v>
                </c:pt>
                <c:pt idx="3">
                  <c:v>7</c:v>
                </c:pt>
                <c:pt idx="4">
                  <c:v>16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A9-4A27-AA77-4CA62EC6C5F7}"/>
            </c:ext>
          </c:extLst>
        </c:ser>
        <c:ser>
          <c:idx val="2"/>
          <c:order val="2"/>
          <c:tx>
            <c:strRef>
              <c:f>Sheet2!$U$16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Sheet2!$Q$17:$R$22</c:f>
              <c:multiLvlStrCache>
                <c:ptCount val="6"/>
                <c:lvl>
                  <c:pt idx="0">
                    <c:v>Naïve</c:v>
                  </c:pt>
                  <c:pt idx="1">
                    <c:v>Refractory</c:v>
                  </c:pt>
                  <c:pt idx="2">
                    <c:v>Naïve</c:v>
                  </c:pt>
                  <c:pt idx="3">
                    <c:v>Refractory</c:v>
                  </c:pt>
                  <c:pt idx="4">
                    <c:v>Naïve</c:v>
                  </c:pt>
                  <c:pt idx="5">
                    <c:v>Refractory</c:v>
                  </c:pt>
                </c:lvl>
                <c:lvl>
                  <c:pt idx="0">
                    <c:v>anti-CTLA-4</c:v>
                  </c:pt>
                  <c:pt idx="2">
                    <c:v>anti-PD-1</c:v>
                  </c:pt>
                  <c:pt idx="4">
                    <c:v>BRAF/MEKi</c:v>
                  </c:pt>
                </c:lvl>
              </c:multiLvlStrCache>
            </c:multiLvlStrRef>
          </c:cat>
          <c:val>
            <c:numRef>
              <c:f>Sheet2!$U$17:$U$22</c:f>
              <c:numCache>
                <c:formatCode>General</c:formatCode>
                <c:ptCount val="6"/>
                <c:pt idx="0">
                  <c:v>34</c:v>
                </c:pt>
                <c:pt idx="1">
                  <c:v>15</c:v>
                </c:pt>
                <c:pt idx="2">
                  <c:v>48</c:v>
                </c:pt>
                <c:pt idx="3">
                  <c:v>1</c:v>
                </c:pt>
                <c:pt idx="4">
                  <c:v>10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A9-4A27-AA77-4CA62EC6C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8045088"/>
        <c:axId val="658043120"/>
      </c:barChart>
      <c:catAx>
        <c:axId val="65804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043120"/>
        <c:crosses val="autoZero"/>
        <c:auto val="1"/>
        <c:lblAlgn val="ctr"/>
        <c:lblOffset val="100"/>
        <c:noMultiLvlLbl val="0"/>
      </c:catAx>
      <c:valAx>
        <c:axId val="658043120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04508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CDA54-3C9A-4EDD-A4D5-938158DD0CB0}" type="datetimeFigureOut">
              <a:rPr lang="en-US" smtClean="0"/>
              <a:t>7/23/2022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8E49-BE05-4746-BCC3-09887B0079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42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4C248CFF-81F9-4499-8523-80EE18CF77ED}" type="datetimeFigureOut">
              <a:rPr lang="en-US" smtClean="0"/>
              <a:t>7/23/2022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6"/>
            <a:ext cx="5852160" cy="3780474"/>
          </a:xfrm>
          <a:prstGeom prst="rect">
            <a:avLst/>
          </a:prstGeom>
        </p:spPr>
        <p:txBody>
          <a:bodyPr vert="horz" lIns="96663" tIns="48332" rIns="96663" bIns="483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0CBBDF68-C74F-45A9-9CD7-A6187FB6C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3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4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7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2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90945" cy="68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9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93068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93068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1132571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91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86144"/>
            <a:ext cx="1916888" cy="243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06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828800"/>
            <a:ext cx="77724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0" name="Picture 9" descr="NCI-Logo-White-Kno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2" y="6486144"/>
            <a:ext cx="1916887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7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6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0931"/>
            <a:ext cx="7886700" cy="4581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4186" y="6310310"/>
            <a:ext cx="1761864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10310"/>
            <a:ext cx="3086100" cy="365125"/>
          </a:xfrm>
        </p:spPr>
        <p:txBody>
          <a:bodyPr/>
          <a:lstStyle/>
          <a:p>
            <a:r>
              <a:rPr lang="en-US" dirty="0"/>
              <a:t>SITC Deep Dive: TIL Therapies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10310"/>
            <a:ext cx="20574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2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7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2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9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7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0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186" y="6248067"/>
            <a:ext cx="1761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4806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SITC Deep Dive: TIL Therapies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480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:\Users\goffsl2\AppData\Local\Microsoft\Windows\Temporary Internet Files\Content.Outlook\2KDQWKL8\SocialMedia_1_twitter_200x200.png">
            <a:extLst>
              <a:ext uri="{FF2B5EF4-FFF2-40B4-BE49-F238E27FC236}">
                <a16:creationId xmlns:a16="http://schemas.microsoft.com/office/drawing/2014/main" id="{6465679B-BA8A-47D4-948F-452054E02E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96" y="6075586"/>
            <a:ext cx="645890" cy="64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34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776" r:id="rId12"/>
    <p:sldLayoutId id="2147483771" r:id="rId13"/>
    <p:sldLayoutId id="2147483813" r:id="rId14"/>
    <p:sldLayoutId id="2147483814" r:id="rId15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emf"/><Relationship Id="rId9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600124-220A-4826-977B-BFB1DC4295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759" y="1635290"/>
            <a:ext cx="6858000" cy="17907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C4F90"/>
                </a:solidFill>
                <a:latin typeface="+mn-lt"/>
              </a:rPr>
              <a:t>TIL: A Living Drug for Metastatic Cancer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566" y="4216400"/>
            <a:ext cx="6858000" cy="189991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Stephanie L. Goff, MD, FACS</a:t>
            </a:r>
          </a:p>
          <a:p>
            <a:r>
              <a:rPr lang="en-US" sz="2800" dirty="0"/>
              <a:t>Head, Clinical Operations</a:t>
            </a:r>
          </a:p>
          <a:p>
            <a:r>
              <a:rPr lang="en-US" sz="2800" dirty="0"/>
              <a:t>Surgery Branch</a:t>
            </a:r>
          </a:p>
          <a:p>
            <a:r>
              <a:rPr lang="en-US" sz="2800" dirty="0"/>
              <a:t>CCR/NCI/NIH</a:t>
            </a:r>
          </a:p>
        </p:txBody>
      </p:sp>
    </p:spTree>
    <p:extLst>
      <p:ext uri="{BB962C8B-B14F-4D97-AF65-F5344CB8AC3E}">
        <p14:creationId xmlns:p14="http://schemas.microsoft.com/office/powerpoint/2010/main" val="929331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340DED-42F1-4373-93D4-47220EB30B1C}"/>
              </a:ext>
            </a:extLst>
          </p:cNvPr>
          <p:cNvSpPr/>
          <p:nvPr/>
        </p:nvSpPr>
        <p:spPr>
          <a:xfrm>
            <a:off x="0" y="1045029"/>
            <a:ext cx="9144000" cy="45942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1200150" y="1332789"/>
            <a:ext cx="97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FFFFFF"/>
              </a:solidFill>
            </a:endParaRPr>
          </a:p>
        </p:txBody>
      </p:sp>
      <p:pic>
        <p:nvPicPr>
          <p:cNvPr id="39940" name="Picture 2" descr="Breidenb 10-03 to 1-0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70" y="1161339"/>
            <a:ext cx="4424363" cy="44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232556" y="5645081"/>
            <a:ext cx="408072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Day -45</a:t>
            </a:r>
            <a:r>
              <a:rPr lang="en-US" altLang="en-US" sz="1200" b="1" dirty="0">
                <a:latin typeface="Arial" panose="020B0604020202020204" pitchFamily="34" charset="0"/>
              </a:rPr>
              <a:t>	 </a:t>
            </a:r>
            <a:r>
              <a:rPr lang="en-US" altLang="en-US" sz="1800" b="1" dirty="0">
                <a:latin typeface="Arial" panose="020B0604020202020204" pitchFamily="34" charset="0"/>
              </a:rPr>
              <a:t>Pre-Tx 	</a:t>
            </a:r>
            <a:r>
              <a:rPr lang="en-US" altLang="en-US" sz="1400" b="1" dirty="0">
                <a:latin typeface="Arial" panose="020B0604020202020204" pitchFamily="34" charset="0"/>
              </a:rPr>
              <a:t>Day -25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F3ECBD-ED5A-4DEE-9CFD-2AF82D45F750}"/>
              </a:ext>
            </a:extLst>
          </p:cNvPr>
          <p:cNvGrpSpPr/>
          <p:nvPr/>
        </p:nvGrpSpPr>
        <p:grpSpPr>
          <a:xfrm>
            <a:off x="4453532" y="1167473"/>
            <a:ext cx="2265761" cy="4846940"/>
            <a:chOff x="5938043" y="8178"/>
            <a:chExt cx="3021014" cy="6462586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6433470" y="5978321"/>
              <a:ext cx="2028358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Day +34</a:t>
              </a:r>
            </a:p>
          </p:txBody>
        </p:sp>
        <p:pic>
          <p:nvPicPr>
            <p:cNvPr id="10" name="Picture 2" descr="Breidenb 10-03 to 1-04">
              <a:extLst>
                <a:ext uri="{FF2B5EF4-FFF2-40B4-BE49-F238E27FC236}">
                  <a16:creationId xmlns:a16="http://schemas.microsoft.com/office/drawing/2014/main" id="{F225D36F-E369-41E3-B288-401194B987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6"/>
            <a:stretch/>
          </p:blipFill>
          <p:spPr bwMode="auto">
            <a:xfrm>
              <a:off x="5938043" y="8178"/>
              <a:ext cx="3021014" cy="597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FCD07CC-1DD7-4B4F-AD9D-E3B43CF9F070}"/>
              </a:ext>
            </a:extLst>
          </p:cNvPr>
          <p:cNvGrpSpPr/>
          <p:nvPr/>
        </p:nvGrpSpPr>
        <p:grpSpPr>
          <a:xfrm>
            <a:off x="6748463" y="1161339"/>
            <a:ext cx="2312194" cy="4897500"/>
            <a:chOff x="8997950" y="0"/>
            <a:chExt cx="3082925" cy="6530001"/>
          </a:xfrm>
        </p:grpSpPr>
        <p:pic>
          <p:nvPicPr>
            <p:cNvPr id="274434" name="Picture 3" descr="Breid_R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950" y="0"/>
              <a:ext cx="3082925" cy="590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id="{7C210F6D-546B-4043-89D9-50833F5EE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251" y="6037558"/>
              <a:ext cx="2737673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7 years later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C0274-A64F-4754-8734-CDAAE03B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EBAEA-1B48-4733-AAE5-DD7747F9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94E40-B9C8-46D1-BE18-F6D6CE85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4BBFC373-9C14-42FD-B12A-EA7A2AE8BD17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9369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TIL for Melanoma: Visceral Disease</a:t>
            </a:r>
          </a:p>
        </p:txBody>
      </p:sp>
    </p:spTree>
    <p:extLst>
      <p:ext uri="{BB962C8B-B14F-4D97-AF65-F5344CB8AC3E}">
        <p14:creationId xmlns:p14="http://schemas.microsoft.com/office/powerpoint/2010/main" val="8359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brain 8 to 11-0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159" y="987879"/>
            <a:ext cx="5257800" cy="5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987879"/>
            <a:ext cx="2615960" cy="51554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280B6A-05F9-4538-80C5-6CD94801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1F6E39E-CCF2-4E33-8C62-3E40CDF5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1E56CC-E721-475E-B0B3-689122CD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625C2B7B-54C7-440C-A328-6CA6FAF39EC8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9369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TIL for Melanoma: Brain Metastases</a:t>
            </a:r>
          </a:p>
        </p:txBody>
      </p:sp>
    </p:spTree>
    <p:extLst>
      <p:ext uri="{BB962C8B-B14F-4D97-AF65-F5344CB8AC3E}">
        <p14:creationId xmlns:p14="http://schemas.microsoft.com/office/powerpoint/2010/main" val="2136695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BA3C0-4B3E-4BEF-879F-AFA7B57E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Tumor-to-treatment at Surgery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F614-CBAB-457C-BDAD-8796417C4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0931"/>
            <a:ext cx="7886700" cy="2622983"/>
          </a:xfrm>
        </p:spPr>
        <p:txBody>
          <a:bodyPr/>
          <a:lstStyle/>
          <a:p>
            <a:r>
              <a:rPr lang="en-US" dirty="0"/>
              <a:t>Initial growth</a:t>
            </a:r>
          </a:p>
          <a:p>
            <a:pPr lvl="1"/>
            <a:r>
              <a:rPr lang="en-US" dirty="0"/>
              <a:t>Tumor fragments in individual wells (Up to 24 cultures)</a:t>
            </a:r>
          </a:p>
          <a:p>
            <a:pPr lvl="1"/>
            <a:r>
              <a:rPr lang="en-US" dirty="0"/>
              <a:t>Cryopreserved after expansion to 4 confluent wells</a:t>
            </a:r>
          </a:p>
          <a:p>
            <a:pPr lvl="1"/>
            <a:r>
              <a:rPr lang="en-US" dirty="0"/>
              <a:t>~3 weeks</a:t>
            </a:r>
          </a:p>
          <a:p>
            <a:r>
              <a:rPr lang="en-US" dirty="0"/>
              <a:t>Clinical Treatment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CE830-A37F-416D-AA47-AA3770A1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EC0C3-E7E3-4A97-9A5B-1442047F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CE495-5F17-459B-8398-CA95531E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DCAE08B-17F4-4B7A-8D21-9A4C80C51296}"/>
              </a:ext>
            </a:extLst>
          </p:cNvPr>
          <p:cNvSpPr/>
          <p:nvPr/>
        </p:nvSpPr>
        <p:spPr>
          <a:xfrm>
            <a:off x="177702" y="3628332"/>
            <a:ext cx="3414583" cy="646331"/>
          </a:xfrm>
          <a:prstGeom prst="rightArrow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Pre-REP growth (10 days)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D031F79-A6DB-43C9-AEC2-F2215B5B91B6}"/>
              </a:ext>
            </a:extLst>
          </p:cNvPr>
          <p:cNvSpPr/>
          <p:nvPr/>
        </p:nvSpPr>
        <p:spPr>
          <a:xfrm>
            <a:off x="3592285" y="3623600"/>
            <a:ext cx="4669971" cy="71307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Rapid Expansion (14 days)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80A808A-A703-4AFA-B98C-D444AE41C6DF}"/>
              </a:ext>
            </a:extLst>
          </p:cNvPr>
          <p:cNvSpPr/>
          <p:nvPr/>
        </p:nvSpPr>
        <p:spPr>
          <a:xfrm>
            <a:off x="5927270" y="5583784"/>
            <a:ext cx="1752600" cy="598920"/>
          </a:xfrm>
          <a:prstGeom prst="rightArrow">
            <a:avLst>
              <a:gd name="adj1" fmla="val 50000"/>
              <a:gd name="adj2" fmla="val 39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Chemo (5 days)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C9B72DB-5071-407E-86A5-67E813858C97}"/>
              </a:ext>
            </a:extLst>
          </p:cNvPr>
          <p:cNvSpPr/>
          <p:nvPr/>
        </p:nvSpPr>
        <p:spPr>
          <a:xfrm>
            <a:off x="8267700" y="5574839"/>
            <a:ext cx="876300" cy="65955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IL-2</a:t>
            </a:r>
          </a:p>
        </p:txBody>
      </p:sp>
      <p:pic>
        <p:nvPicPr>
          <p:cNvPr id="13" name="Graphic 12" descr="IV with solid fill">
            <a:extLst>
              <a:ext uri="{FF2B5EF4-FFF2-40B4-BE49-F238E27FC236}">
                <a16:creationId xmlns:a16="http://schemas.microsoft.com/office/drawing/2014/main" id="{45D943E7-DDCB-462E-85DE-C395365B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7778" y="4747556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B262AA-5E5B-4A44-B5E0-6D861E30EB0F}"/>
              </a:ext>
            </a:extLst>
          </p:cNvPr>
          <p:cNvSpPr txBox="1"/>
          <p:nvPr/>
        </p:nvSpPr>
        <p:spPr>
          <a:xfrm>
            <a:off x="5355772" y="4870705"/>
            <a:ext cx="253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Fresh TIL</a:t>
            </a:r>
          </a:p>
          <a:p>
            <a:pPr algn="r"/>
            <a:r>
              <a:rPr lang="en-US" dirty="0"/>
              <a:t>Median Dose ~7e10</a:t>
            </a:r>
          </a:p>
        </p:txBody>
      </p:sp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19712D5C-BBBE-45EF-B619-B8BE8DE8A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4191" y="5529896"/>
            <a:ext cx="713079" cy="7130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0181AA-AF9F-4BB1-9122-71A8230F79A6}"/>
              </a:ext>
            </a:extLst>
          </p:cNvPr>
          <p:cNvSpPr txBox="1"/>
          <p:nvPr/>
        </p:nvSpPr>
        <p:spPr>
          <a:xfrm>
            <a:off x="81304" y="4274663"/>
            <a:ext cx="87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 well plates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16F8CF-4B84-4988-9BA8-F3050F778A62}"/>
              </a:ext>
            </a:extLst>
          </p:cNvPr>
          <p:cNvSpPr txBox="1"/>
          <p:nvPr/>
        </p:nvSpPr>
        <p:spPr>
          <a:xfrm>
            <a:off x="2873761" y="4336679"/>
            <a:ext cx="143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 G100 flasks</a:t>
            </a:r>
          </a:p>
          <a:p>
            <a:pPr algn="ctr"/>
            <a:r>
              <a:rPr lang="en-US" dirty="0"/>
              <a:t>3e7 cells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945073-CBAB-48F7-B487-C7A619A0D09E}"/>
              </a:ext>
            </a:extLst>
          </p:cNvPr>
          <p:cNvSpPr txBox="1"/>
          <p:nvPr/>
        </p:nvSpPr>
        <p:spPr>
          <a:xfrm>
            <a:off x="5020876" y="4336678"/>
            <a:ext cx="143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12-30 G100 flasks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D7B82-BF46-4D36-93C1-56A2BBE77662}"/>
              </a:ext>
            </a:extLst>
          </p:cNvPr>
          <p:cNvSpPr txBox="1"/>
          <p:nvPr/>
        </p:nvSpPr>
        <p:spPr>
          <a:xfrm>
            <a:off x="6762841" y="4364218"/>
            <a:ext cx="153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 G100 flasks</a:t>
            </a:r>
          </a:p>
        </p:txBody>
      </p:sp>
    </p:spTree>
    <p:extLst>
      <p:ext uri="{BB962C8B-B14F-4D97-AF65-F5344CB8AC3E}">
        <p14:creationId xmlns:p14="http://schemas.microsoft.com/office/powerpoint/2010/main" val="263913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5C4E-19F7-4AF3-86FC-6182D0C6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TIL for melanoma: Surgery Branch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DE586-563F-4696-A197-28DF515A8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D2EFA-2ED4-4547-8054-56C43507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21D5B-6C69-4161-AACE-655F8EE1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75B01-02E5-4541-AB08-2514B91AEABA}"/>
              </a:ext>
            </a:extLst>
          </p:cNvPr>
          <p:cNvSpPr txBox="1"/>
          <p:nvPr/>
        </p:nvSpPr>
        <p:spPr>
          <a:xfrm>
            <a:off x="5751222" y="5579158"/>
            <a:ext cx="2946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Seitter SJ et al, </a:t>
            </a:r>
            <a:r>
              <a:rPr lang="en-US" sz="1400" i="1" dirty="0"/>
              <a:t>Clin Cancer Res</a:t>
            </a:r>
            <a:r>
              <a:rPr lang="en-US" sz="1400" dirty="0"/>
              <a:t>, 2021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B747CB1-99A4-4E9B-8FB2-A31DC8D08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3126"/>
              </p:ext>
            </p:extLst>
          </p:nvPr>
        </p:nvGraphicFramePr>
        <p:xfrm>
          <a:off x="3159180" y="1229445"/>
          <a:ext cx="7815546" cy="4312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Prism 8" r:id="rId3" imgW="6058563" imgH="3342678" progId="Prism8.Document">
                  <p:embed/>
                </p:oleObj>
              </mc:Choice>
              <mc:Fallback>
                <p:oleObj name="Prism 8" r:id="rId3" imgW="6058563" imgH="3342678" progId="Prism8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485C110-B3CC-43AE-A95C-F351B5F411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9180" y="1229445"/>
                        <a:ext cx="7815546" cy="4312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28C6297-C381-4C57-AAB4-ADAA8BCFF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99363"/>
              </p:ext>
            </p:extLst>
          </p:nvPr>
        </p:nvGraphicFramePr>
        <p:xfrm>
          <a:off x="3150507" y="1233491"/>
          <a:ext cx="7824219" cy="3979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Prism 8" r:id="rId5" imgW="6085933" imgH="3095685" progId="Prism8.Document">
                  <p:embed/>
                </p:oleObj>
              </mc:Choice>
              <mc:Fallback>
                <p:oleObj name="Prism 8" r:id="rId5" imgW="6085933" imgH="3095685" progId="Prism8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EE33B58-1EC1-4E77-A4DB-090BF73CC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0507" y="1233491"/>
                        <a:ext cx="7824219" cy="3979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61692B-0772-45E6-8038-46C0DEC91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1138"/>
            <a:ext cx="3086100" cy="45815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Melanoma Survival</a:t>
            </a:r>
            <a:br>
              <a:rPr lang="en-US" dirty="0"/>
            </a:br>
            <a:r>
              <a:rPr lang="en-US" dirty="0"/>
              <a:t>22.2 month </a:t>
            </a:r>
            <a:br>
              <a:rPr lang="en-US" dirty="0"/>
            </a:br>
            <a:r>
              <a:rPr lang="en-US" sz="2400" dirty="0"/>
              <a:t>(CI 16.2-32.0)</a:t>
            </a:r>
          </a:p>
          <a:p>
            <a:r>
              <a:rPr lang="en-US" dirty="0"/>
              <a:t>5-year survival 35%</a:t>
            </a:r>
          </a:p>
          <a:p>
            <a:endParaRPr lang="en-US" dirty="0"/>
          </a:p>
          <a:p>
            <a:r>
              <a:rPr lang="en-US" dirty="0"/>
              <a:t>Complete responders with 10-yr survival of </a:t>
            </a:r>
            <a:r>
              <a:rPr lang="en-US" dirty="0">
                <a:solidFill>
                  <a:srgbClr val="00B050"/>
                </a:solidFill>
              </a:rPr>
              <a:t>96%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3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7D15-5F55-4F80-89BF-142ECBFB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Early phase trials of TIL for melanoma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570CE60-472F-420A-9504-7042BB2BD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854899"/>
              </p:ext>
            </p:extLst>
          </p:nvPr>
        </p:nvGraphicFramePr>
        <p:xfrm>
          <a:off x="304800" y="1350646"/>
          <a:ext cx="8402320" cy="452825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245360">
                  <a:extLst>
                    <a:ext uri="{9D8B030D-6E8A-4147-A177-3AD203B41FA5}">
                      <a16:colId xmlns:a16="http://schemas.microsoft.com/office/drawing/2014/main" val="3663609939"/>
                    </a:ext>
                  </a:extLst>
                </a:gridCol>
                <a:gridCol w="570992">
                  <a:extLst>
                    <a:ext uri="{9D8B030D-6E8A-4147-A177-3AD203B41FA5}">
                      <a16:colId xmlns:a16="http://schemas.microsoft.com/office/drawing/2014/main" val="3900977997"/>
                    </a:ext>
                  </a:extLst>
                </a:gridCol>
                <a:gridCol w="890676">
                  <a:extLst>
                    <a:ext uri="{9D8B030D-6E8A-4147-A177-3AD203B41FA5}">
                      <a16:colId xmlns:a16="http://schemas.microsoft.com/office/drawing/2014/main" val="3644985009"/>
                    </a:ext>
                  </a:extLst>
                </a:gridCol>
                <a:gridCol w="1088604">
                  <a:extLst>
                    <a:ext uri="{9D8B030D-6E8A-4147-A177-3AD203B41FA5}">
                      <a16:colId xmlns:a16="http://schemas.microsoft.com/office/drawing/2014/main" val="2039106118"/>
                    </a:ext>
                  </a:extLst>
                </a:gridCol>
                <a:gridCol w="3606688">
                  <a:extLst>
                    <a:ext uri="{9D8B030D-6E8A-4147-A177-3AD203B41FA5}">
                      <a16:colId xmlns:a16="http://schemas.microsoft.com/office/drawing/2014/main" val="730624555"/>
                    </a:ext>
                  </a:extLst>
                </a:gridCol>
              </a:tblGrid>
              <a:tr h="41345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Reference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Response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Significance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4270116"/>
                  </a:ext>
                </a:extLst>
              </a:tr>
              <a:tr h="213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 (%)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PR(%)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239872"/>
                  </a:ext>
                </a:extLst>
              </a:tr>
              <a:tr h="6023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Itzhaki</a:t>
                      </a:r>
                      <a:r>
                        <a:rPr lang="en-US" sz="1800" dirty="0">
                          <a:effectLst/>
                        </a:rPr>
                        <a:t> O et al,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Immunother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2011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 (13%)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 (35%)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Minimally cultured bulk TIL mediated tumor regression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51597"/>
                  </a:ext>
                </a:extLst>
              </a:tr>
              <a:tr h="9035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Pilon-Thomas S et al,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Immunother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 2012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(15%)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 (23%)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Bulk TIL screened for cytokine secretion mediated durable tumor regression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258297"/>
                  </a:ext>
                </a:extLst>
              </a:tr>
              <a:tr h="6023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Besser MJ et al,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Clin Cancer Res </a:t>
                      </a:r>
                      <a:r>
                        <a:rPr lang="en-US" sz="1800" dirty="0">
                          <a:effectLst/>
                        </a:rPr>
                        <a:t>2013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 (6%)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 (23%)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First intent-to-treat analysis, 23 patients (29%) not treated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454630"/>
                  </a:ext>
                </a:extLst>
              </a:tr>
              <a:tr h="6023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Ellebaek</a:t>
                      </a:r>
                      <a:r>
                        <a:rPr lang="en-US" sz="1800" dirty="0">
                          <a:effectLst/>
                        </a:rPr>
                        <a:t> E et al,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J Trans Med </a:t>
                      </a:r>
                      <a:r>
                        <a:rPr lang="en-US" sz="1800" dirty="0">
                          <a:effectLst/>
                        </a:rPr>
                        <a:t>2012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(33%)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Complete and durable responses with subcutaneous IL-2 (low dose)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004204"/>
                  </a:ext>
                </a:extLst>
              </a:tr>
              <a:tr h="9035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Andersen R et al,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Clin Cancer Res</a:t>
                      </a:r>
                      <a:r>
                        <a:rPr lang="en-US" sz="1800" dirty="0">
                          <a:effectLst/>
                        </a:rPr>
                        <a:t> 2016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 (13%)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 (29%)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Complete and durable responses with non-bolus IL-2 (decrescendo dosing)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8906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5D111-A95C-4D72-9B02-81700875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A6E32-3EBF-455C-B936-CC05C103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530C3-23CD-4503-951D-6AA3881C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7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4340-EF1F-4942-BA33-05A7462D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TIL in an evolving therapeutic landscape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C81F6-CB47-4EBA-B4CD-1C548570F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779B4-2A46-4A39-8A94-4C3A7762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99347-07FD-4947-BD02-9FA1D5AC1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8280E645-34EB-40F3-B734-DF6636746E84}"/>
              </a:ext>
            </a:extLst>
          </p:cNvPr>
          <p:cNvSpPr/>
          <p:nvPr/>
        </p:nvSpPr>
        <p:spPr>
          <a:xfrm>
            <a:off x="132347" y="4243079"/>
            <a:ext cx="8915400" cy="0"/>
          </a:xfrm>
          <a:prstGeom prst="line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5955443-A40A-4CAE-81F7-D1BBEBA17647}"/>
              </a:ext>
            </a:extLst>
          </p:cNvPr>
          <p:cNvGrpSpPr/>
          <p:nvPr/>
        </p:nvGrpSpPr>
        <p:grpSpPr>
          <a:xfrm>
            <a:off x="199212" y="3157883"/>
            <a:ext cx="980693" cy="1109403"/>
            <a:chOff x="199212" y="3157883"/>
            <a:chExt cx="980693" cy="11094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6A411F-E8B3-466B-AEE8-019656769744}"/>
                </a:ext>
              </a:extLst>
            </p:cNvPr>
            <p:cNvSpPr/>
            <p:nvPr/>
          </p:nvSpPr>
          <p:spPr>
            <a:xfrm>
              <a:off x="199212" y="3651744"/>
              <a:ext cx="980693" cy="373474"/>
            </a:xfrm>
            <a:custGeom>
              <a:avLst/>
              <a:gdLst>
                <a:gd name="connsiteX0" fmla="*/ 0 w 980693"/>
                <a:gd name="connsiteY0" fmla="*/ 0 h 373474"/>
                <a:gd name="connsiteX1" fmla="*/ 980693 w 980693"/>
                <a:gd name="connsiteY1" fmla="*/ 0 h 373474"/>
                <a:gd name="connsiteX2" fmla="*/ 980693 w 980693"/>
                <a:gd name="connsiteY2" fmla="*/ 373474 h 373474"/>
                <a:gd name="connsiteX3" fmla="*/ 0 w 980693"/>
                <a:gd name="connsiteY3" fmla="*/ 373474 h 373474"/>
                <a:gd name="connsiteX4" fmla="*/ 0 w 980693"/>
                <a:gd name="connsiteY4" fmla="*/ 0 h 3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373474">
                  <a:moveTo>
                    <a:pt x="0" y="0"/>
                  </a:moveTo>
                  <a:lnTo>
                    <a:pt x="980693" y="0"/>
                  </a:lnTo>
                  <a:lnTo>
                    <a:pt x="980693" y="373474"/>
                  </a:lnTo>
                  <a:lnTo>
                    <a:pt x="0" y="37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1975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AD2FDB7-ED72-43EA-80E9-07AEBD173DE8}"/>
                </a:ext>
              </a:extLst>
            </p:cNvPr>
            <p:cNvSpPr/>
            <p:nvPr/>
          </p:nvSpPr>
          <p:spPr>
            <a:xfrm>
              <a:off x="199212" y="3157883"/>
              <a:ext cx="980693" cy="493861"/>
            </a:xfrm>
            <a:custGeom>
              <a:avLst/>
              <a:gdLst>
                <a:gd name="connsiteX0" fmla="*/ 0 w 980693"/>
                <a:gd name="connsiteY0" fmla="*/ 0 h 493861"/>
                <a:gd name="connsiteX1" fmla="*/ 980693 w 980693"/>
                <a:gd name="connsiteY1" fmla="*/ 0 h 493861"/>
                <a:gd name="connsiteX2" fmla="*/ 980693 w 980693"/>
                <a:gd name="connsiteY2" fmla="*/ 493861 h 493861"/>
                <a:gd name="connsiteX3" fmla="*/ 0 w 980693"/>
                <a:gd name="connsiteY3" fmla="*/ 493861 h 493861"/>
                <a:gd name="connsiteX4" fmla="*/ 0 w 980693"/>
                <a:gd name="connsiteY4" fmla="*/ 0 h 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493861">
                  <a:moveTo>
                    <a:pt x="0" y="0"/>
                  </a:moveTo>
                  <a:lnTo>
                    <a:pt x="980693" y="0"/>
                  </a:lnTo>
                  <a:lnTo>
                    <a:pt x="980693" y="493861"/>
                  </a:lnTo>
                  <a:lnTo>
                    <a:pt x="0" y="493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>
                <a:alpha val="9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i="1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  <a:t>Dacarbazine approved</a:t>
              </a:r>
            </a:p>
          </p:txBody>
        </p:sp>
        <p:sp>
          <p:nvSpPr>
            <p:cNvPr id="14" name="Straight Connector 13">
              <a:extLst>
                <a:ext uri="{FF2B5EF4-FFF2-40B4-BE49-F238E27FC236}">
                  <a16:creationId xmlns:a16="http://schemas.microsoft.com/office/drawing/2014/main" id="{46D3674C-7589-492E-A23B-FD170315A924}"/>
                </a:ext>
              </a:extLst>
            </p:cNvPr>
            <p:cNvSpPr/>
            <p:nvPr/>
          </p:nvSpPr>
          <p:spPr>
            <a:xfrm>
              <a:off x="689559" y="4025218"/>
              <a:ext cx="0" cy="21786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685DABF-C357-43F2-90CF-BB80752DA739}"/>
                </a:ext>
              </a:extLst>
            </p:cNvPr>
            <p:cNvSpPr/>
            <p:nvPr/>
          </p:nvSpPr>
          <p:spPr>
            <a:xfrm rot="2700000">
              <a:off x="665351" y="4218871"/>
              <a:ext cx="48415" cy="48415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A9F35A-47B1-4CB0-B9CC-E4279E6DD52D}"/>
              </a:ext>
            </a:extLst>
          </p:cNvPr>
          <p:cNvGrpSpPr/>
          <p:nvPr/>
        </p:nvGrpSpPr>
        <p:grpSpPr>
          <a:xfrm>
            <a:off x="756425" y="4218871"/>
            <a:ext cx="980693" cy="1332816"/>
            <a:chOff x="756425" y="4218871"/>
            <a:chExt cx="980693" cy="13328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8BBC08-E4FC-44A0-BE41-D95D299D3C6A}"/>
                </a:ext>
              </a:extLst>
            </p:cNvPr>
            <p:cNvSpPr/>
            <p:nvPr/>
          </p:nvSpPr>
          <p:spPr>
            <a:xfrm>
              <a:off x="756425" y="4460939"/>
              <a:ext cx="980693" cy="373474"/>
            </a:xfrm>
            <a:custGeom>
              <a:avLst/>
              <a:gdLst>
                <a:gd name="connsiteX0" fmla="*/ 0 w 980693"/>
                <a:gd name="connsiteY0" fmla="*/ 0 h 373474"/>
                <a:gd name="connsiteX1" fmla="*/ 980693 w 980693"/>
                <a:gd name="connsiteY1" fmla="*/ 0 h 373474"/>
                <a:gd name="connsiteX2" fmla="*/ 980693 w 980693"/>
                <a:gd name="connsiteY2" fmla="*/ 373474 h 373474"/>
                <a:gd name="connsiteX3" fmla="*/ 0 w 980693"/>
                <a:gd name="connsiteY3" fmla="*/ 373474 h 373474"/>
                <a:gd name="connsiteX4" fmla="*/ 0 w 980693"/>
                <a:gd name="connsiteY4" fmla="*/ 0 h 3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373474">
                  <a:moveTo>
                    <a:pt x="0" y="0"/>
                  </a:moveTo>
                  <a:lnTo>
                    <a:pt x="980693" y="0"/>
                  </a:lnTo>
                  <a:lnTo>
                    <a:pt x="980693" y="373474"/>
                  </a:lnTo>
                  <a:lnTo>
                    <a:pt x="0" y="37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b="1" kern="1200" dirty="0">
                  <a:solidFill>
                    <a:prstClr val="white"/>
                  </a:solidFill>
                  <a:latin typeface="Tahoma"/>
                  <a:ea typeface="+mn-ea"/>
                  <a:cs typeface="+mn-cs"/>
                </a:rPr>
                <a:t>1985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AB9B43-2DE5-4A10-B373-0B1CE8FBF357}"/>
                </a:ext>
              </a:extLst>
            </p:cNvPr>
            <p:cNvSpPr/>
            <p:nvPr/>
          </p:nvSpPr>
          <p:spPr>
            <a:xfrm>
              <a:off x="756425" y="4834413"/>
              <a:ext cx="980693" cy="717274"/>
            </a:xfrm>
            <a:custGeom>
              <a:avLst/>
              <a:gdLst>
                <a:gd name="connsiteX0" fmla="*/ 0 w 980693"/>
                <a:gd name="connsiteY0" fmla="*/ 0 h 717274"/>
                <a:gd name="connsiteX1" fmla="*/ 980693 w 980693"/>
                <a:gd name="connsiteY1" fmla="*/ 0 h 717274"/>
                <a:gd name="connsiteX2" fmla="*/ 980693 w 980693"/>
                <a:gd name="connsiteY2" fmla="*/ 717274 h 717274"/>
                <a:gd name="connsiteX3" fmla="*/ 0 w 980693"/>
                <a:gd name="connsiteY3" fmla="*/ 717274 h 717274"/>
                <a:gd name="connsiteX4" fmla="*/ 0 w 980693"/>
                <a:gd name="connsiteY4" fmla="*/ 0 h 71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717274">
                  <a:moveTo>
                    <a:pt x="0" y="0"/>
                  </a:moveTo>
                  <a:lnTo>
                    <a:pt x="980693" y="0"/>
                  </a:lnTo>
                  <a:lnTo>
                    <a:pt x="980693" y="717274"/>
                  </a:lnTo>
                  <a:lnTo>
                    <a:pt x="0" y="71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i="1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  <a:t>First clinical experience with IL-2 published</a:t>
              </a:r>
            </a:p>
          </p:txBody>
        </p:sp>
        <p:sp>
          <p:nvSpPr>
            <p:cNvPr id="17" name="Straight Connector 16">
              <a:extLst>
                <a:ext uri="{FF2B5EF4-FFF2-40B4-BE49-F238E27FC236}">
                  <a16:creationId xmlns:a16="http://schemas.microsoft.com/office/drawing/2014/main" id="{285F073B-4F9D-4497-963E-422B62C8A7ED}"/>
                </a:ext>
              </a:extLst>
            </p:cNvPr>
            <p:cNvSpPr/>
            <p:nvPr/>
          </p:nvSpPr>
          <p:spPr>
            <a:xfrm>
              <a:off x="1246772" y="4243078"/>
              <a:ext cx="0" cy="217860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F0AB53-A1AD-4F0D-9B1E-A26F292ECAC3}"/>
                </a:ext>
              </a:extLst>
            </p:cNvPr>
            <p:cNvSpPr/>
            <p:nvPr/>
          </p:nvSpPr>
          <p:spPr>
            <a:xfrm rot="2700000">
              <a:off x="1222564" y="4218871"/>
              <a:ext cx="48415" cy="48415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4BA7B6D-547F-4CAC-958E-4282E46A1CFA}"/>
              </a:ext>
            </a:extLst>
          </p:cNvPr>
          <p:cNvGrpSpPr/>
          <p:nvPr/>
        </p:nvGrpSpPr>
        <p:grpSpPr>
          <a:xfrm>
            <a:off x="1313637" y="2758090"/>
            <a:ext cx="980693" cy="1509196"/>
            <a:chOff x="1313637" y="2758090"/>
            <a:chExt cx="980693" cy="150919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7B9298-1C2C-4045-AD41-2176BA32E8EB}"/>
                </a:ext>
              </a:extLst>
            </p:cNvPr>
            <p:cNvSpPr/>
            <p:nvPr/>
          </p:nvSpPr>
          <p:spPr>
            <a:xfrm>
              <a:off x="1313637" y="3651744"/>
              <a:ext cx="980693" cy="373474"/>
            </a:xfrm>
            <a:custGeom>
              <a:avLst/>
              <a:gdLst>
                <a:gd name="connsiteX0" fmla="*/ 0 w 980693"/>
                <a:gd name="connsiteY0" fmla="*/ 0 h 373474"/>
                <a:gd name="connsiteX1" fmla="*/ 980693 w 980693"/>
                <a:gd name="connsiteY1" fmla="*/ 0 h 373474"/>
                <a:gd name="connsiteX2" fmla="*/ 980693 w 980693"/>
                <a:gd name="connsiteY2" fmla="*/ 373474 h 373474"/>
                <a:gd name="connsiteX3" fmla="*/ 0 w 980693"/>
                <a:gd name="connsiteY3" fmla="*/ 373474 h 373474"/>
                <a:gd name="connsiteX4" fmla="*/ 0 w 980693"/>
                <a:gd name="connsiteY4" fmla="*/ 0 h 3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373474">
                  <a:moveTo>
                    <a:pt x="0" y="0"/>
                  </a:moveTo>
                  <a:lnTo>
                    <a:pt x="980693" y="0"/>
                  </a:lnTo>
                  <a:lnTo>
                    <a:pt x="980693" y="373474"/>
                  </a:lnTo>
                  <a:lnTo>
                    <a:pt x="0" y="37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1987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23C2FF6-2C18-4467-880F-926355E83E82}"/>
                </a:ext>
              </a:extLst>
            </p:cNvPr>
            <p:cNvSpPr/>
            <p:nvPr/>
          </p:nvSpPr>
          <p:spPr>
            <a:xfrm>
              <a:off x="1313637" y="2758090"/>
              <a:ext cx="980693" cy="893654"/>
            </a:xfrm>
            <a:custGeom>
              <a:avLst/>
              <a:gdLst>
                <a:gd name="connsiteX0" fmla="*/ 0 w 980693"/>
                <a:gd name="connsiteY0" fmla="*/ 0 h 893654"/>
                <a:gd name="connsiteX1" fmla="*/ 980693 w 980693"/>
                <a:gd name="connsiteY1" fmla="*/ 0 h 893654"/>
                <a:gd name="connsiteX2" fmla="*/ 980693 w 980693"/>
                <a:gd name="connsiteY2" fmla="*/ 893654 h 893654"/>
                <a:gd name="connsiteX3" fmla="*/ 0 w 980693"/>
                <a:gd name="connsiteY3" fmla="*/ 893654 h 893654"/>
                <a:gd name="connsiteX4" fmla="*/ 0 w 980693"/>
                <a:gd name="connsiteY4" fmla="*/ 0 h 89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893654">
                  <a:moveTo>
                    <a:pt x="0" y="0"/>
                  </a:moveTo>
                  <a:lnTo>
                    <a:pt x="980693" y="0"/>
                  </a:lnTo>
                  <a:lnTo>
                    <a:pt x="980693" y="893654"/>
                  </a:lnTo>
                  <a:lnTo>
                    <a:pt x="0" y="893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i="1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  <a:t>Cytotoxic T-Lymphocyte Antigen-4 (CTLA-4) first described</a:t>
              </a:r>
            </a:p>
          </p:txBody>
        </p:sp>
        <p:sp>
          <p:nvSpPr>
            <p:cNvPr id="22" name="Straight Connector 21">
              <a:extLst>
                <a:ext uri="{FF2B5EF4-FFF2-40B4-BE49-F238E27FC236}">
                  <a16:creationId xmlns:a16="http://schemas.microsoft.com/office/drawing/2014/main" id="{9C4B6D6C-3EA6-466E-8B1D-D73FB0BD9D53}"/>
                </a:ext>
              </a:extLst>
            </p:cNvPr>
            <p:cNvSpPr/>
            <p:nvPr/>
          </p:nvSpPr>
          <p:spPr>
            <a:xfrm>
              <a:off x="1803984" y="4025218"/>
              <a:ext cx="0" cy="21786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DACFBF8-AA3D-487A-80FB-FEF12FD24642}"/>
                </a:ext>
              </a:extLst>
            </p:cNvPr>
            <p:cNvSpPr/>
            <p:nvPr/>
          </p:nvSpPr>
          <p:spPr>
            <a:xfrm rot="2700000">
              <a:off x="1779776" y="4218871"/>
              <a:ext cx="48415" cy="48415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749604B-00DD-4FCB-A07E-23A556BF0790}"/>
              </a:ext>
            </a:extLst>
          </p:cNvPr>
          <p:cNvGrpSpPr/>
          <p:nvPr/>
        </p:nvGrpSpPr>
        <p:grpSpPr>
          <a:xfrm>
            <a:off x="1870850" y="4218871"/>
            <a:ext cx="980693" cy="1509196"/>
            <a:chOff x="1870850" y="4218871"/>
            <a:chExt cx="980693" cy="150919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0CA549-6438-4B10-B648-88BB70A7252C}"/>
                </a:ext>
              </a:extLst>
            </p:cNvPr>
            <p:cNvSpPr/>
            <p:nvPr/>
          </p:nvSpPr>
          <p:spPr>
            <a:xfrm>
              <a:off x="1870850" y="4460939"/>
              <a:ext cx="980693" cy="373474"/>
            </a:xfrm>
            <a:custGeom>
              <a:avLst/>
              <a:gdLst>
                <a:gd name="connsiteX0" fmla="*/ 0 w 980693"/>
                <a:gd name="connsiteY0" fmla="*/ 0 h 373474"/>
                <a:gd name="connsiteX1" fmla="*/ 980693 w 980693"/>
                <a:gd name="connsiteY1" fmla="*/ 0 h 373474"/>
                <a:gd name="connsiteX2" fmla="*/ 980693 w 980693"/>
                <a:gd name="connsiteY2" fmla="*/ 373474 h 373474"/>
                <a:gd name="connsiteX3" fmla="*/ 0 w 980693"/>
                <a:gd name="connsiteY3" fmla="*/ 373474 h 373474"/>
                <a:gd name="connsiteX4" fmla="*/ 0 w 980693"/>
                <a:gd name="connsiteY4" fmla="*/ 0 h 3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373474">
                  <a:moveTo>
                    <a:pt x="0" y="0"/>
                  </a:moveTo>
                  <a:lnTo>
                    <a:pt x="980693" y="0"/>
                  </a:lnTo>
                  <a:lnTo>
                    <a:pt x="980693" y="373474"/>
                  </a:lnTo>
                  <a:lnTo>
                    <a:pt x="0" y="37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b="1" kern="1200" dirty="0">
                  <a:solidFill>
                    <a:prstClr val="white"/>
                  </a:solidFill>
                  <a:latin typeface="Tahoma"/>
                  <a:ea typeface="+mn-ea"/>
                  <a:cs typeface="+mn-cs"/>
                </a:rPr>
                <a:t>1992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24B434-4C80-47E6-A0F5-05732952D20E}"/>
                </a:ext>
              </a:extLst>
            </p:cNvPr>
            <p:cNvSpPr/>
            <p:nvPr/>
          </p:nvSpPr>
          <p:spPr>
            <a:xfrm>
              <a:off x="1870850" y="4834413"/>
              <a:ext cx="980693" cy="893654"/>
            </a:xfrm>
            <a:custGeom>
              <a:avLst/>
              <a:gdLst>
                <a:gd name="connsiteX0" fmla="*/ 0 w 980693"/>
                <a:gd name="connsiteY0" fmla="*/ 0 h 893654"/>
                <a:gd name="connsiteX1" fmla="*/ 980693 w 980693"/>
                <a:gd name="connsiteY1" fmla="*/ 0 h 893654"/>
                <a:gd name="connsiteX2" fmla="*/ 980693 w 980693"/>
                <a:gd name="connsiteY2" fmla="*/ 893654 h 893654"/>
                <a:gd name="connsiteX3" fmla="*/ 0 w 980693"/>
                <a:gd name="connsiteY3" fmla="*/ 893654 h 893654"/>
                <a:gd name="connsiteX4" fmla="*/ 0 w 980693"/>
                <a:gd name="connsiteY4" fmla="*/ 0 h 89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893654">
                  <a:moveTo>
                    <a:pt x="0" y="0"/>
                  </a:moveTo>
                  <a:lnTo>
                    <a:pt x="980693" y="0"/>
                  </a:lnTo>
                  <a:lnTo>
                    <a:pt x="980693" y="893654"/>
                  </a:lnTo>
                  <a:lnTo>
                    <a:pt x="0" y="893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i="1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  <a:t>Programmed cell death protein 1 </a:t>
              </a:r>
              <a:br>
                <a:rPr lang="en-US" sz="1000" i="1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</a:br>
              <a:r>
                <a:rPr lang="en-US" sz="1000" i="1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  <a:t>(PD-1) first described</a:t>
              </a:r>
            </a:p>
          </p:txBody>
        </p:sp>
        <p:sp>
          <p:nvSpPr>
            <p:cNvPr id="25" name="Straight Connector 24">
              <a:extLst>
                <a:ext uri="{FF2B5EF4-FFF2-40B4-BE49-F238E27FC236}">
                  <a16:creationId xmlns:a16="http://schemas.microsoft.com/office/drawing/2014/main" id="{70C6E4B6-00F7-4226-AC8D-276592AFC955}"/>
                </a:ext>
              </a:extLst>
            </p:cNvPr>
            <p:cNvSpPr/>
            <p:nvPr/>
          </p:nvSpPr>
          <p:spPr>
            <a:xfrm>
              <a:off x="2361197" y="4243078"/>
              <a:ext cx="0" cy="217860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479AAD-D7AD-4D76-A1A6-2B2652FB4EE5}"/>
                </a:ext>
              </a:extLst>
            </p:cNvPr>
            <p:cNvSpPr/>
            <p:nvPr/>
          </p:nvSpPr>
          <p:spPr>
            <a:xfrm rot="2700000">
              <a:off x="2336989" y="4218871"/>
              <a:ext cx="48415" cy="48415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F67FA48-EBCB-49E0-BAA0-7A94508A226D}"/>
              </a:ext>
            </a:extLst>
          </p:cNvPr>
          <p:cNvGrpSpPr/>
          <p:nvPr/>
        </p:nvGrpSpPr>
        <p:grpSpPr>
          <a:xfrm>
            <a:off x="2428062" y="3157883"/>
            <a:ext cx="980693" cy="1109403"/>
            <a:chOff x="2428062" y="3157883"/>
            <a:chExt cx="980693" cy="110940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4A6EFA4-FB42-4D84-B38A-07A8BD87ADC2}"/>
                </a:ext>
              </a:extLst>
            </p:cNvPr>
            <p:cNvSpPr/>
            <p:nvPr/>
          </p:nvSpPr>
          <p:spPr>
            <a:xfrm>
              <a:off x="2428062" y="3651744"/>
              <a:ext cx="980693" cy="373474"/>
            </a:xfrm>
            <a:custGeom>
              <a:avLst/>
              <a:gdLst>
                <a:gd name="connsiteX0" fmla="*/ 0 w 980693"/>
                <a:gd name="connsiteY0" fmla="*/ 0 h 373474"/>
                <a:gd name="connsiteX1" fmla="*/ 980693 w 980693"/>
                <a:gd name="connsiteY1" fmla="*/ 0 h 373474"/>
                <a:gd name="connsiteX2" fmla="*/ 980693 w 980693"/>
                <a:gd name="connsiteY2" fmla="*/ 373474 h 373474"/>
                <a:gd name="connsiteX3" fmla="*/ 0 w 980693"/>
                <a:gd name="connsiteY3" fmla="*/ 373474 h 373474"/>
                <a:gd name="connsiteX4" fmla="*/ 0 w 980693"/>
                <a:gd name="connsiteY4" fmla="*/ 0 h 3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373474">
                  <a:moveTo>
                    <a:pt x="0" y="0"/>
                  </a:moveTo>
                  <a:lnTo>
                    <a:pt x="980693" y="0"/>
                  </a:lnTo>
                  <a:lnTo>
                    <a:pt x="980693" y="373474"/>
                  </a:lnTo>
                  <a:lnTo>
                    <a:pt x="0" y="37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1998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916F1B9-9266-4899-8AFA-408741231B7C}"/>
                </a:ext>
              </a:extLst>
            </p:cNvPr>
            <p:cNvSpPr/>
            <p:nvPr/>
          </p:nvSpPr>
          <p:spPr>
            <a:xfrm>
              <a:off x="2428062" y="3157883"/>
              <a:ext cx="980693" cy="493861"/>
            </a:xfrm>
            <a:custGeom>
              <a:avLst/>
              <a:gdLst>
                <a:gd name="connsiteX0" fmla="*/ 0 w 980693"/>
                <a:gd name="connsiteY0" fmla="*/ 0 h 493861"/>
                <a:gd name="connsiteX1" fmla="*/ 980693 w 980693"/>
                <a:gd name="connsiteY1" fmla="*/ 0 h 493861"/>
                <a:gd name="connsiteX2" fmla="*/ 980693 w 980693"/>
                <a:gd name="connsiteY2" fmla="*/ 493861 h 493861"/>
                <a:gd name="connsiteX3" fmla="*/ 0 w 980693"/>
                <a:gd name="connsiteY3" fmla="*/ 493861 h 493861"/>
                <a:gd name="connsiteX4" fmla="*/ 0 w 980693"/>
                <a:gd name="connsiteY4" fmla="*/ 0 h 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493861">
                  <a:moveTo>
                    <a:pt x="0" y="0"/>
                  </a:moveTo>
                  <a:lnTo>
                    <a:pt x="980693" y="0"/>
                  </a:lnTo>
                  <a:lnTo>
                    <a:pt x="980693" y="493861"/>
                  </a:lnTo>
                  <a:lnTo>
                    <a:pt x="0" y="493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>
                <a:alpha val="9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i="1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  <a:t>Interleukin-2 approved</a:t>
              </a:r>
            </a:p>
          </p:txBody>
        </p:sp>
        <p:sp>
          <p:nvSpPr>
            <p:cNvPr id="30" name="Straight Connector 29">
              <a:extLst>
                <a:ext uri="{FF2B5EF4-FFF2-40B4-BE49-F238E27FC236}">
                  <a16:creationId xmlns:a16="http://schemas.microsoft.com/office/drawing/2014/main" id="{A91A512D-E764-42FF-9284-7919A94ADC5D}"/>
                </a:ext>
              </a:extLst>
            </p:cNvPr>
            <p:cNvSpPr/>
            <p:nvPr/>
          </p:nvSpPr>
          <p:spPr>
            <a:xfrm>
              <a:off x="2918409" y="4025218"/>
              <a:ext cx="0" cy="21786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34AE1FD-5B5B-4EA7-86F4-44910E1B5D31}"/>
                </a:ext>
              </a:extLst>
            </p:cNvPr>
            <p:cNvSpPr/>
            <p:nvPr/>
          </p:nvSpPr>
          <p:spPr>
            <a:xfrm rot="2700000">
              <a:off x="2894201" y="4218871"/>
              <a:ext cx="48415" cy="48415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C827BB2-6512-48F4-A279-0E4F04586A7F}"/>
              </a:ext>
            </a:extLst>
          </p:cNvPr>
          <p:cNvGrpSpPr/>
          <p:nvPr/>
        </p:nvGrpSpPr>
        <p:grpSpPr>
          <a:xfrm>
            <a:off x="2985275" y="4218871"/>
            <a:ext cx="980693" cy="1391609"/>
            <a:chOff x="2985275" y="4218871"/>
            <a:chExt cx="980693" cy="139160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493BF8-536E-49EE-ADF0-D5D6E692338C}"/>
                </a:ext>
              </a:extLst>
            </p:cNvPr>
            <p:cNvSpPr/>
            <p:nvPr/>
          </p:nvSpPr>
          <p:spPr>
            <a:xfrm>
              <a:off x="2985275" y="4460939"/>
              <a:ext cx="980693" cy="373474"/>
            </a:xfrm>
            <a:custGeom>
              <a:avLst/>
              <a:gdLst>
                <a:gd name="connsiteX0" fmla="*/ 0 w 980693"/>
                <a:gd name="connsiteY0" fmla="*/ 0 h 373474"/>
                <a:gd name="connsiteX1" fmla="*/ 980693 w 980693"/>
                <a:gd name="connsiteY1" fmla="*/ 0 h 373474"/>
                <a:gd name="connsiteX2" fmla="*/ 980693 w 980693"/>
                <a:gd name="connsiteY2" fmla="*/ 373474 h 373474"/>
                <a:gd name="connsiteX3" fmla="*/ 0 w 980693"/>
                <a:gd name="connsiteY3" fmla="*/ 373474 h 373474"/>
                <a:gd name="connsiteX4" fmla="*/ 0 w 980693"/>
                <a:gd name="connsiteY4" fmla="*/ 0 h 3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373474">
                  <a:moveTo>
                    <a:pt x="0" y="0"/>
                  </a:moveTo>
                  <a:lnTo>
                    <a:pt x="980693" y="0"/>
                  </a:lnTo>
                  <a:lnTo>
                    <a:pt x="980693" y="373474"/>
                  </a:lnTo>
                  <a:lnTo>
                    <a:pt x="0" y="37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b="1" kern="1200" dirty="0">
                  <a:solidFill>
                    <a:prstClr val="white"/>
                  </a:solidFill>
                  <a:latin typeface="Tahoma"/>
                  <a:ea typeface="+mn-ea"/>
                  <a:cs typeface="+mn-cs"/>
                </a:rPr>
                <a:t>2002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E728F03-A7E2-4CD5-ACC2-FE0E63952A9F}"/>
                </a:ext>
              </a:extLst>
            </p:cNvPr>
            <p:cNvSpPr/>
            <p:nvPr/>
          </p:nvSpPr>
          <p:spPr>
            <a:xfrm>
              <a:off x="2985275" y="4834413"/>
              <a:ext cx="980693" cy="776067"/>
            </a:xfrm>
            <a:custGeom>
              <a:avLst/>
              <a:gdLst>
                <a:gd name="connsiteX0" fmla="*/ 0 w 980693"/>
                <a:gd name="connsiteY0" fmla="*/ 0 h 776067"/>
                <a:gd name="connsiteX1" fmla="*/ 980693 w 980693"/>
                <a:gd name="connsiteY1" fmla="*/ 0 h 776067"/>
                <a:gd name="connsiteX2" fmla="*/ 980693 w 980693"/>
                <a:gd name="connsiteY2" fmla="*/ 776067 h 776067"/>
                <a:gd name="connsiteX3" fmla="*/ 0 w 980693"/>
                <a:gd name="connsiteY3" fmla="*/ 776067 h 776067"/>
                <a:gd name="connsiteX4" fmla="*/ 0 w 980693"/>
                <a:gd name="connsiteY4" fmla="*/ 0 h 77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776067">
                  <a:moveTo>
                    <a:pt x="0" y="0"/>
                  </a:moveTo>
                  <a:lnTo>
                    <a:pt x="980693" y="0"/>
                  </a:lnTo>
                  <a:lnTo>
                    <a:pt x="980693" y="776067"/>
                  </a:lnTo>
                  <a:lnTo>
                    <a:pt x="0" y="776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i="1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  <a:t>Activating </a:t>
              </a:r>
              <a:r>
                <a:rPr lang="en-US" sz="1000" i="0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  <a:t>BRAF</a:t>
              </a:r>
              <a:r>
                <a:rPr lang="en-US" sz="1000" i="1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  <a:t> mutations identified</a:t>
              </a:r>
            </a:p>
          </p:txBody>
        </p:sp>
        <p:sp>
          <p:nvSpPr>
            <p:cNvPr id="33" name="Straight Connector 32">
              <a:extLst>
                <a:ext uri="{FF2B5EF4-FFF2-40B4-BE49-F238E27FC236}">
                  <a16:creationId xmlns:a16="http://schemas.microsoft.com/office/drawing/2014/main" id="{B80DB6FA-0F62-4F6A-8CC6-6E61DB33858D}"/>
                </a:ext>
              </a:extLst>
            </p:cNvPr>
            <p:cNvSpPr/>
            <p:nvPr/>
          </p:nvSpPr>
          <p:spPr>
            <a:xfrm>
              <a:off x="3475622" y="4243078"/>
              <a:ext cx="0" cy="217860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ADC544-D0C2-42CA-ACC4-A0AB322567F2}"/>
                </a:ext>
              </a:extLst>
            </p:cNvPr>
            <p:cNvSpPr/>
            <p:nvPr/>
          </p:nvSpPr>
          <p:spPr>
            <a:xfrm rot="2700000">
              <a:off x="3451414" y="4218871"/>
              <a:ext cx="48415" cy="48415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AF69943-5366-4096-969B-B29254F9A1E1}"/>
              </a:ext>
            </a:extLst>
          </p:cNvPr>
          <p:cNvGrpSpPr/>
          <p:nvPr/>
        </p:nvGrpSpPr>
        <p:grpSpPr>
          <a:xfrm>
            <a:off x="3542487" y="2758090"/>
            <a:ext cx="980693" cy="1509196"/>
            <a:chOff x="3542487" y="2758090"/>
            <a:chExt cx="980693" cy="1509196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03CF076-F6C2-4CE5-B39B-95C474E05137}"/>
                </a:ext>
              </a:extLst>
            </p:cNvPr>
            <p:cNvSpPr/>
            <p:nvPr/>
          </p:nvSpPr>
          <p:spPr>
            <a:xfrm>
              <a:off x="3542487" y="3651744"/>
              <a:ext cx="980693" cy="373474"/>
            </a:xfrm>
            <a:custGeom>
              <a:avLst/>
              <a:gdLst>
                <a:gd name="connsiteX0" fmla="*/ 0 w 980693"/>
                <a:gd name="connsiteY0" fmla="*/ 0 h 373474"/>
                <a:gd name="connsiteX1" fmla="*/ 980693 w 980693"/>
                <a:gd name="connsiteY1" fmla="*/ 0 h 373474"/>
                <a:gd name="connsiteX2" fmla="*/ 980693 w 980693"/>
                <a:gd name="connsiteY2" fmla="*/ 373474 h 373474"/>
                <a:gd name="connsiteX3" fmla="*/ 0 w 980693"/>
                <a:gd name="connsiteY3" fmla="*/ 373474 h 373474"/>
                <a:gd name="connsiteX4" fmla="*/ 0 w 980693"/>
                <a:gd name="connsiteY4" fmla="*/ 0 h 3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373474">
                  <a:moveTo>
                    <a:pt x="0" y="0"/>
                  </a:moveTo>
                  <a:lnTo>
                    <a:pt x="980693" y="0"/>
                  </a:lnTo>
                  <a:lnTo>
                    <a:pt x="980693" y="373474"/>
                  </a:lnTo>
                  <a:lnTo>
                    <a:pt x="0" y="37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2003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5C9C3E8-E5A2-467A-8AC0-FB5E57FA4B43}"/>
                </a:ext>
              </a:extLst>
            </p:cNvPr>
            <p:cNvSpPr/>
            <p:nvPr/>
          </p:nvSpPr>
          <p:spPr>
            <a:xfrm>
              <a:off x="3542487" y="2758090"/>
              <a:ext cx="980693" cy="893654"/>
            </a:xfrm>
            <a:custGeom>
              <a:avLst/>
              <a:gdLst>
                <a:gd name="connsiteX0" fmla="*/ 0 w 980693"/>
                <a:gd name="connsiteY0" fmla="*/ 0 h 893654"/>
                <a:gd name="connsiteX1" fmla="*/ 980693 w 980693"/>
                <a:gd name="connsiteY1" fmla="*/ 0 h 893654"/>
                <a:gd name="connsiteX2" fmla="*/ 980693 w 980693"/>
                <a:gd name="connsiteY2" fmla="*/ 893654 h 893654"/>
                <a:gd name="connsiteX3" fmla="*/ 0 w 980693"/>
                <a:gd name="connsiteY3" fmla="*/ 893654 h 893654"/>
                <a:gd name="connsiteX4" fmla="*/ 0 w 980693"/>
                <a:gd name="connsiteY4" fmla="*/ 0 h 89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893654">
                  <a:moveTo>
                    <a:pt x="0" y="0"/>
                  </a:moveTo>
                  <a:lnTo>
                    <a:pt x="980693" y="0"/>
                  </a:lnTo>
                  <a:lnTo>
                    <a:pt x="980693" y="893654"/>
                  </a:lnTo>
                  <a:lnTo>
                    <a:pt x="0" y="893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i="1" kern="1200" dirty="0">
                  <a:solidFill>
                    <a:srgbClr val="454D55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First clinical experience with anti-CTLA-4 published</a:t>
              </a:r>
            </a:p>
          </p:txBody>
        </p:sp>
        <p:sp>
          <p:nvSpPr>
            <p:cNvPr id="38" name="Straight Connector 37">
              <a:extLst>
                <a:ext uri="{FF2B5EF4-FFF2-40B4-BE49-F238E27FC236}">
                  <a16:creationId xmlns:a16="http://schemas.microsoft.com/office/drawing/2014/main" id="{8973B7E7-6ABF-496E-A97C-185CEAA5AA81}"/>
                </a:ext>
              </a:extLst>
            </p:cNvPr>
            <p:cNvSpPr/>
            <p:nvPr/>
          </p:nvSpPr>
          <p:spPr>
            <a:xfrm>
              <a:off x="4032834" y="4025218"/>
              <a:ext cx="0" cy="21786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558BAEC-3459-499C-B9FA-E482600A3B4D}"/>
                </a:ext>
              </a:extLst>
            </p:cNvPr>
            <p:cNvSpPr/>
            <p:nvPr/>
          </p:nvSpPr>
          <p:spPr>
            <a:xfrm rot="2700000">
              <a:off x="4008626" y="4218871"/>
              <a:ext cx="48415" cy="48415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DEF8D06-7CA5-4044-9241-953D60236D13}"/>
              </a:ext>
            </a:extLst>
          </p:cNvPr>
          <p:cNvGrpSpPr/>
          <p:nvPr/>
        </p:nvGrpSpPr>
        <p:grpSpPr>
          <a:xfrm>
            <a:off x="4099700" y="4218871"/>
            <a:ext cx="980693" cy="1509196"/>
            <a:chOff x="4099700" y="4218871"/>
            <a:chExt cx="980693" cy="1509196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100A25D-7CD1-4BDB-A19E-FE92FB2625CC}"/>
                </a:ext>
              </a:extLst>
            </p:cNvPr>
            <p:cNvSpPr/>
            <p:nvPr/>
          </p:nvSpPr>
          <p:spPr>
            <a:xfrm>
              <a:off x="4099700" y="4460939"/>
              <a:ext cx="980693" cy="373474"/>
            </a:xfrm>
            <a:custGeom>
              <a:avLst/>
              <a:gdLst>
                <a:gd name="connsiteX0" fmla="*/ 0 w 980693"/>
                <a:gd name="connsiteY0" fmla="*/ 0 h 373474"/>
                <a:gd name="connsiteX1" fmla="*/ 980693 w 980693"/>
                <a:gd name="connsiteY1" fmla="*/ 0 h 373474"/>
                <a:gd name="connsiteX2" fmla="*/ 980693 w 980693"/>
                <a:gd name="connsiteY2" fmla="*/ 373474 h 373474"/>
                <a:gd name="connsiteX3" fmla="*/ 0 w 980693"/>
                <a:gd name="connsiteY3" fmla="*/ 373474 h 373474"/>
                <a:gd name="connsiteX4" fmla="*/ 0 w 980693"/>
                <a:gd name="connsiteY4" fmla="*/ 0 h 3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373474">
                  <a:moveTo>
                    <a:pt x="0" y="0"/>
                  </a:moveTo>
                  <a:lnTo>
                    <a:pt x="980693" y="0"/>
                  </a:lnTo>
                  <a:lnTo>
                    <a:pt x="980693" y="373474"/>
                  </a:lnTo>
                  <a:lnTo>
                    <a:pt x="0" y="37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b="1" kern="1200" dirty="0">
                  <a:solidFill>
                    <a:prstClr val="white"/>
                  </a:solidFill>
                  <a:latin typeface="Tahoma"/>
                  <a:ea typeface="+mn-ea"/>
                  <a:cs typeface="+mn-cs"/>
                </a:rPr>
                <a:t>2010</a:t>
              </a: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2F842B8-580D-4147-9BD4-EE526F7DE4A8}"/>
                </a:ext>
              </a:extLst>
            </p:cNvPr>
            <p:cNvSpPr/>
            <p:nvPr/>
          </p:nvSpPr>
          <p:spPr>
            <a:xfrm>
              <a:off x="4099700" y="4834413"/>
              <a:ext cx="980693" cy="893654"/>
            </a:xfrm>
            <a:custGeom>
              <a:avLst/>
              <a:gdLst>
                <a:gd name="connsiteX0" fmla="*/ 0 w 980693"/>
                <a:gd name="connsiteY0" fmla="*/ 0 h 893654"/>
                <a:gd name="connsiteX1" fmla="*/ 980693 w 980693"/>
                <a:gd name="connsiteY1" fmla="*/ 0 h 893654"/>
                <a:gd name="connsiteX2" fmla="*/ 980693 w 980693"/>
                <a:gd name="connsiteY2" fmla="*/ 893654 h 893654"/>
                <a:gd name="connsiteX3" fmla="*/ 0 w 980693"/>
                <a:gd name="connsiteY3" fmla="*/ 893654 h 893654"/>
                <a:gd name="connsiteX4" fmla="*/ 0 w 980693"/>
                <a:gd name="connsiteY4" fmla="*/ 0 h 89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893654">
                  <a:moveTo>
                    <a:pt x="0" y="0"/>
                  </a:moveTo>
                  <a:lnTo>
                    <a:pt x="980693" y="0"/>
                  </a:lnTo>
                  <a:lnTo>
                    <a:pt x="980693" y="893654"/>
                  </a:lnTo>
                  <a:lnTo>
                    <a:pt x="0" y="893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i="1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  <a:t>First clinical experience with BRAF inhibitor published</a:t>
              </a:r>
            </a:p>
          </p:txBody>
        </p:sp>
        <p:sp>
          <p:nvSpPr>
            <p:cNvPr id="41" name="Straight Connector 40">
              <a:extLst>
                <a:ext uri="{FF2B5EF4-FFF2-40B4-BE49-F238E27FC236}">
                  <a16:creationId xmlns:a16="http://schemas.microsoft.com/office/drawing/2014/main" id="{0BF40D1C-82C4-485A-9C17-F71A5CA72019}"/>
                </a:ext>
              </a:extLst>
            </p:cNvPr>
            <p:cNvSpPr/>
            <p:nvPr/>
          </p:nvSpPr>
          <p:spPr>
            <a:xfrm>
              <a:off x="4590047" y="4243078"/>
              <a:ext cx="0" cy="217860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CF7E00A-E5A5-4CC2-A115-B024BC8773B4}"/>
                </a:ext>
              </a:extLst>
            </p:cNvPr>
            <p:cNvSpPr/>
            <p:nvPr/>
          </p:nvSpPr>
          <p:spPr>
            <a:xfrm rot="2700000">
              <a:off x="4565839" y="4218871"/>
              <a:ext cx="48415" cy="48415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CBF22C3-2DB3-44E2-A3FE-13D31AEEF59A}"/>
              </a:ext>
            </a:extLst>
          </p:cNvPr>
          <p:cNvGrpSpPr/>
          <p:nvPr/>
        </p:nvGrpSpPr>
        <p:grpSpPr>
          <a:xfrm>
            <a:off x="4656912" y="2828642"/>
            <a:ext cx="980693" cy="1438644"/>
            <a:chOff x="4656912" y="2828642"/>
            <a:chExt cx="980693" cy="1438644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0EA8976-0BD2-4A0A-B655-ACDB94407F2A}"/>
                </a:ext>
              </a:extLst>
            </p:cNvPr>
            <p:cNvSpPr/>
            <p:nvPr/>
          </p:nvSpPr>
          <p:spPr>
            <a:xfrm>
              <a:off x="4656912" y="3651744"/>
              <a:ext cx="980693" cy="373474"/>
            </a:xfrm>
            <a:custGeom>
              <a:avLst/>
              <a:gdLst>
                <a:gd name="connsiteX0" fmla="*/ 0 w 980693"/>
                <a:gd name="connsiteY0" fmla="*/ 0 h 373474"/>
                <a:gd name="connsiteX1" fmla="*/ 980693 w 980693"/>
                <a:gd name="connsiteY1" fmla="*/ 0 h 373474"/>
                <a:gd name="connsiteX2" fmla="*/ 980693 w 980693"/>
                <a:gd name="connsiteY2" fmla="*/ 373474 h 373474"/>
                <a:gd name="connsiteX3" fmla="*/ 0 w 980693"/>
                <a:gd name="connsiteY3" fmla="*/ 373474 h 373474"/>
                <a:gd name="connsiteX4" fmla="*/ 0 w 980693"/>
                <a:gd name="connsiteY4" fmla="*/ 0 h 3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373474">
                  <a:moveTo>
                    <a:pt x="0" y="0"/>
                  </a:moveTo>
                  <a:lnTo>
                    <a:pt x="980693" y="0"/>
                  </a:lnTo>
                  <a:lnTo>
                    <a:pt x="980693" y="373474"/>
                  </a:lnTo>
                  <a:lnTo>
                    <a:pt x="0" y="37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2011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FA00706-5A76-4C61-A193-3ABAF721C037}"/>
                </a:ext>
              </a:extLst>
            </p:cNvPr>
            <p:cNvSpPr/>
            <p:nvPr/>
          </p:nvSpPr>
          <p:spPr>
            <a:xfrm>
              <a:off x="4656912" y="2828642"/>
              <a:ext cx="980693" cy="823102"/>
            </a:xfrm>
            <a:custGeom>
              <a:avLst/>
              <a:gdLst>
                <a:gd name="connsiteX0" fmla="*/ 0 w 980693"/>
                <a:gd name="connsiteY0" fmla="*/ 0 h 823102"/>
                <a:gd name="connsiteX1" fmla="*/ 980693 w 980693"/>
                <a:gd name="connsiteY1" fmla="*/ 0 h 823102"/>
                <a:gd name="connsiteX2" fmla="*/ 980693 w 980693"/>
                <a:gd name="connsiteY2" fmla="*/ 823102 h 823102"/>
                <a:gd name="connsiteX3" fmla="*/ 0 w 980693"/>
                <a:gd name="connsiteY3" fmla="*/ 823102 h 823102"/>
                <a:gd name="connsiteX4" fmla="*/ 0 w 980693"/>
                <a:gd name="connsiteY4" fmla="*/ 0 h 82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823102">
                  <a:moveTo>
                    <a:pt x="0" y="0"/>
                  </a:moveTo>
                  <a:lnTo>
                    <a:pt x="980693" y="0"/>
                  </a:lnTo>
                  <a:lnTo>
                    <a:pt x="980693" y="823102"/>
                  </a:lnTo>
                  <a:lnTo>
                    <a:pt x="0" y="823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>
                <a:alpha val="9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i="1" kern="1200" dirty="0">
                <a:solidFill>
                  <a:srgbClr val="454D5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i="1" dirty="0">
                <a:solidFill>
                  <a:srgbClr val="454D5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i="1" kern="1200" dirty="0">
                  <a:solidFill>
                    <a:srgbClr val="454D55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Ipilimumab approved</a:t>
              </a:r>
            </a:p>
          </p:txBody>
        </p:sp>
        <p:sp>
          <p:nvSpPr>
            <p:cNvPr id="46" name="Straight Connector 45">
              <a:extLst>
                <a:ext uri="{FF2B5EF4-FFF2-40B4-BE49-F238E27FC236}">
                  <a16:creationId xmlns:a16="http://schemas.microsoft.com/office/drawing/2014/main" id="{5F71C3A3-0DDC-499B-A00A-55E6365B7761}"/>
                </a:ext>
              </a:extLst>
            </p:cNvPr>
            <p:cNvSpPr/>
            <p:nvPr/>
          </p:nvSpPr>
          <p:spPr>
            <a:xfrm>
              <a:off x="5147259" y="4025218"/>
              <a:ext cx="0" cy="21786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A60590E-0D40-40C3-B02A-CD674329D03E}"/>
                </a:ext>
              </a:extLst>
            </p:cNvPr>
            <p:cNvSpPr/>
            <p:nvPr/>
          </p:nvSpPr>
          <p:spPr>
            <a:xfrm rot="2700000">
              <a:off x="5123051" y="4218871"/>
              <a:ext cx="48415" cy="48415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181E7A2-F559-44FF-A4B1-8E287669DB63}"/>
              </a:ext>
            </a:extLst>
          </p:cNvPr>
          <p:cNvGrpSpPr/>
          <p:nvPr/>
        </p:nvGrpSpPr>
        <p:grpSpPr>
          <a:xfrm>
            <a:off x="5214125" y="4218871"/>
            <a:ext cx="980693" cy="1509196"/>
            <a:chOff x="5214125" y="4218871"/>
            <a:chExt cx="980693" cy="1509196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778C05E-F078-4B4B-884B-D6332A71C548}"/>
                </a:ext>
              </a:extLst>
            </p:cNvPr>
            <p:cNvSpPr/>
            <p:nvPr/>
          </p:nvSpPr>
          <p:spPr>
            <a:xfrm>
              <a:off x="5214125" y="4460939"/>
              <a:ext cx="980693" cy="373474"/>
            </a:xfrm>
            <a:custGeom>
              <a:avLst/>
              <a:gdLst>
                <a:gd name="connsiteX0" fmla="*/ 0 w 980693"/>
                <a:gd name="connsiteY0" fmla="*/ 0 h 373474"/>
                <a:gd name="connsiteX1" fmla="*/ 980693 w 980693"/>
                <a:gd name="connsiteY1" fmla="*/ 0 h 373474"/>
                <a:gd name="connsiteX2" fmla="*/ 980693 w 980693"/>
                <a:gd name="connsiteY2" fmla="*/ 373474 h 373474"/>
                <a:gd name="connsiteX3" fmla="*/ 0 w 980693"/>
                <a:gd name="connsiteY3" fmla="*/ 373474 h 373474"/>
                <a:gd name="connsiteX4" fmla="*/ 0 w 980693"/>
                <a:gd name="connsiteY4" fmla="*/ 0 h 3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373474">
                  <a:moveTo>
                    <a:pt x="0" y="0"/>
                  </a:moveTo>
                  <a:lnTo>
                    <a:pt x="980693" y="0"/>
                  </a:lnTo>
                  <a:lnTo>
                    <a:pt x="980693" y="373474"/>
                  </a:lnTo>
                  <a:lnTo>
                    <a:pt x="0" y="37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b="1" kern="1200" dirty="0">
                  <a:solidFill>
                    <a:prstClr val="white"/>
                  </a:solidFill>
                  <a:latin typeface="Tahoma"/>
                  <a:ea typeface="+mn-ea"/>
                  <a:cs typeface="+mn-cs"/>
                </a:rPr>
                <a:t>2012</a:t>
              </a: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2A379AF-346E-462B-BC6E-81A454A2CBD7}"/>
                </a:ext>
              </a:extLst>
            </p:cNvPr>
            <p:cNvSpPr/>
            <p:nvPr/>
          </p:nvSpPr>
          <p:spPr>
            <a:xfrm>
              <a:off x="5214125" y="4834413"/>
              <a:ext cx="980693" cy="893654"/>
            </a:xfrm>
            <a:custGeom>
              <a:avLst/>
              <a:gdLst>
                <a:gd name="connsiteX0" fmla="*/ 0 w 980693"/>
                <a:gd name="connsiteY0" fmla="*/ 0 h 893654"/>
                <a:gd name="connsiteX1" fmla="*/ 980693 w 980693"/>
                <a:gd name="connsiteY1" fmla="*/ 0 h 893654"/>
                <a:gd name="connsiteX2" fmla="*/ 980693 w 980693"/>
                <a:gd name="connsiteY2" fmla="*/ 893654 h 893654"/>
                <a:gd name="connsiteX3" fmla="*/ 0 w 980693"/>
                <a:gd name="connsiteY3" fmla="*/ 893654 h 893654"/>
                <a:gd name="connsiteX4" fmla="*/ 0 w 980693"/>
                <a:gd name="connsiteY4" fmla="*/ 0 h 89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893654">
                  <a:moveTo>
                    <a:pt x="0" y="0"/>
                  </a:moveTo>
                  <a:lnTo>
                    <a:pt x="980693" y="0"/>
                  </a:lnTo>
                  <a:lnTo>
                    <a:pt x="980693" y="893654"/>
                  </a:lnTo>
                  <a:lnTo>
                    <a:pt x="0" y="893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i="1" kern="1200" dirty="0">
                  <a:solidFill>
                    <a:srgbClr val="454D55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First clinical experience with </a:t>
              </a:r>
              <a:br>
                <a:rPr lang="en-US" sz="1000" i="1" kern="1200" dirty="0">
                  <a:solidFill>
                    <a:srgbClr val="454D55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lang="en-US" sz="1000" i="1" kern="1200" dirty="0">
                  <a:solidFill>
                    <a:srgbClr val="454D55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anti-PD-1 published</a:t>
              </a:r>
            </a:p>
          </p:txBody>
        </p:sp>
        <p:sp>
          <p:nvSpPr>
            <p:cNvPr id="49" name="Straight Connector 48">
              <a:extLst>
                <a:ext uri="{FF2B5EF4-FFF2-40B4-BE49-F238E27FC236}">
                  <a16:creationId xmlns:a16="http://schemas.microsoft.com/office/drawing/2014/main" id="{26D0CFF8-FF2E-4AEE-AA0E-7C016283219C}"/>
                </a:ext>
              </a:extLst>
            </p:cNvPr>
            <p:cNvSpPr/>
            <p:nvPr/>
          </p:nvSpPr>
          <p:spPr>
            <a:xfrm>
              <a:off x="5704472" y="4243078"/>
              <a:ext cx="0" cy="21786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09AA18C-96D0-4BAF-9D2F-F0500926684D}"/>
                </a:ext>
              </a:extLst>
            </p:cNvPr>
            <p:cNvSpPr/>
            <p:nvPr/>
          </p:nvSpPr>
          <p:spPr>
            <a:xfrm rot="2700000">
              <a:off x="5680264" y="4218871"/>
              <a:ext cx="48415" cy="48415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FDB185-D07D-4B32-8981-B2F87CE1D1F4}"/>
              </a:ext>
            </a:extLst>
          </p:cNvPr>
          <p:cNvGrpSpPr/>
          <p:nvPr/>
        </p:nvGrpSpPr>
        <p:grpSpPr>
          <a:xfrm>
            <a:off x="5771337" y="2828642"/>
            <a:ext cx="980693" cy="1438644"/>
            <a:chOff x="5771337" y="2828642"/>
            <a:chExt cx="980693" cy="1438644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99D7C58-B6B4-4D0A-B9C5-B82C7A892148}"/>
                </a:ext>
              </a:extLst>
            </p:cNvPr>
            <p:cNvSpPr/>
            <p:nvPr/>
          </p:nvSpPr>
          <p:spPr>
            <a:xfrm>
              <a:off x="5771337" y="3651744"/>
              <a:ext cx="980693" cy="373474"/>
            </a:xfrm>
            <a:custGeom>
              <a:avLst/>
              <a:gdLst>
                <a:gd name="connsiteX0" fmla="*/ 0 w 980693"/>
                <a:gd name="connsiteY0" fmla="*/ 0 h 373474"/>
                <a:gd name="connsiteX1" fmla="*/ 980693 w 980693"/>
                <a:gd name="connsiteY1" fmla="*/ 0 h 373474"/>
                <a:gd name="connsiteX2" fmla="*/ 980693 w 980693"/>
                <a:gd name="connsiteY2" fmla="*/ 373474 h 373474"/>
                <a:gd name="connsiteX3" fmla="*/ 0 w 980693"/>
                <a:gd name="connsiteY3" fmla="*/ 373474 h 373474"/>
                <a:gd name="connsiteX4" fmla="*/ 0 w 980693"/>
                <a:gd name="connsiteY4" fmla="*/ 0 h 3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373474">
                  <a:moveTo>
                    <a:pt x="0" y="0"/>
                  </a:moveTo>
                  <a:lnTo>
                    <a:pt x="980693" y="0"/>
                  </a:lnTo>
                  <a:lnTo>
                    <a:pt x="980693" y="373474"/>
                  </a:lnTo>
                  <a:lnTo>
                    <a:pt x="0" y="37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2014</a:t>
              </a: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C7BDF94-8E11-434A-BA84-CE90AF362443}"/>
                </a:ext>
              </a:extLst>
            </p:cNvPr>
            <p:cNvSpPr/>
            <p:nvPr/>
          </p:nvSpPr>
          <p:spPr>
            <a:xfrm>
              <a:off x="5771337" y="2828642"/>
              <a:ext cx="980693" cy="823102"/>
            </a:xfrm>
            <a:custGeom>
              <a:avLst/>
              <a:gdLst>
                <a:gd name="connsiteX0" fmla="*/ 0 w 980693"/>
                <a:gd name="connsiteY0" fmla="*/ 0 h 823102"/>
                <a:gd name="connsiteX1" fmla="*/ 980693 w 980693"/>
                <a:gd name="connsiteY1" fmla="*/ 0 h 823102"/>
                <a:gd name="connsiteX2" fmla="*/ 980693 w 980693"/>
                <a:gd name="connsiteY2" fmla="*/ 823102 h 823102"/>
                <a:gd name="connsiteX3" fmla="*/ 0 w 980693"/>
                <a:gd name="connsiteY3" fmla="*/ 823102 h 823102"/>
                <a:gd name="connsiteX4" fmla="*/ 0 w 980693"/>
                <a:gd name="connsiteY4" fmla="*/ 0 h 82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823102">
                  <a:moveTo>
                    <a:pt x="0" y="0"/>
                  </a:moveTo>
                  <a:lnTo>
                    <a:pt x="980693" y="0"/>
                  </a:lnTo>
                  <a:lnTo>
                    <a:pt x="980693" y="823102"/>
                  </a:lnTo>
                  <a:lnTo>
                    <a:pt x="0" y="823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>
                <a:alpha val="9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i="1" kern="1200" spc="-40" baseline="0" dirty="0">
                  <a:solidFill>
                    <a:srgbClr val="454D55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Pembrolizumab</a:t>
              </a:r>
              <a:r>
                <a:rPr lang="en-US" sz="1000" i="1" kern="1200" dirty="0">
                  <a:solidFill>
                    <a:srgbClr val="454D55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approved</a:t>
              </a:r>
            </a:p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i="1" kern="1200" dirty="0">
                  <a:solidFill>
                    <a:srgbClr val="454D55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Nivolumab approved</a:t>
              </a:r>
            </a:p>
          </p:txBody>
        </p:sp>
        <p:sp>
          <p:nvSpPr>
            <p:cNvPr id="54" name="Straight Connector 53">
              <a:extLst>
                <a:ext uri="{FF2B5EF4-FFF2-40B4-BE49-F238E27FC236}">
                  <a16:creationId xmlns:a16="http://schemas.microsoft.com/office/drawing/2014/main" id="{3CCC9D0B-50A9-4024-81D0-9164B1B98273}"/>
                </a:ext>
              </a:extLst>
            </p:cNvPr>
            <p:cNvSpPr/>
            <p:nvPr/>
          </p:nvSpPr>
          <p:spPr>
            <a:xfrm>
              <a:off x="6261684" y="4025218"/>
              <a:ext cx="0" cy="21786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47ED13A-760D-4E86-9AB8-824F804E52F5}"/>
                </a:ext>
              </a:extLst>
            </p:cNvPr>
            <p:cNvSpPr/>
            <p:nvPr/>
          </p:nvSpPr>
          <p:spPr>
            <a:xfrm rot="2700000">
              <a:off x="6237476" y="4218871"/>
              <a:ext cx="48415" cy="48415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9EAD4FC-7F9B-4621-A591-4A00D590CD9C}"/>
              </a:ext>
            </a:extLst>
          </p:cNvPr>
          <p:cNvGrpSpPr/>
          <p:nvPr/>
        </p:nvGrpSpPr>
        <p:grpSpPr>
          <a:xfrm>
            <a:off x="6328550" y="4218871"/>
            <a:ext cx="980693" cy="1391609"/>
            <a:chOff x="6328550" y="4218871"/>
            <a:chExt cx="980693" cy="1391609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6E9F049-7223-4B19-A905-C92B00AE0372}"/>
                </a:ext>
              </a:extLst>
            </p:cNvPr>
            <p:cNvSpPr/>
            <p:nvPr/>
          </p:nvSpPr>
          <p:spPr>
            <a:xfrm>
              <a:off x="6328550" y="4460939"/>
              <a:ext cx="980693" cy="373474"/>
            </a:xfrm>
            <a:custGeom>
              <a:avLst/>
              <a:gdLst>
                <a:gd name="connsiteX0" fmla="*/ 0 w 980693"/>
                <a:gd name="connsiteY0" fmla="*/ 0 h 373474"/>
                <a:gd name="connsiteX1" fmla="*/ 980693 w 980693"/>
                <a:gd name="connsiteY1" fmla="*/ 0 h 373474"/>
                <a:gd name="connsiteX2" fmla="*/ 980693 w 980693"/>
                <a:gd name="connsiteY2" fmla="*/ 373474 h 373474"/>
                <a:gd name="connsiteX3" fmla="*/ 0 w 980693"/>
                <a:gd name="connsiteY3" fmla="*/ 373474 h 373474"/>
                <a:gd name="connsiteX4" fmla="*/ 0 w 980693"/>
                <a:gd name="connsiteY4" fmla="*/ 0 h 3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373474">
                  <a:moveTo>
                    <a:pt x="0" y="0"/>
                  </a:moveTo>
                  <a:lnTo>
                    <a:pt x="980693" y="0"/>
                  </a:lnTo>
                  <a:lnTo>
                    <a:pt x="980693" y="373474"/>
                  </a:lnTo>
                  <a:lnTo>
                    <a:pt x="0" y="37347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B0F0"/>
                </a:gs>
                <a:gs pos="100000">
                  <a:srgbClr val="7030A0"/>
                </a:gs>
              </a:gsLst>
              <a:lin ang="0" scaled="1"/>
            </a:gra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b="1" kern="1200" dirty="0">
                  <a:solidFill>
                    <a:prstClr val="white"/>
                  </a:solidFill>
                  <a:latin typeface="Tahoma"/>
                  <a:ea typeface="+mn-ea"/>
                  <a:cs typeface="+mn-cs"/>
                </a:rPr>
                <a:t>2016</a:t>
              </a: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E596AA9-F189-438F-991A-4284FBDEA0B1}"/>
                </a:ext>
              </a:extLst>
            </p:cNvPr>
            <p:cNvSpPr/>
            <p:nvPr/>
          </p:nvSpPr>
          <p:spPr>
            <a:xfrm>
              <a:off x="6328550" y="4834413"/>
              <a:ext cx="980693" cy="776067"/>
            </a:xfrm>
            <a:custGeom>
              <a:avLst/>
              <a:gdLst>
                <a:gd name="connsiteX0" fmla="*/ 0 w 980693"/>
                <a:gd name="connsiteY0" fmla="*/ 0 h 776067"/>
                <a:gd name="connsiteX1" fmla="*/ 980693 w 980693"/>
                <a:gd name="connsiteY1" fmla="*/ 0 h 776067"/>
                <a:gd name="connsiteX2" fmla="*/ 980693 w 980693"/>
                <a:gd name="connsiteY2" fmla="*/ 776067 h 776067"/>
                <a:gd name="connsiteX3" fmla="*/ 0 w 980693"/>
                <a:gd name="connsiteY3" fmla="*/ 776067 h 776067"/>
                <a:gd name="connsiteX4" fmla="*/ 0 w 980693"/>
                <a:gd name="connsiteY4" fmla="*/ 0 h 77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776067">
                  <a:moveTo>
                    <a:pt x="0" y="0"/>
                  </a:moveTo>
                  <a:lnTo>
                    <a:pt x="980693" y="0"/>
                  </a:lnTo>
                  <a:lnTo>
                    <a:pt x="980693" y="776067"/>
                  </a:lnTo>
                  <a:lnTo>
                    <a:pt x="0" y="776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>
                <a:alpha val="9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i="1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  <a:t>Combination nivolumab/</a:t>
              </a:r>
              <a:br>
                <a:rPr lang="en-US" sz="1000" i="1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</a:br>
              <a:r>
                <a:rPr lang="en-US" sz="1000" i="1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  <a:t>ipilimumab approved</a:t>
              </a:r>
            </a:p>
          </p:txBody>
        </p:sp>
        <p:sp>
          <p:nvSpPr>
            <p:cNvPr id="57" name="Straight Connector 56">
              <a:extLst>
                <a:ext uri="{FF2B5EF4-FFF2-40B4-BE49-F238E27FC236}">
                  <a16:creationId xmlns:a16="http://schemas.microsoft.com/office/drawing/2014/main" id="{8FA3332C-0670-49C3-9889-96AFF0FA6D88}"/>
                </a:ext>
              </a:extLst>
            </p:cNvPr>
            <p:cNvSpPr/>
            <p:nvPr/>
          </p:nvSpPr>
          <p:spPr>
            <a:xfrm>
              <a:off x="6818897" y="4243078"/>
              <a:ext cx="0" cy="217860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C30029E-106D-4C55-9241-48526E6A7255}"/>
                </a:ext>
              </a:extLst>
            </p:cNvPr>
            <p:cNvSpPr/>
            <p:nvPr/>
          </p:nvSpPr>
          <p:spPr>
            <a:xfrm rot="2700000">
              <a:off x="6794689" y="4218871"/>
              <a:ext cx="48415" cy="48415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7ACE20B-89CB-4B3E-A658-9084B1283E74}"/>
              </a:ext>
            </a:extLst>
          </p:cNvPr>
          <p:cNvGrpSpPr/>
          <p:nvPr/>
        </p:nvGrpSpPr>
        <p:grpSpPr>
          <a:xfrm>
            <a:off x="6885762" y="2758090"/>
            <a:ext cx="980693" cy="1509196"/>
            <a:chOff x="6885762" y="2758090"/>
            <a:chExt cx="980693" cy="1509196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296212B-DFC2-4CE5-BCED-113AA1717C38}"/>
                </a:ext>
              </a:extLst>
            </p:cNvPr>
            <p:cNvSpPr/>
            <p:nvPr/>
          </p:nvSpPr>
          <p:spPr>
            <a:xfrm>
              <a:off x="6885762" y="3651744"/>
              <a:ext cx="980693" cy="373474"/>
            </a:xfrm>
            <a:custGeom>
              <a:avLst/>
              <a:gdLst>
                <a:gd name="connsiteX0" fmla="*/ 0 w 980693"/>
                <a:gd name="connsiteY0" fmla="*/ 0 h 373474"/>
                <a:gd name="connsiteX1" fmla="*/ 980693 w 980693"/>
                <a:gd name="connsiteY1" fmla="*/ 0 h 373474"/>
                <a:gd name="connsiteX2" fmla="*/ 980693 w 980693"/>
                <a:gd name="connsiteY2" fmla="*/ 373474 h 373474"/>
                <a:gd name="connsiteX3" fmla="*/ 0 w 980693"/>
                <a:gd name="connsiteY3" fmla="*/ 373474 h 373474"/>
                <a:gd name="connsiteX4" fmla="*/ 0 w 980693"/>
                <a:gd name="connsiteY4" fmla="*/ 0 h 3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373474">
                  <a:moveTo>
                    <a:pt x="0" y="0"/>
                  </a:moveTo>
                  <a:lnTo>
                    <a:pt x="980693" y="0"/>
                  </a:lnTo>
                  <a:lnTo>
                    <a:pt x="980693" y="373474"/>
                  </a:lnTo>
                  <a:lnTo>
                    <a:pt x="0" y="37347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030A0"/>
                </a:gs>
                <a:gs pos="100000">
                  <a:srgbClr val="FFC000"/>
                </a:gs>
              </a:gsLst>
              <a:lin ang="0" scaled="1"/>
            </a:gra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b="1" kern="1200" dirty="0">
                  <a:solidFill>
                    <a:prstClr val="white"/>
                  </a:solidFill>
                  <a:latin typeface="Tahoma"/>
                  <a:ea typeface="+mn-ea"/>
                  <a:cs typeface="+mn-cs"/>
                </a:rPr>
                <a:t>2020</a:t>
              </a: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31DFBA4-77C8-4EC9-A67E-E177058DF7B9}"/>
                </a:ext>
              </a:extLst>
            </p:cNvPr>
            <p:cNvSpPr/>
            <p:nvPr/>
          </p:nvSpPr>
          <p:spPr>
            <a:xfrm>
              <a:off x="6885762" y="2758090"/>
              <a:ext cx="980693" cy="893654"/>
            </a:xfrm>
            <a:custGeom>
              <a:avLst/>
              <a:gdLst>
                <a:gd name="connsiteX0" fmla="*/ 0 w 980693"/>
                <a:gd name="connsiteY0" fmla="*/ 0 h 893654"/>
                <a:gd name="connsiteX1" fmla="*/ 980693 w 980693"/>
                <a:gd name="connsiteY1" fmla="*/ 0 h 893654"/>
                <a:gd name="connsiteX2" fmla="*/ 980693 w 980693"/>
                <a:gd name="connsiteY2" fmla="*/ 893654 h 893654"/>
                <a:gd name="connsiteX3" fmla="*/ 0 w 980693"/>
                <a:gd name="connsiteY3" fmla="*/ 893654 h 893654"/>
                <a:gd name="connsiteX4" fmla="*/ 0 w 980693"/>
                <a:gd name="connsiteY4" fmla="*/ 0 h 89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893654">
                  <a:moveTo>
                    <a:pt x="0" y="0"/>
                  </a:moveTo>
                  <a:lnTo>
                    <a:pt x="980693" y="0"/>
                  </a:lnTo>
                  <a:lnTo>
                    <a:pt x="980693" y="893654"/>
                  </a:lnTo>
                  <a:lnTo>
                    <a:pt x="0" y="893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>
                <a:alpha val="9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i="1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  <a:t>Triplet therapy (BRAF/MEK/ anti-PD-L1) approved</a:t>
              </a:r>
            </a:p>
          </p:txBody>
        </p:sp>
        <p:sp>
          <p:nvSpPr>
            <p:cNvPr id="62" name="Straight Connector 61">
              <a:extLst>
                <a:ext uri="{FF2B5EF4-FFF2-40B4-BE49-F238E27FC236}">
                  <a16:creationId xmlns:a16="http://schemas.microsoft.com/office/drawing/2014/main" id="{D965F6F1-F77A-4EF7-96CD-49F5C4A5E389}"/>
                </a:ext>
              </a:extLst>
            </p:cNvPr>
            <p:cNvSpPr/>
            <p:nvPr/>
          </p:nvSpPr>
          <p:spPr>
            <a:xfrm>
              <a:off x="7376109" y="4025218"/>
              <a:ext cx="0" cy="217860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2FFA9E9-652A-422D-B0F9-A6EBAE3A6F18}"/>
                </a:ext>
              </a:extLst>
            </p:cNvPr>
            <p:cNvSpPr/>
            <p:nvPr/>
          </p:nvSpPr>
          <p:spPr>
            <a:xfrm rot="2700000">
              <a:off x="7351901" y="4218871"/>
              <a:ext cx="48415" cy="48415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7D72800-1161-45E4-B473-9CBBDF477488}"/>
              </a:ext>
            </a:extLst>
          </p:cNvPr>
          <p:cNvGrpSpPr/>
          <p:nvPr/>
        </p:nvGrpSpPr>
        <p:grpSpPr>
          <a:xfrm>
            <a:off x="7442974" y="4218871"/>
            <a:ext cx="980693" cy="1344575"/>
            <a:chOff x="7442974" y="4218871"/>
            <a:chExt cx="980693" cy="1344575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4A4ECA2-DA59-49DC-B9B5-6A8F3F884873}"/>
                </a:ext>
              </a:extLst>
            </p:cNvPr>
            <p:cNvSpPr/>
            <p:nvPr/>
          </p:nvSpPr>
          <p:spPr>
            <a:xfrm>
              <a:off x="7442974" y="4460939"/>
              <a:ext cx="980693" cy="373474"/>
            </a:xfrm>
            <a:custGeom>
              <a:avLst/>
              <a:gdLst>
                <a:gd name="connsiteX0" fmla="*/ 0 w 980693"/>
                <a:gd name="connsiteY0" fmla="*/ 0 h 373474"/>
                <a:gd name="connsiteX1" fmla="*/ 980693 w 980693"/>
                <a:gd name="connsiteY1" fmla="*/ 0 h 373474"/>
                <a:gd name="connsiteX2" fmla="*/ 980693 w 980693"/>
                <a:gd name="connsiteY2" fmla="*/ 373474 h 373474"/>
                <a:gd name="connsiteX3" fmla="*/ 0 w 980693"/>
                <a:gd name="connsiteY3" fmla="*/ 373474 h 373474"/>
                <a:gd name="connsiteX4" fmla="*/ 0 w 980693"/>
                <a:gd name="connsiteY4" fmla="*/ 0 h 3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373474">
                  <a:moveTo>
                    <a:pt x="0" y="0"/>
                  </a:moveTo>
                  <a:lnTo>
                    <a:pt x="980693" y="0"/>
                  </a:lnTo>
                  <a:lnTo>
                    <a:pt x="980693" y="373474"/>
                  </a:lnTo>
                  <a:lnTo>
                    <a:pt x="0" y="37347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030A0"/>
                </a:gs>
                <a:gs pos="100000">
                  <a:srgbClr val="FF0000"/>
                </a:gs>
              </a:gsLst>
              <a:lin ang="0" scaled="1"/>
            </a:gradFill>
            <a:ln w="12700" cap="flat" cmpd="sng" algn="ctr">
              <a:solidFill>
                <a:prstClr val="black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b="1" kern="1200" dirty="0">
                  <a:solidFill>
                    <a:prstClr val="white"/>
                  </a:solidFill>
                  <a:latin typeface="Tahoma"/>
                  <a:ea typeface="+mn-ea"/>
                  <a:cs typeface="+mn-cs"/>
                </a:rPr>
                <a:t>2022</a:t>
              </a: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3C8E546-5ADF-4572-8A53-DDA306CB4B65}"/>
                </a:ext>
              </a:extLst>
            </p:cNvPr>
            <p:cNvSpPr/>
            <p:nvPr/>
          </p:nvSpPr>
          <p:spPr>
            <a:xfrm>
              <a:off x="7442974" y="4834413"/>
              <a:ext cx="980693" cy="729033"/>
            </a:xfrm>
            <a:custGeom>
              <a:avLst/>
              <a:gdLst>
                <a:gd name="connsiteX0" fmla="*/ 0 w 980693"/>
                <a:gd name="connsiteY0" fmla="*/ 0 h 729033"/>
                <a:gd name="connsiteX1" fmla="*/ 980693 w 980693"/>
                <a:gd name="connsiteY1" fmla="*/ 0 h 729033"/>
                <a:gd name="connsiteX2" fmla="*/ 980693 w 980693"/>
                <a:gd name="connsiteY2" fmla="*/ 729033 h 729033"/>
                <a:gd name="connsiteX3" fmla="*/ 0 w 980693"/>
                <a:gd name="connsiteY3" fmla="*/ 729033 h 729033"/>
                <a:gd name="connsiteX4" fmla="*/ 0 w 980693"/>
                <a:gd name="connsiteY4" fmla="*/ 0 h 72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729033">
                  <a:moveTo>
                    <a:pt x="0" y="0"/>
                  </a:moveTo>
                  <a:lnTo>
                    <a:pt x="980693" y="0"/>
                  </a:lnTo>
                  <a:lnTo>
                    <a:pt x="980693" y="729033"/>
                  </a:lnTo>
                  <a:lnTo>
                    <a:pt x="0" y="729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>
                <a:alpha val="90000"/>
              </a:srgbClr>
            </a:solidFill>
            <a:ln w="12700" cap="flat" cmpd="sng" algn="ctr">
              <a:solidFill>
                <a:prstClr val="black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i="1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  <a:t>Combination nivolumab/</a:t>
              </a:r>
              <a:br>
                <a:rPr lang="en-US" sz="1000" i="1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</a:br>
              <a:r>
                <a:rPr lang="en-US" sz="1000" i="1" kern="1200" dirty="0" err="1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  <a:t>relatlimab</a:t>
              </a:r>
              <a:r>
                <a:rPr lang="en-US" sz="1000" i="1" kern="1200" dirty="0">
                  <a:solidFill>
                    <a:srgbClr val="454D55"/>
                  </a:solidFill>
                  <a:latin typeface="Times New Roman"/>
                  <a:ea typeface="+mn-ea"/>
                  <a:cs typeface="+mn-cs"/>
                </a:rPr>
                <a:t> approved</a:t>
              </a:r>
              <a:endParaRPr lang="en-US" sz="1000" kern="1200" dirty="0"/>
            </a:p>
          </p:txBody>
        </p:sp>
        <p:sp>
          <p:nvSpPr>
            <p:cNvPr id="65" name="Straight Connector 64">
              <a:extLst>
                <a:ext uri="{FF2B5EF4-FFF2-40B4-BE49-F238E27FC236}">
                  <a16:creationId xmlns:a16="http://schemas.microsoft.com/office/drawing/2014/main" id="{93F39B42-9256-473D-8F7B-95436A946222}"/>
                </a:ext>
              </a:extLst>
            </p:cNvPr>
            <p:cNvSpPr/>
            <p:nvPr/>
          </p:nvSpPr>
          <p:spPr>
            <a:xfrm>
              <a:off x="7933321" y="4243078"/>
              <a:ext cx="0" cy="217860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32ED4E6-F16E-4BD3-98E3-8087F41F27A8}"/>
                </a:ext>
              </a:extLst>
            </p:cNvPr>
            <p:cNvSpPr/>
            <p:nvPr/>
          </p:nvSpPr>
          <p:spPr>
            <a:xfrm rot="2700000">
              <a:off x="7909114" y="4218871"/>
              <a:ext cx="48415" cy="48415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9FF3910-FADE-44E2-98BE-8D73E6916DF1}"/>
              </a:ext>
            </a:extLst>
          </p:cNvPr>
          <p:cNvGrpSpPr/>
          <p:nvPr/>
        </p:nvGrpSpPr>
        <p:grpSpPr>
          <a:xfrm>
            <a:off x="8000187" y="3275469"/>
            <a:ext cx="980693" cy="991817"/>
            <a:chOff x="8000187" y="3275469"/>
            <a:chExt cx="980693" cy="991817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35C095C-ED29-4FC6-B077-67B0D45CB6DC}"/>
                </a:ext>
              </a:extLst>
            </p:cNvPr>
            <p:cNvSpPr/>
            <p:nvPr/>
          </p:nvSpPr>
          <p:spPr>
            <a:xfrm>
              <a:off x="8000187" y="3651744"/>
              <a:ext cx="980693" cy="373474"/>
            </a:xfrm>
            <a:custGeom>
              <a:avLst/>
              <a:gdLst>
                <a:gd name="connsiteX0" fmla="*/ 0 w 980693"/>
                <a:gd name="connsiteY0" fmla="*/ 0 h 373474"/>
                <a:gd name="connsiteX1" fmla="*/ 980693 w 980693"/>
                <a:gd name="connsiteY1" fmla="*/ 0 h 373474"/>
                <a:gd name="connsiteX2" fmla="*/ 980693 w 980693"/>
                <a:gd name="connsiteY2" fmla="*/ 373474 h 373474"/>
                <a:gd name="connsiteX3" fmla="*/ 0 w 980693"/>
                <a:gd name="connsiteY3" fmla="*/ 373474 h 373474"/>
                <a:gd name="connsiteX4" fmla="*/ 0 w 980693"/>
                <a:gd name="connsiteY4" fmla="*/ 0 h 3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373474">
                  <a:moveTo>
                    <a:pt x="0" y="0"/>
                  </a:moveTo>
                  <a:lnTo>
                    <a:pt x="980693" y="0"/>
                  </a:lnTo>
                  <a:lnTo>
                    <a:pt x="980693" y="373474"/>
                  </a:lnTo>
                  <a:lnTo>
                    <a:pt x="0" y="373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solidFill>
                <a:prstClr val="black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b="1" kern="1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4011A0C-E306-4BAD-A301-0ECE98AFA430}"/>
                </a:ext>
              </a:extLst>
            </p:cNvPr>
            <p:cNvSpPr/>
            <p:nvPr/>
          </p:nvSpPr>
          <p:spPr>
            <a:xfrm>
              <a:off x="8000187" y="3275469"/>
              <a:ext cx="980693" cy="376275"/>
            </a:xfrm>
            <a:custGeom>
              <a:avLst/>
              <a:gdLst>
                <a:gd name="connsiteX0" fmla="*/ 0 w 980693"/>
                <a:gd name="connsiteY0" fmla="*/ 0 h 376275"/>
                <a:gd name="connsiteX1" fmla="*/ 980693 w 980693"/>
                <a:gd name="connsiteY1" fmla="*/ 0 h 376275"/>
                <a:gd name="connsiteX2" fmla="*/ 980693 w 980693"/>
                <a:gd name="connsiteY2" fmla="*/ 376275 h 376275"/>
                <a:gd name="connsiteX3" fmla="*/ 0 w 980693"/>
                <a:gd name="connsiteY3" fmla="*/ 376275 h 376275"/>
                <a:gd name="connsiteX4" fmla="*/ 0 w 980693"/>
                <a:gd name="connsiteY4" fmla="*/ 0 h 3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693" h="376275">
                  <a:moveTo>
                    <a:pt x="0" y="0"/>
                  </a:moveTo>
                  <a:lnTo>
                    <a:pt x="980693" y="0"/>
                  </a:lnTo>
                  <a:lnTo>
                    <a:pt x="980693" y="376275"/>
                  </a:lnTo>
                  <a:lnTo>
                    <a:pt x="0" y="376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>
                <a:alpha val="90000"/>
              </a:srgbClr>
            </a:solidFill>
            <a:ln w="12700" cap="flat" cmpd="sng" algn="ctr">
              <a:solidFill>
                <a:prstClr val="black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i="1" kern="1200" dirty="0">
                  <a:solidFill>
                    <a:srgbClr val="454D55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TIL approved</a:t>
              </a:r>
            </a:p>
          </p:txBody>
        </p:sp>
        <p:sp>
          <p:nvSpPr>
            <p:cNvPr id="70" name="Straight Connector 69">
              <a:extLst>
                <a:ext uri="{FF2B5EF4-FFF2-40B4-BE49-F238E27FC236}">
                  <a16:creationId xmlns:a16="http://schemas.microsoft.com/office/drawing/2014/main" id="{3A12B044-DB04-49F6-929F-1BE5D5B88762}"/>
                </a:ext>
              </a:extLst>
            </p:cNvPr>
            <p:cNvSpPr/>
            <p:nvPr/>
          </p:nvSpPr>
          <p:spPr>
            <a:xfrm>
              <a:off x="8490534" y="4025218"/>
              <a:ext cx="0" cy="217860"/>
            </a:xfrm>
            <a:prstGeom prst="line">
              <a:avLst/>
            </a:prstGeom>
            <a:noFill/>
            <a:ln w="1905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15CB6C6-A0D9-4B98-8F00-6CEA992528CF}"/>
                </a:ext>
              </a:extLst>
            </p:cNvPr>
            <p:cNvSpPr/>
            <p:nvPr/>
          </p:nvSpPr>
          <p:spPr>
            <a:xfrm rot="2700000">
              <a:off x="8466326" y="4218871"/>
              <a:ext cx="48415" cy="48415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231BD62-A260-4E44-A1CF-B94F25B760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495525"/>
              </p:ext>
            </p:extLst>
          </p:nvPr>
        </p:nvGraphicFramePr>
        <p:xfrm>
          <a:off x="394571" y="1743509"/>
          <a:ext cx="8221705" cy="83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0EBF944-7128-4130-8E4C-44B8AD0989FB}"/>
              </a:ext>
            </a:extLst>
          </p:cNvPr>
          <p:cNvGraphicFramePr/>
          <p:nvPr/>
        </p:nvGraphicFramePr>
        <p:xfrm>
          <a:off x="367479" y="2129344"/>
          <a:ext cx="8221704" cy="52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1FE77B0-0A65-45A8-A8D5-190F304081B4}"/>
              </a:ext>
            </a:extLst>
          </p:cNvPr>
          <p:cNvSpPr/>
          <p:nvPr/>
        </p:nvSpPr>
        <p:spPr>
          <a:xfrm>
            <a:off x="4655056" y="3654278"/>
            <a:ext cx="980693" cy="373474"/>
          </a:xfrm>
          <a:custGeom>
            <a:avLst/>
            <a:gdLst>
              <a:gd name="connsiteX0" fmla="*/ 0 w 980693"/>
              <a:gd name="connsiteY0" fmla="*/ 0 h 373474"/>
              <a:gd name="connsiteX1" fmla="*/ 980693 w 980693"/>
              <a:gd name="connsiteY1" fmla="*/ 0 h 373474"/>
              <a:gd name="connsiteX2" fmla="*/ 980693 w 980693"/>
              <a:gd name="connsiteY2" fmla="*/ 373474 h 373474"/>
              <a:gd name="connsiteX3" fmla="*/ 0 w 980693"/>
              <a:gd name="connsiteY3" fmla="*/ 373474 h 373474"/>
              <a:gd name="connsiteX4" fmla="*/ 0 w 980693"/>
              <a:gd name="connsiteY4" fmla="*/ 0 h 37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693" h="373474">
                <a:moveTo>
                  <a:pt x="0" y="0"/>
                </a:moveTo>
                <a:lnTo>
                  <a:pt x="980693" y="0"/>
                </a:lnTo>
                <a:lnTo>
                  <a:pt x="980693" y="373474"/>
                </a:lnTo>
                <a:lnTo>
                  <a:pt x="0" y="37347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1000">
                <a:srgbClr val="FFC000"/>
              </a:gs>
              <a:gs pos="49000">
                <a:srgbClr val="00B0F0"/>
              </a:gs>
              <a:gs pos="0">
                <a:srgbClr val="00B0F0"/>
              </a:gs>
              <a:gs pos="100000">
                <a:srgbClr val="FFC000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A6DC40D-5FC4-4396-9E70-B6147B60CBD0}"/>
              </a:ext>
            </a:extLst>
          </p:cNvPr>
          <p:cNvSpPr txBox="1"/>
          <p:nvPr/>
        </p:nvSpPr>
        <p:spPr>
          <a:xfrm>
            <a:off x="4689306" y="2876607"/>
            <a:ext cx="843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i="1" kern="1200" dirty="0">
                <a:solidFill>
                  <a:srgbClr val="454D5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Vemurafenib approved</a:t>
            </a:r>
          </a:p>
        </p:txBody>
      </p:sp>
    </p:spTree>
    <p:extLst>
      <p:ext uri="{BB962C8B-B14F-4D97-AF65-F5344CB8AC3E}">
        <p14:creationId xmlns:p14="http://schemas.microsoft.com/office/powerpoint/2010/main" val="39216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Graphic spid="9" grpId="0">
        <p:bldAsOne/>
      </p:bldGraphic>
      <p:bldP spid="87" grpId="0" animBg="1"/>
      <p:bldP spid="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F96A-7D90-4FFE-B62F-36D9F103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Impact of Prior Therapy on TIL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C9C22-6407-438A-BCD5-1EEF68E91E5E}"/>
              </a:ext>
            </a:extLst>
          </p:cNvPr>
          <p:cNvSpPr txBox="1"/>
          <p:nvPr/>
        </p:nvSpPr>
        <p:spPr>
          <a:xfrm>
            <a:off x="3470962" y="5809922"/>
            <a:ext cx="5359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Data from Seitter SJ et al, </a:t>
            </a:r>
            <a:r>
              <a:rPr lang="en-US" sz="1400" i="1" dirty="0"/>
              <a:t>Clin Cancer Res</a:t>
            </a:r>
            <a:r>
              <a:rPr lang="en-US" sz="1400" dirty="0"/>
              <a:t>, 2021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F0BCA7E-D444-4C6E-B723-D98987743852}"/>
              </a:ext>
            </a:extLst>
          </p:cNvPr>
          <p:cNvGraphicFramePr/>
          <p:nvPr/>
        </p:nvGraphicFramePr>
        <p:xfrm>
          <a:off x="56395" y="2089878"/>
          <a:ext cx="2996976" cy="212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399CC8BA-415D-4689-B1BC-46425E0C09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363" y="2648768"/>
            <a:ext cx="954129" cy="1231306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2301D2B-2A64-4A50-81F9-B5AD1646BE26}"/>
              </a:ext>
            </a:extLst>
          </p:cNvPr>
          <p:cNvGraphicFramePr>
            <a:graphicFrameLocks/>
          </p:cNvGraphicFramePr>
          <p:nvPr/>
        </p:nvGraphicFramePr>
        <p:xfrm>
          <a:off x="1224572" y="2808459"/>
          <a:ext cx="6179759" cy="273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Left Brace 17">
            <a:extLst>
              <a:ext uri="{FF2B5EF4-FFF2-40B4-BE49-F238E27FC236}">
                <a16:creationId xmlns:a16="http://schemas.microsoft.com/office/drawing/2014/main" id="{BB1BA381-91D0-4A19-A10B-891291123784}"/>
              </a:ext>
            </a:extLst>
          </p:cNvPr>
          <p:cNvSpPr/>
          <p:nvPr/>
        </p:nvSpPr>
        <p:spPr>
          <a:xfrm rot="5400000">
            <a:off x="2541789" y="1811174"/>
            <a:ext cx="124874" cy="1043303"/>
          </a:xfrm>
          <a:prstGeom prst="leftBrace">
            <a:avLst/>
          </a:prstGeom>
          <a:ln w="6350">
            <a:solidFill>
              <a:srgbClr val="A0A0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E932062F-4AAF-4519-9F16-8A7197AC3FBB}"/>
              </a:ext>
            </a:extLst>
          </p:cNvPr>
          <p:cNvSpPr/>
          <p:nvPr/>
        </p:nvSpPr>
        <p:spPr>
          <a:xfrm rot="5400000">
            <a:off x="4399016" y="1801379"/>
            <a:ext cx="124874" cy="1043303"/>
          </a:xfrm>
          <a:prstGeom prst="leftBrace">
            <a:avLst/>
          </a:prstGeom>
          <a:ln w="6350">
            <a:solidFill>
              <a:srgbClr val="A0A0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EEE8C579-1264-449F-8322-191F24A22753}"/>
              </a:ext>
            </a:extLst>
          </p:cNvPr>
          <p:cNvSpPr/>
          <p:nvPr/>
        </p:nvSpPr>
        <p:spPr>
          <a:xfrm rot="5400000">
            <a:off x="6294029" y="1808527"/>
            <a:ext cx="124874" cy="1043303"/>
          </a:xfrm>
          <a:prstGeom prst="leftBrace">
            <a:avLst/>
          </a:prstGeom>
          <a:ln w="6350">
            <a:solidFill>
              <a:srgbClr val="A0A0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C56FEC-A8F3-4E1E-A9FE-8DA62456F14F}"/>
              </a:ext>
            </a:extLst>
          </p:cNvPr>
          <p:cNvSpPr txBox="1"/>
          <p:nvPr/>
        </p:nvSpPr>
        <p:spPr>
          <a:xfrm>
            <a:off x="2082574" y="1938113"/>
            <a:ext cx="104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P=0.24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A43263-BEC5-4386-AC9B-5FB74AD9D802}"/>
              </a:ext>
            </a:extLst>
          </p:cNvPr>
          <p:cNvSpPr txBox="1"/>
          <p:nvPr/>
        </p:nvSpPr>
        <p:spPr>
          <a:xfrm>
            <a:off x="3824005" y="1917794"/>
            <a:ext cx="124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P=0.0006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526115-589A-4CC8-A690-7E91ABF7320E}"/>
              </a:ext>
            </a:extLst>
          </p:cNvPr>
          <p:cNvSpPr txBox="1"/>
          <p:nvPr/>
        </p:nvSpPr>
        <p:spPr>
          <a:xfrm>
            <a:off x="5626370" y="1911920"/>
            <a:ext cx="145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P=0.0057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8A2722-241C-453A-870C-9BB569D9392C}"/>
              </a:ext>
            </a:extLst>
          </p:cNvPr>
          <p:cNvSpPr txBox="1"/>
          <p:nvPr/>
        </p:nvSpPr>
        <p:spPr>
          <a:xfrm>
            <a:off x="1863034" y="2418808"/>
            <a:ext cx="71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49%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245886-8160-4D60-8BED-6D18349F41AB}"/>
              </a:ext>
            </a:extLst>
          </p:cNvPr>
          <p:cNvSpPr txBox="1"/>
          <p:nvPr/>
        </p:nvSpPr>
        <p:spPr>
          <a:xfrm>
            <a:off x="531722" y="2132179"/>
            <a:ext cx="121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Objective Response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9EB5DA-A144-45DC-8D65-6C7FAD070D29}"/>
              </a:ext>
            </a:extLst>
          </p:cNvPr>
          <p:cNvSpPr txBox="1"/>
          <p:nvPr/>
        </p:nvSpPr>
        <p:spPr>
          <a:xfrm>
            <a:off x="2751253" y="2418808"/>
            <a:ext cx="71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E87E2D-0BB6-4202-88BC-C78AF39C20BF}"/>
              </a:ext>
            </a:extLst>
          </p:cNvPr>
          <p:cNvSpPr txBox="1"/>
          <p:nvPr/>
        </p:nvSpPr>
        <p:spPr>
          <a:xfrm>
            <a:off x="3683781" y="2418808"/>
            <a:ext cx="71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56%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DFFF48-EE6E-4CF6-8533-7B36BB2A67FA}"/>
              </a:ext>
            </a:extLst>
          </p:cNvPr>
          <p:cNvSpPr txBox="1"/>
          <p:nvPr/>
        </p:nvSpPr>
        <p:spPr>
          <a:xfrm>
            <a:off x="4572000" y="2418808"/>
            <a:ext cx="71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BEC918-17A8-4C35-8115-0C0858927101}"/>
              </a:ext>
            </a:extLst>
          </p:cNvPr>
          <p:cNvSpPr txBox="1"/>
          <p:nvPr/>
        </p:nvSpPr>
        <p:spPr>
          <a:xfrm>
            <a:off x="5540107" y="2418808"/>
            <a:ext cx="71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3D2E86-DD45-45BB-8BBE-7BBC8FEB3083}"/>
              </a:ext>
            </a:extLst>
          </p:cNvPr>
          <p:cNvSpPr txBox="1"/>
          <p:nvPr/>
        </p:nvSpPr>
        <p:spPr>
          <a:xfrm>
            <a:off x="6428326" y="2418808"/>
            <a:ext cx="71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21%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10AA5-AE63-4321-BB94-C083EFFB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6D702-4B26-450D-9DFE-BB643DB3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F86F3-871B-4008-8550-1D690E3D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00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61DDDB7-9DFF-4577-989B-BFAF7EFC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Anti-CTLA-4 with no apparent impact on TIL</a:t>
            </a:r>
          </a:p>
        </p:txBody>
      </p:sp>
      <p:pic>
        <p:nvPicPr>
          <p:cNvPr id="13" name="Content Placeholder 12" descr="Heif_A___.jpg">
            <a:extLst>
              <a:ext uri="{FF2B5EF4-FFF2-40B4-BE49-F238E27FC236}">
                <a16:creationId xmlns:a16="http://schemas.microsoft.com/office/drawing/2014/main" id="{A490BA0A-6019-417E-93D8-F6596F55E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6941" y="1915951"/>
            <a:ext cx="4512129" cy="320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FB03F-3C12-4B19-9473-43E59BDF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5E7AD-1539-46F4-9395-9D9BB1E4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SITC Deep Dive: TIL Therapies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DD2F3-8E98-492C-9222-8DA0C6C0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2B03C44-AC43-4415-846F-CAF06D900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456538"/>
              </p:ext>
            </p:extLst>
          </p:nvPr>
        </p:nvGraphicFramePr>
        <p:xfrm>
          <a:off x="244930" y="2258127"/>
          <a:ext cx="1957563" cy="3438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Prism 7" r:id="rId4" imgW="2695616" imgH="4737106" progId="Prism7.Document">
                  <p:embed/>
                </p:oleObj>
              </mc:Choice>
              <mc:Fallback>
                <p:oleObj name="Prism 7" r:id="rId4" imgW="2695616" imgH="4737106" progId="Prism7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B23900B-1F2A-41F4-894D-64DDEE44C5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930" y="2258127"/>
                        <a:ext cx="1957563" cy="3438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E734561-953B-4AC5-9FC6-EC0A4E423105}"/>
              </a:ext>
            </a:extLst>
          </p:cNvPr>
          <p:cNvSpPr txBox="1"/>
          <p:nvPr/>
        </p:nvSpPr>
        <p:spPr>
          <a:xfrm>
            <a:off x="1099594" y="1781123"/>
            <a:ext cx="81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+mj-lt"/>
              </a:rPr>
              <a:t>CD3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991E7-FD6A-458A-8815-5C221EB58542}"/>
              </a:ext>
            </a:extLst>
          </p:cNvPr>
          <p:cNvSpPr txBox="1"/>
          <p:nvPr/>
        </p:nvSpPr>
        <p:spPr>
          <a:xfrm>
            <a:off x="1099594" y="2150455"/>
            <a:ext cx="818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 = 0.067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85184CE-AB31-4C23-8F15-F2008349E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595131"/>
              </p:ext>
            </p:extLst>
          </p:nvPr>
        </p:nvGraphicFramePr>
        <p:xfrm>
          <a:off x="2067298" y="2234083"/>
          <a:ext cx="1944376" cy="3462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Prism 7" r:id="rId6" imgW="2678689" imgH="4769160" progId="Prism7.Document">
                  <p:embed/>
                </p:oleObj>
              </mc:Choice>
              <mc:Fallback>
                <p:oleObj name="Prism 7" r:id="rId6" imgW="2678689" imgH="4769160" progId="Prism7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3B298BE-D4A8-4BCC-8699-FECA9EFBBF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7298" y="2234083"/>
                        <a:ext cx="1944376" cy="3462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8E783D5-E2E9-4BA8-8B5D-C6C0E89CB23D}"/>
              </a:ext>
            </a:extLst>
          </p:cNvPr>
          <p:cNvSpPr txBox="1"/>
          <p:nvPr/>
        </p:nvSpPr>
        <p:spPr>
          <a:xfrm>
            <a:off x="2844203" y="1754643"/>
            <a:ext cx="81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+mj-lt"/>
              </a:rPr>
              <a:t>CD8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B6205C-9587-4F3E-B51F-915ADE4BC794}"/>
              </a:ext>
            </a:extLst>
          </p:cNvPr>
          <p:cNvSpPr txBox="1"/>
          <p:nvPr/>
        </p:nvSpPr>
        <p:spPr>
          <a:xfrm>
            <a:off x="2844203" y="2150455"/>
            <a:ext cx="818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 = 0.47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F13FE-835E-41AB-B6D3-E97B27E22F26}"/>
              </a:ext>
            </a:extLst>
          </p:cNvPr>
          <p:cNvSpPr txBox="1"/>
          <p:nvPr/>
        </p:nvSpPr>
        <p:spPr>
          <a:xfrm>
            <a:off x="4696122" y="5191760"/>
            <a:ext cx="1723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Pre Cells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E82DA3-229A-4FBB-A808-455A1F03668D}"/>
              </a:ext>
            </a:extLst>
          </p:cNvPr>
          <p:cNvSpPr txBox="1"/>
          <p:nvPr/>
        </p:nvSpPr>
        <p:spPr>
          <a:xfrm>
            <a:off x="6821170" y="5191760"/>
            <a:ext cx="1723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 years</a:t>
            </a:r>
          </a:p>
        </p:txBody>
      </p:sp>
    </p:spTree>
    <p:extLst>
      <p:ext uri="{BB962C8B-B14F-4D97-AF65-F5344CB8AC3E}">
        <p14:creationId xmlns:p14="http://schemas.microsoft.com/office/powerpoint/2010/main" val="1945160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0CC7A-D8D9-4E81-AD43-A6E1EC2D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Anti-PD-1 impacts composition of </a:t>
            </a:r>
            <a:br>
              <a:rPr lang="en-US" sz="3200" dirty="0"/>
            </a:br>
            <a:r>
              <a:rPr lang="en-US" sz="3200" dirty="0"/>
              <a:t>initial TIL and final product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CEE33-8054-44FB-9BB3-3D4E593C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493C0-2246-41B2-87A9-76B41607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C0C95-3C7F-40D3-94F7-82308C2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55070A3-2643-4C83-80D5-62E20DD53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744910"/>
              </p:ext>
            </p:extLst>
          </p:nvPr>
        </p:nvGraphicFramePr>
        <p:xfrm>
          <a:off x="538798" y="2274570"/>
          <a:ext cx="1955443" cy="359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Prism 7" r:id="rId3" imgW="2678689" imgH="4927628" progId="Prism7.Document">
                  <p:embed/>
                </p:oleObj>
              </mc:Choice>
              <mc:Fallback>
                <p:oleObj name="Prism 7" r:id="rId3" imgW="2678689" imgH="4927628" progId="Prism7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A5098E2-97FE-4D19-A138-30BCC534C8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798" y="2274570"/>
                        <a:ext cx="1955443" cy="3597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CF8E6D4-2A5E-4EF0-8B1C-EC6FC908A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470380"/>
              </p:ext>
            </p:extLst>
          </p:nvPr>
        </p:nvGraphicFramePr>
        <p:xfrm>
          <a:off x="2686050" y="2274302"/>
          <a:ext cx="1955443" cy="359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Prism 7" r:id="rId5" imgW="2678689" imgH="4927628" progId="Prism7.Document">
                  <p:embed/>
                </p:oleObj>
              </mc:Choice>
              <mc:Fallback>
                <p:oleObj name="Prism 7" r:id="rId5" imgW="2678689" imgH="4927628" progId="Prism7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10F168E-20DC-4C8C-B8D0-BACE37DE48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6050" y="2274302"/>
                        <a:ext cx="1955443" cy="3597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22A17F-6447-4CB1-9D99-F9C54EBD4318}"/>
              </a:ext>
            </a:extLst>
          </p:cNvPr>
          <p:cNvSpPr txBox="1"/>
          <p:nvPr/>
        </p:nvSpPr>
        <p:spPr>
          <a:xfrm>
            <a:off x="1240268" y="1685818"/>
            <a:ext cx="81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+mj-lt"/>
              </a:rPr>
              <a:t>CD3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37B5A-DB7F-412F-89A9-710952C8407C}"/>
              </a:ext>
            </a:extLst>
          </p:cNvPr>
          <p:cNvSpPr txBox="1"/>
          <p:nvPr/>
        </p:nvSpPr>
        <p:spPr>
          <a:xfrm>
            <a:off x="3456440" y="1666468"/>
            <a:ext cx="81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+mj-lt"/>
              </a:rPr>
              <a:t>CD8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5C4E87-5B0A-4839-9E2C-6BBE71446103}"/>
              </a:ext>
            </a:extLst>
          </p:cNvPr>
          <p:cNvSpPr txBox="1"/>
          <p:nvPr/>
        </p:nvSpPr>
        <p:spPr>
          <a:xfrm>
            <a:off x="1135377" y="2166629"/>
            <a:ext cx="1028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 &lt; 0.0001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B0F6F-C808-4764-9112-0F7AAED2A2B5}"/>
              </a:ext>
            </a:extLst>
          </p:cNvPr>
          <p:cNvSpPr txBox="1"/>
          <p:nvPr/>
        </p:nvSpPr>
        <p:spPr>
          <a:xfrm>
            <a:off x="3351548" y="2162229"/>
            <a:ext cx="1028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 = 0.0013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A362AD-A683-4D3C-9032-2ADF773309CD}"/>
              </a:ext>
            </a:extLst>
          </p:cNvPr>
          <p:cNvSpPr/>
          <p:nvPr/>
        </p:nvSpPr>
        <p:spPr>
          <a:xfrm>
            <a:off x="5517341" y="2098544"/>
            <a:ext cx="109995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/>
              <a:t>p=0.18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BF706F-8E81-4AEC-9093-36B691E670B5}"/>
              </a:ext>
            </a:extLst>
          </p:cNvPr>
          <p:cNvSpPr/>
          <p:nvPr/>
        </p:nvSpPr>
        <p:spPr>
          <a:xfrm>
            <a:off x="7536113" y="2076373"/>
            <a:ext cx="109995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/>
              <a:t>p=0.0008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9FFC96-0F6C-473C-8911-DD4FE8C9E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1493" y="2602148"/>
            <a:ext cx="2636773" cy="2773629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25C0941-2816-4D34-BC31-318D8EBD68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290673"/>
              </p:ext>
            </p:extLst>
          </p:nvPr>
        </p:nvGraphicFramePr>
        <p:xfrm>
          <a:off x="6773028" y="2602148"/>
          <a:ext cx="2626129" cy="2759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Prism 8" r:id="rId8" imgW="2741353" imgH="2881592" progId="Prism8.Document">
                  <p:embed/>
                </p:oleObj>
              </mc:Choice>
              <mc:Fallback>
                <p:oleObj name="Prism 8" r:id="rId8" imgW="2741353" imgH="2881592" progId="Prism8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1D37AC8-43E0-492F-B403-27B48BCB83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73028" y="2602148"/>
                        <a:ext cx="2626129" cy="2759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606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4FDDD21A-AACC-46AD-8875-844BF67A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TIL after anti-PD-1 can be effective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95267850-783E-4575-9DC3-BAA6DBDE1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0931"/>
            <a:ext cx="2916595" cy="4581940"/>
          </a:xfrm>
        </p:spPr>
        <p:txBody>
          <a:bodyPr/>
          <a:lstStyle/>
          <a:p>
            <a:r>
              <a:rPr lang="en-US" sz="2800" dirty="0"/>
              <a:t>Progression through </a:t>
            </a:r>
            <a:r>
              <a:rPr lang="en-US" sz="2800" i="1" dirty="0"/>
              <a:t>sequential</a:t>
            </a:r>
            <a:r>
              <a:rPr lang="en-US" sz="2800" dirty="0"/>
              <a:t> ipilimumab then nivolumab therapy</a:t>
            </a:r>
          </a:p>
          <a:p>
            <a:r>
              <a:rPr lang="en-US" sz="2800" dirty="0"/>
              <a:t>Resection of growing tumor for TIL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002AA-61C3-4B75-A4B3-6496F663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F598BC7C-0E0E-4361-9682-8798FF37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CBCE0C5-3AF1-4703-B6FC-9F01E9E0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83259-7E7F-4349-9CA8-D98199B515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2960" y="1303019"/>
            <a:ext cx="3328988" cy="1571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ABC72-31F1-4602-8C94-69FEBE9CD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2961" y="2874645"/>
            <a:ext cx="3328988" cy="1456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5367FB-8169-460C-8DF1-45AF9C45B8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2961" y="4330780"/>
            <a:ext cx="3328988" cy="1412471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56DCD4EC-A212-4F61-B634-EBC707012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469" y="1798535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Pre-Cells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F70FDBC-A40D-4624-8883-FEDEF0BCD3A4}"/>
              </a:ext>
            </a:extLst>
          </p:cNvPr>
          <p:cNvSpPr/>
          <p:nvPr/>
        </p:nvSpPr>
        <p:spPr>
          <a:xfrm rot="12823042">
            <a:off x="5653650" y="2083501"/>
            <a:ext cx="445486" cy="300038"/>
          </a:xfrm>
          <a:prstGeom prst="rightArrow">
            <a:avLst/>
          </a:prstGeom>
          <a:solidFill>
            <a:srgbClr val="BA0E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C62F38D-42AF-4354-AEBA-8A3D77087676}"/>
              </a:ext>
            </a:extLst>
          </p:cNvPr>
          <p:cNvSpPr/>
          <p:nvPr/>
        </p:nvSpPr>
        <p:spPr>
          <a:xfrm rot="19658269">
            <a:off x="7150932" y="2132159"/>
            <a:ext cx="445486" cy="300038"/>
          </a:xfrm>
          <a:prstGeom prst="rightArrow">
            <a:avLst/>
          </a:prstGeom>
          <a:solidFill>
            <a:srgbClr val="BA0E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D95D7F2-6964-4354-A548-C0CAEC507243}"/>
              </a:ext>
            </a:extLst>
          </p:cNvPr>
          <p:cNvSpPr/>
          <p:nvPr/>
        </p:nvSpPr>
        <p:spPr>
          <a:xfrm rot="12823042">
            <a:off x="5653651" y="3747746"/>
            <a:ext cx="445486" cy="300038"/>
          </a:xfrm>
          <a:prstGeom prst="rightArrow">
            <a:avLst/>
          </a:prstGeom>
          <a:solidFill>
            <a:srgbClr val="BA0E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D55604C-2783-4A7F-8CD6-4BA8D860BE33}"/>
              </a:ext>
            </a:extLst>
          </p:cNvPr>
          <p:cNvSpPr/>
          <p:nvPr/>
        </p:nvSpPr>
        <p:spPr>
          <a:xfrm rot="19658269">
            <a:off x="7325763" y="3693328"/>
            <a:ext cx="445486" cy="300038"/>
          </a:xfrm>
          <a:prstGeom prst="rightArrow">
            <a:avLst/>
          </a:prstGeom>
          <a:solidFill>
            <a:srgbClr val="BA0E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BCE4FEE-4E1C-4C52-900B-11CF339EB392}"/>
              </a:ext>
            </a:extLst>
          </p:cNvPr>
          <p:cNvSpPr/>
          <p:nvPr/>
        </p:nvSpPr>
        <p:spPr>
          <a:xfrm rot="12823042">
            <a:off x="5676474" y="5120190"/>
            <a:ext cx="445486" cy="300038"/>
          </a:xfrm>
          <a:prstGeom prst="rightArrow">
            <a:avLst/>
          </a:prstGeom>
          <a:solidFill>
            <a:srgbClr val="BA0E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3884A81-5164-4311-9167-84435C582C86}"/>
              </a:ext>
            </a:extLst>
          </p:cNvPr>
          <p:cNvSpPr/>
          <p:nvPr/>
        </p:nvSpPr>
        <p:spPr>
          <a:xfrm rot="19658269">
            <a:off x="7431414" y="5273314"/>
            <a:ext cx="445486" cy="300038"/>
          </a:xfrm>
          <a:prstGeom prst="rightArrow">
            <a:avLst/>
          </a:prstGeom>
          <a:solidFill>
            <a:srgbClr val="BA0E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D96B5E-3731-4238-9FFF-9B0AABF9796C}"/>
              </a:ext>
            </a:extLst>
          </p:cNvPr>
          <p:cNvSpPr/>
          <p:nvPr/>
        </p:nvSpPr>
        <p:spPr>
          <a:xfrm>
            <a:off x="4993481" y="1547354"/>
            <a:ext cx="700088" cy="664369"/>
          </a:xfrm>
          <a:custGeom>
            <a:avLst/>
            <a:gdLst>
              <a:gd name="connsiteX0" fmla="*/ 704850 w 933450"/>
              <a:gd name="connsiteY0" fmla="*/ 714375 h 885825"/>
              <a:gd name="connsiteX1" fmla="*/ 447675 w 933450"/>
              <a:gd name="connsiteY1" fmla="*/ 819150 h 885825"/>
              <a:gd name="connsiteX2" fmla="*/ 419100 w 933450"/>
              <a:gd name="connsiteY2" fmla="*/ 847725 h 885825"/>
              <a:gd name="connsiteX3" fmla="*/ 390525 w 933450"/>
              <a:gd name="connsiteY3" fmla="*/ 857250 h 885825"/>
              <a:gd name="connsiteX4" fmla="*/ 314325 w 933450"/>
              <a:gd name="connsiteY4" fmla="*/ 885825 h 885825"/>
              <a:gd name="connsiteX5" fmla="*/ 152400 w 933450"/>
              <a:gd name="connsiteY5" fmla="*/ 866775 h 885825"/>
              <a:gd name="connsiteX6" fmla="*/ 114300 w 933450"/>
              <a:gd name="connsiteY6" fmla="*/ 847725 h 885825"/>
              <a:gd name="connsiteX7" fmla="*/ 66675 w 933450"/>
              <a:gd name="connsiteY7" fmla="*/ 790575 h 885825"/>
              <a:gd name="connsiteX8" fmla="*/ 38100 w 933450"/>
              <a:gd name="connsiteY8" fmla="*/ 666750 h 885825"/>
              <a:gd name="connsiteX9" fmla="*/ 9525 w 933450"/>
              <a:gd name="connsiteY9" fmla="*/ 638175 h 885825"/>
              <a:gd name="connsiteX10" fmla="*/ 0 w 933450"/>
              <a:gd name="connsiteY10" fmla="*/ 609600 h 885825"/>
              <a:gd name="connsiteX11" fmla="*/ 19050 w 933450"/>
              <a:gd name="connsiteY11" fmla="*/ 495300 h 885825"/>
              <a:gd name="connsiteX12" fmla="*/ 38100 w 933450"/>
              <a:gd name="connsiteY12" fmla="*/ 466725 h 885825"/>
              <a:gd name="connsiteX13" fmla="*/ 66675 w 933450"/>
              <a:gd name="connsiteY13" fmla="*/ 438150 h 885825"/>
              <a:gd name="connsiteX14" fmla="*/ 85725 w 933450"/>
              <a:gd name="connsiteY14" fmla="*/ 381000 h 885825"/>
              <a:gd name="connsiteX15" fmla="*/ 95250 w 933450"/>
              <a:gd name="connsiteY15" fmla="*/ 352425 h 885825"/>
              <a:gd name="connsiteX16" fmla="*/ 123825 w 933450"/>
              <a:gd name="connsiteY16" fmla="*/ 285750 h 885825"/>
              <a:gd name="connsiteX17" fmla="*/ 142875 w 933450"/>
              <a:gd name="connsiteY17" fmla="*/ 247650 h 885825"/>
              <a:gd name="connsiteX18" fmla="*/ 161925 w 933450"/>
              <a:gd name="connsiteY18" fmla="*/ 180975 h 885825"/>
              <a:gd name="connsiteX19" fmla="*/ 247650 w 933450"/>
              <a:gd name="connsiteY19" fmla="*/ 114300 h 885825"/>
              <a:gd name="connsiteX20" fmla="*/ 304800 w 933450"/>
              <a:gd name="connsiteY20" fmla="*/ 85725 h 885825"/>
              <a:gd name="connsiteX21" fmla="*/ 333375 w 933450"/>
              <a:gd name="connsiteY21" fmla="*/ 66675 h 885825"/>
              <a:gd name="connsiteX22" fmla="*/ 371475 w 933450"/>
              <a:gd name="connsiteY22" fmla="*/ 57150 h 885825"/>
              <a:gd name="connsiteX23" fmla="*/ 428625 w 933450"/>
              <a:gd name="connsiteY23" fmla="*/ 38100 h 885825"/>
              <a:gd name="connsiteX24" fmla="*/ 457200 w 933450"/>
              <a:gd name="connsiteY24" fmla="*/ 28575 h 885825"/>
              <a:gd name="connsiteX25" fmla="*/ 485775 w 933450"/>
              <a:gd name="connsiteY25" fmla="*/ 19050 h 885825"/>
              <a:gd name="connsiteX26" fmla="*/ 514350 w 933450"/>
              <a:gd name="connsiteY26" fmla="*/ 0 h 885825"/>
              <a:gd name="connsiteX27" fmla="*/ 666750 w 933450"/>
              <a:gd name="connsiteY27" fmla="*/ 9525 h 885825"/>
              <a:gd name="connsiteX28" fmla="*/ 685800 w 933450"/>
              <a:gd name="connsiteY28" fmla="*/ 38100 h 885825"/>
              <a:gd name="connsiteX29" fmla="*/ 704850 w 933450"/>
              <a:gd name="connsiteY29" fmla="*/ 95250 h 885825"/>
              <a:gd name="connsiteX30" fmla="*/ 790575 w 933450"/>
              <a:gd name="connsiteY30" fmla="*/ 85725 h 885825"/>
              <a:gd name="connsiteX31" fmla="*/ 857250 w 933450"/>
              <a:gd name="connsiteY31" fmla="*/ 123825 h 885825"/>
              <a:gd name="connsiteX32" fmla="*/ 885825 w 933450"/>
              <a:gd name="connsiteY32" fmla="*/ 142875 h 885825"/>
              <a:gd name="connsiteX33" fmla="*/ 933450 w 933450"/>
              <a:gd name="connsiteY33" fmla="*/ 200025 h 885825"/>
              <a:gd name="connsiteX34" fmla="*/ 923925 w 933450"/>
              <a:gd name="connsiteY34" fmla="*/ 438150 h 885825"/>
              <a:gd name="connsiteX35" fmla="*/ 838200 w 933450"/>
              <a:gd name="connsiteY35" fmla="*/ 485775 h 885825"/>
              <a:gd name="connsiteX36" fmla="*/ 781050 w 933450"/>
              <a:gd name="connsiteY36" fmla="*/ 504825 h 885825"/>
              <a:gd name="connsiteX37" fmla="*/ 752475 w 933450"/>
              <a:gd name="connsiteY37" fmla="*/ 514350 h 885825"/>
              <a:gd name="connsiteX38" fmla="*/ 685800 w 933450"/>
              <a:gd name="connsiteY38" fmla="*/ 552450 h 885825"/>
              <a:gd name="connsiteX39" fmla="*/ 647700 w 933450"/>
              <a:gd name="connsiteY39" fmla="*/ 619125 h 885825"/>
              <a:gd name="connsiteX40" fmla="*/ 657225 w 933450"/>
              <a:gd name="connsiteY40" fmla="*/ 685800 h 885825"/>
              <a:gd name="connsiteX41" fmla="*/ 704850 w 933450"/>
              <a:gd name="connsiteY41" fmla="*/ 71437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3450" h="885825">
                <a:moveTo>
                  <a:pt x="704850" y="714375"/>
                </a:moveTo>
                <a:cubicBezTo>
                  <a:pt x="669925" y="736600"/>
                  <a:pt x="531557" y="780005"/>
                  <a:pt x="447675" y="819150"/>
                </a:cubicBezTo>
                <a:cubicBezTo>
                  <a:pt x="435468" y="824846"/>
                  <a:pt x="430308" y="840253"/>
                  <a:pt x="419100" y="847725"/>
                </a:cubicBezTo>
                <a:cubicBezTo>
                  <a:pt x="410746" y="853294"/>
                  <a:pt x="399505" y="852760"/>
                  <a:pt x="390525" y="857250"/>
                </a:cubicBezTo>
                <a:cubicBezTo>
                  <a:pt x="325121" y="889952"/>
                  <a:pt x="406209" y="867448"/>
                  <a:pt x="314325" y="885825"/>
                </a:cubicBezTo>
                <a:cubicBezTo>
                  <a:pt x="254819" y="881575"/>
                  <a:pt x="204358" y="889043"/>
                  <a:pt x="152400" y="866775"/>
                </a:cubicBezTo>
                <a:cubicBezTo>
                  <a:pt x="139349" y="861182"/>
                  <a:pt x="125854" y="855978"/>
                  <a:pt x="114300" y="847725"/>
                </a:cubicBezTo>
                <a:cubicBezTo>
                  <a:pt x="90965" y="831057"/>
                  <a:pt x="81865" y="813360"/>
                  <a:pt x="66675" y="790575"/>
                </a:cubicBezTo>
                <a:cubicBezTo>
                  <a:pt x="64056" y="772239"/>
                  <a:pt x="55533" y="684183"/>
                  <a:pt x="38100" y="666750"/>
                </a:cubicBezTo>
                <a:lnTo>
                  <a:pt x="9525" y="638175"/>
                </a:lnTo>
                <a:cubicBezTo>
                  <a:pt x="6350" y="628650"/>
                  <a:pt x="0" y="619640"/>
                  <a:pt x="0" y="609600"/>
                </a:cubicBezTo>
                <a:cubicBezTo>
                  <a:pt x="0" y="588474"/>
                  <a:pt x="4147" y="525107"/>
                  <a:pt x="19050" y="495300"/>
                </a:cubicBezTo>
                <a:cubicBezTo>
                  <a:pt x="24170" y="485061"/>
                  <a:pt x="30771" y="475519"/>
                  <a:pt x="38100" y="466725"/>
                </a:cubicBezTo>
                <a:cubicBezTo>
                  <a:pt x="46724" y="456377"/>
                  <a:pt x="57150" y="447675"/>
                  <a:pt x="66675" y="438150"/>
                </a:cubicBezTo>
                <a:lnTo>
                  <a:pt x="85725" y="381000"/>
                </a:lnTo>
                <a:cubicBezTo>
                  <a:pt x="88900" y="371475"/>
                  <a:pt x="90760" y="361405"/>
                  <a:pt x="95250" y="352425"/>
                </a:cubicBezTo>
                <a:cubicBezTo>
                  <a:pt x="158431" y="226063"/>
                  <a:pt x="81780" y="383856"/>
                  <a:pt x="123825" y="285750"/>
                </a:cubicBezTo>
                <a:cubicBezTo>
                  <a:pt x="129418" y="272699"/>
                  <a:pt x="137889" y="260945"/>
                  <a:pt x="142875" y="247650"/>
                </a:cubicBezTo>
                <a:cubicBezTo>
                  <a:pt x="145597" y="240392"/>
                  <a:pt x="155346" y="190844"/>
                  <a:pt x="161925" y="180975"/>
                </a:cubicBezTo>
                <a:cubicBezTo>
                  <a:pt x="179831" y="154116"/>
                  <a:pt x="224943" y="129438"/>
                  <a:pt x="247650" y="114300"/>
                </a:cubicBezTo>
                <a:cubicBezTo>
                  <a:pt x="329542" y="59705"/>
                  <a:pt x="225930" y="125160"/>
                  <a:pt x="304800" y="85725"/>
                </a:cubicBezTo>
                <a:cubicBezTo>
                  <a:pt x="315039" y="80605"/>
                  <a:pt x="322853" y="71184"/>
                  <a:pt x="333375" y="66675"/>
                </a:cubicBezTo>
                <a:cubicBezTo>
                  <a:pt x="345407" y="61518"/>
                  <a:pt x="358936" y="60912"/>
                  <a:pt x="371475" y="57150"/>
                </a:cubicBezTo>
                <a:cubicBezTo>
                  <a:pt x="390709" y="51380"/>
                  <a:pt x="409575" y="44450"/>
                  <a:pt x="428625" y="38100"/>
                </a:cubicBezTo>
                <a:lnTo>
                  <a:pt x="457200" y="28575"/>
                </a:lnTo>
                <a:cubicBezTo>
                  <a:pt x="466725" y="25400"/>
                  <a:pt x="477421" y="24619"/>
                  <a:pt x="485775" y="19050"/>
                </a:cubicBezTo>
                <a:lnTo>
                  <a:pt x="514350" y="0"/>
                </a:lnTo>
                <a:cubicBezTo>
                  <a:pt x="565150" y="3175"/>
                  <a:pt x="617063" y="-1517"/>
                  <a:pt x="666750" y="9525"/>
                </a:cubicBezTo>
                <a:cubicBezTo>
                  <a:pt x="677925" y="12008"/>
                  <a:pt x="681151" y="27639"/>
                  <a:pt x="685800" y="38100"/>
                </a:cubicBezTo>
                <a:cubicBezTo>
                  <a:pt x="693955" y="56450"/>
                  <a:pt x="704850" y="95250"/>
                  <a:pt x="704850" y="95250"/>
                </a:cubicBezTo>
                <a:cubicBezTo>
                  <a:pt x="733425" y="92075"/>
                  <a:pt x="761824" y="85725"/>
                  <a:pt x="790575" y="85725"/>
                </a:cubicBezTo>
                <a:cubicBezTo>
                  <a:pt x="833746" y="85725"/>
                  <a:pt x="827648" y="99156"/>
                  <a:pt x="857250" y="123825"/>
                </a:cubicBezTo>
                <a:cubicBezTo>
                  <a:pt x="866044" y="131154"/>
                  <a:pt x="877031" y="135546"/>
                  <a:pt x="885825" y="142875"/>
                </a:cubicBezTo>
                <a:cubicBezTo>
                  <a:pt x="913327" y="165794"/>
                  <a:pt x="914719" y="171928"/>
                  <a:pt x="933450" y="200025"/>
                </a:cubicBezTo>
                <a:cubicBezTo>
                  <a:pt x="930275" y="279400"/>
                  <a:pt x="935159" y="359510"/>
                  <a:pt x="923925" y="438150"/>
                </a:cubicBezTo>
                <a:cubicBezTo>
                  <a:pt x="919648" y="468092"/>
                  <a:pt x="850742" y="481594"/>
                  <a:pt x="838200" y="485775"/>
                </a:cubicBezTo>
                <a:lnTo>
                  <a:pt x="781050" y="504825"/>
                </a:lnTo>
                <a:cubicBezTo>
                  <a:pt x="771525" y="508000"/>
                  <a:pt x="761455" y="509860"/>
                  <a:pt x="752475" y="514350"/>
                </a:cubicBezTo>
                <a:cubicBezTo>
                  <a:pt x="704136" y="538520"/>
                  <a:pt x="726189" y="525524"/>
                  <a:pt x="685800" y="552450"/>
                </a:cubicBezTo>
                <a:cubicBezTo>
                  <a:pt x="677334" y="565149"/>
                  <a:pt x="648972" y="605132"/>
                  <a:pt x="647700" y="619125"/>
                </a:cubicBezTo>
                <a:cubicBezTo>
                  <a:pt x="645667" y="641483"/>
                  <a:pt x="649342" y="664779"/>
                  <a:pt x="657225" y="685800"/>
                </a:cubicBezTo>
                <a:cubicBezTo>
                  <a:pt x="659718" y="692447"/>
                  <a:pt x="739775" y="692150"/>
                  <a:pt x="704850" y="714375"/>
                </a:cubicBezTo>
                <a:close/>
              </a:path>
            </a:pathLst>
          </a:custGeom>
          <a:noFill/>
          <a:ln w="28575">
            <a:solidFill>
              <a:srgbClr val="BA0E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C8834A-DC5A-489E-80B0-F66C13228F12}"/>
              </a:ext>
            </a:extLst>
          </p:cNvPr>
          <p:cNvSpPr/>
          <p:nvPr/>
        </p:nvSpPr>
        <p:spPr>
          <a:xfrm>
            <a:off x="7636669" y="2090279"/>
            <a:ext cx="364331" cy="292894"/>
          </a:xfrm>
          <a:custGeom>
            <a:avLst/>
            <a:gdLst>
              <a:gd name="connsiteX0" fmla="*/ 476250 w 485775"/>
              <a:gd name="connsiteY0" fmla="*/ 190500 h 390525"/>
              <a:gd name="connsiteX1" fmla="*/ 485775 w 485775"/>
              <a:gd name="connsiteY1" fmla="*/ 133350 h 390525"/>
              <a:gd name="connsiteX2" fmla="*/ 457200 w 485775"/>
              <a:gd name="connsiteY2" fmla="*/ 66675 h 390525"/>
              <a:gd name="connsiteX3" fmla="*/ 371475 w 485775"/>
              <a:gd name="connsiteY3" fmla="*/ 0 h 390525"/>
              <a:gd name="connsiteX4" fmla="*/ 114300 w 485775"/>
              <a:gd name="connsiteY4" fmla="*/ 9525 h 390525"/>
              <a:gd name="connsiteX5" fmla="*/ 85725 w 485775"/>
              <a:gd name="connsiteY5" fmla="*/ 19050 h 390525"/>
              <a:gd name="connsiteX6" fmla="*/ 76200 w 485775"/>
              <a:gd name="connsiteY6" fmla="*/ 47625 h 390525"/>
              <a:gd name="connsiteX7" fmla="*/ 47625 w 485775"/>
              <a:gd name="connsiteY7" fmla="*/ 85725 h 390525"/>
              <a:gd name="connsiteX8" fmla="*/ 38100 w 485775"/>
              <a:gd name="connsiteY8" fmla="*/ 123825 h 390525"/>
              <a:gd name="connsiteX9" fmla="*/ 0 w 485775"/>
              <a:gd name="connsiteY9" fmla="*/ 180975 h 390525"/>
              <a:gd name="connsiteX10" fmla="*/ 28575 w 485775"/>
              <a:gd name="connsiteY10" fmla="*/ 295275 h 390525"/>
              <a:gd name="connsiteX11" fmla="*/ 57150 w 485775"/>
              <a:gd name="connsiteY11" fmla="*/ 323850 h 390525"/>
              <a:gd name="connsiteX12" fmla="*/ 76200 w 485775"/>
              <a:gd name="connsiteY12" fmla="*/ 352425 h 390525"/>
              <a:gd name="connsiteX13" fmla="*/ 133350 w 485775"/>
              <a:gd name="connsiteY13" fmla="*/ 390525 h 390525"/>
              <a:gd name="connsiteX14" fmla="*/ 342900 w 485775"/>
              <a:gd name="connsiteY14" fmla="*/ 381000 h 390525"/>
              <a:gd name="connsiteX15" fmla="*/ 371475 w 485775"/>
              <a:gd name="connsiteY15" fmla="*/ 371475 h 390525"/>
              <a:gd name="connsiteX16" fmla="*/ 400050 w 485775"/>
              <a:gd name="connsiteY16" fmla="*/ 342900 h 390525"/>
              <a:gd name="connsiteX17" fmla="*/ 438150 w 485775"/>
              <a:gd name="connsiteY17" fmla="*/ 285750 h 390525"/>
              <a:gd name="connsiteX18" fmla="*/ 447675 w 485775"/>
              <a:gd name="connsiteY18" fmla="*/ 247650 h 390525"/>
              <a:gd name="connsiteX19" fmla="*/ 476250 w 485775"/>
              <a:gd name="connsiteY19" fmla="*/ 19050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5775" h="390525">
                <a:moveTo>
                  <a:pt x="476250" y="190500"/>
                </a:moveTo>
                <a:cubicBezTo>
                  <a:pt x="482600" y="171450"/>
                  <a:pt x="485775" y="152663"/>
                  <a:pt x="485775" y="133350"/>
                </a:cubicBezTo>
                <a:cubicBezTo>
                  <a:pt x="485775" y="109266"/>
                  <a:pt x="472754" y="84173"/>
                  <a:pt x="457200" y="66675"/>
                </a:cubicBezTo>
                <a:cubicBezTo>
                  <a:pt x="403095" y="5807"/>
                  <a:pt x="421828" y="16784"/>
                  <a:pt x="371475" y="0"/>
                </a:cubicBezTo>
                <a:cubicBezTo>
                  <a:pt x="285750" y="3175"/>
                  <a:pt x="199894" y="3819"/>
                  <a:pt x="114300" y="9525"/>
                </a:cubicBezTo>
                <a:cubicBezTo>
                  <a:pt x="104282" y="10193"/>
                  <a:pt x="92825" y="11950"/>
                  <a:pt x="85725" y="19050"/>
                </a:cubicBezTo>
                <a:cubicBezTo>
                  <a:pt x="78625" y="26150"/>
                  <a:pt x="81181" y="38908"/>
                  <a:pt x="76200" y="47625"/>
                </a:cubicBezTo>
                <a:cubicBezTo>
                  <a:pt x="68324" y="61408"/>
                  <a:pt x="57150" y="73025"/>
                  <a:pt x="47625" y="85725"/>
                </a:cubicBezTo>
                <a:cubicBezTo>
                  <a:pt x="44450" y="98425"/>
                  <a:pt x="44595" y="112459"/>
                  <a:pt x="38100" y="123825"/>
                </a:cubicBezTo>
                <a:cubicBezTo>
                  <a:pt x="-18979" y="223714"/>
                  <a:pt x="29739" y="91758"/>
                  <a:pt x="0" y="180975"/>
                </a:cubicBezTo>
                <a:cubicBezTo>
                  <a:pt x="7408" y="247651"/>
                  <a:pt x="-5077" y="254893"/>
                  <a:pt x="28575" y="295275"/>
                </a:cubicBezTo>
                <a:cubicBezTo>
                  <a:pt x="37199" y="305623"/>
                  <a:pt x="48526" y="313502"/>
                  <a:pt x="57150" y="323850"/>
                </a:cubicBezTo>
                <a:cubicBezTo>
                  <a:pt x="64479" y="332644"/>
                  <a:pt x="67585" y="344887"/>
                  <a:pt x="76200" y="352425"/>
                </a:cubicBezTo>
                <a:cubicBezTo>
                  <a:pt x="93430" y="367502"/>
                  <a:pt x="133350" y="390525"/>
                  <a:pt x="133350" y="390525"/>
                </a:cubicBezTo>
                <a:cubicBezTo>
                  <a:pt x="203200" y="387350"/>
                  <a:pt x="273201" y="386576"/>
                  <a:pt x="342900" y="381000"/>
                </a:cubicBezTo>
                <a:cubicBezTo>
                  <a:pt x="352908" y="380199"/>
                  <a:pt x="363121" y="377044"/>
                  <a:pt x="371475" y="371475"/>
                </a:cubicBezTo>
                <a:cubicBezTo>
                  <a:pt x="382683" y="364003"/>
                  <a:pt x="391780" y="353533"/>
                  <a:pt x="400050" y="342900"/>
                </a:cubicBezTo>
                <a:cubicBezTo>
                  <a:pt x="414106" y="324828"/>
                  <a:pt x="438150" y="285750"/>
                  <a:pt x="438150" y="285750"/>
                </a:cubicBezTo>
                <a:cubicBezTo>
                  <a:pt x="441325" y="273050"/>
                  <a:pt x="443913" y="260189"/>
                  <a:pt x="447675" y="247650"/>
                </a:cubicBezTo>
                <a:cubicBezTo>
                  <a:pt x="466570" y="184666"/>
                  <a:pt x="469900" y="209550"/>
                  <a:pt x="476250" y="190500"/>
                </a:cubicBezTo>
                <a:close/>
              </a:path>
            </a:pathLst>
          </a:custGeom>
          <a:noFill/>
          <a:ln w="19050">
            <a:solidFill>
              <a:srgbClr val="BA0E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516FD4B-387D-492B-A630-8AB7C7F8204E}"/>
              </a:ext>
            </a:extLst>
          </p:cNvPr>
          <p:cNvSpPr/>
          <p:nvPr/>
        </p:nvSpPr>
        <p:spPr>
          <a:xfrm>
            <a:off x="7547373" y="1586645"/>
            <a:ext cx="502364" cy="600075"/>
          </a:xfrm>
          <a:custGeom>
            <a:avLst/>
            <a:gdLst>
              <a:gd name="connsiteX0" fmla="*/ 542925 w 669819"/>
              <a:gd name="connsiteY0" fmla="*/ 95250 h 800100"/>
              <a:gd name="connsiteX1" fmla="*/ 538162 w 669819"/>
              <a:gd name="connsiteY1" fmla="*/ 71437 h 800100"/>
              <a:gd name="connsiteX2" fmla="*/ 528637 w 669819"/>
              <a:gd name="connsiteY2" fmla="*/ 57150 h 800100"/>
              <a:gd name="connsiteX3" fmla="*/ 423862 w 669819"/>
              <a:gd name="connsiteY3" fmla="*/ 42862 h 800100"/>
              <a:gd name="connsiteX4" fmla="*/ 390525 w 669819"/>
              <a:gd name="connsiteY4" fmla="*/ 28575 h 800100"/>
              <a:gd name="connsiteX5" fmla="*/ 376237 w 669819"/>
              <a:gd name="connsiteY5" fmla="*/ 14287 h 800100"/>
              <a:gd name="connsiteX6" fmla="*/ 304800 w 669819"/>
              <a:gd name="connsiteY6" fmla="*/ 0 h 800100"/>
              <a:gd name="connsiteX7" fmla="*/ 228600 w 669819"/>
              <a:gd name="connsiteY7" fmla="*/ 14287 h 800100"/>
              <a:gd name="connsiteX8" fmla="*/ 214312 w 669819"/>
              <a:gd name="connsiteY8" fmla="*/ 28575 h 800100"/>
              <a:gd name="connsiteX9" fmla="*/ 195262 w 669819"/>
              <a:gd name="connsiteY9" fmla="*/ 42862 h 800100"/>
              <a:gd name="connsiteX10" fmla="*/ 166687 w 669819"/>
              <a:gd name="connsiteY10" fmla="*/ 61912 h 800100"/>
              <a:gd name="connsiteX11" fmla="*/ 161925 w 669819"/>
              <a:gd name="connsiteY11" fmla="*/ 85725 h 800100"/>
              <a:gd name="connsiteX12" fmla="*/ 157162 w 669819"/>
              <a:gd name="connsiteY12" fmla="*/ 180975 h 800100"/>
              <a:gd name="connsiteX13" fmla="*/ 128587 w 669819"/>
              <a:gd name="connsiteY13" fmla="*/ 200025 h 800100"/>
              <a:gd name="connsiteX14" fmla="*/ 85725 w 669819"/>
              <a:gd name="connsiteY14" fmla="*/ 219075 h 800100"/>
              <a:gd name="connsiteX15" fmla="*/ 80962 w 669819"/>
              <a:gd name="connsiteY15" fmla="*/ 242887 h 800100"/>
              <a:gd name="connsiteX16" fmla="*/ 76200 w 669819"/>
              <a:gd name="connsiteY16" fmla="*/ 276225 h 800100"/>
              <a:gd name="connsiteX17" fmla="*/ 61912 w 669819"/>
              <a:gd name="connsiteY17" fmla="*/ 323850 h 800100"/>
              <a:gd name="connsiteX18" fmla="*/ 57150 w 669819"/>
              <a:gd name="connsiteY18" fmla="*/ 338137 h 800100"/>
              <a:gd name="connsiteX19" fmla="*/ 19050 w 669819"/>
              <a:gd name="connsiteY19" fmla="*/ 395287 h 800100"/>
              <a:gd name="connsiteX20" fmla="*/ 9525 w 669819"/>
              <a:gd name="connsiteY20" fmla="*/ 409575 h 800100"/>
              <a:gd name="connsiteX21" fmla="*/ 0 w 669819"/>
              <a:gd name="connsiteY21" fmla="*/ 447675 h 800100"/>
              <a:gd name="connsiteX22" fmla="*/ 4762 w 669819"/>
              <a:gd name="connsiteY22" fmla="*/ 533400 h 800100"/>
              <a:gd name="connsiteX23" fmla="*/ 38100 w 669819"/>
              <a:gd name="connsiteY23" fmla="*/ 581025 h 800100"/>
              <a:gd name="connsiteX24" fmla="*/ 47625 w 669819"/>
              <a:gd name="connsiteY24" fmla="*/ 609600 h 800100"/>
              <a:gd name="connsiteX25" fmla="*/ 52387 w 669819"/>
              <a:gd name="connsiteY25" fmla="*/ 623887 h 800100"/>
              <a:gd name="connsiteX26" fmla="*/ 57150 w 669819"/>
              <a:gd name="connsiteY26" fmla="*/ 657225 h 800100"/>
              <a:gd name="connsiteX27" fmla="*/ 61912 w 669819"/>
              <a:gd name="connsiteY27" fmla="*/ 704850 h 800100"/>
              <a:gd name="connsiteX28" fmla="*/ 71437 w 669819"/>
              <a:gd name="connsiteY28" fmla="*/ 742950 h 800100"/>
              <a:gd name="connsiteX29" fmla="*/ 85725 w 669819"/>
              <a:gd name="connsiteY29" fmla="*/ 757237 h 800100"/>
              <a:gd name="connsiteX30" fmla="*/ 104775 w 669819"/>
              <a:gd name="connsiteY30" fmla="*/ 785812 h 800100"/>
              <a:gd name="connsiteX31" fmla="*/ 114300 w 669819"/>
              <a:gd name="connsiteY31" fmla="*/ 800100 h 800100"/>
              <a:gd name="connsiteX32" fmla="*/ 142875 w 669819"/>
              <a:gd name="connsiteY32" fmla="*/ 785812 h 800100"/>
              <a:gd name="connsiteX33" fmla="*/ 152400 w 669819"/>
              <a:gd name="connsiteY33" fmla="*/ 771525 h 800100"/>
              <a:gd name="connsiteX34" fmla="*/ 161925 w 669819"/>
              <a:gd name="connsiteY34" fmla="*/ 671512 h 800100"/>
              <a:gd name="connsiteX35" fmla="*/ 166687 w 669819"/>
              <a:gd name="connsiteY35" fmla="*/ 657225 h 800100"/>
              <a:gd name="connsiteX36" fmla="*/ 195262 w 669819"/>
              <a:gd name="connsiteY36" fmla="*/ 652462 h 800100"/>
              <a:gd name="connsiteX37" fmla="*/ 242887 w 669819"/>
              <a:gd name="connsiteY37" fmla="*/ 642937 h 800100"/>
              <a:gd name="connsiteX38" fmla="*/ 314325 w 669819"/>
              <a:gd name="connsiteY38" fmla="*/ 638175 h 800100"/>
              <a:gd name="connsiteX39" fmla="*/ 461962 w 669819"/>
              <a:gd name="connsiteY39" fmla="*/ 642937 h 800100"/>
              <a:gd name="connsiteX40" fmla="*/ 476250 w 669819"/>
              <a:gd name="connsiteY40" fmla="*/ 647700 h 800100"/>
              <a:gd name="connsiteX41" fmla="*/ 504825 w 669819"/>
              <a:gd name="connsiteY41" fmla="*/ 652462 h 800100"/>
              <a:gd name="connsiteX42" fmla="*/ 533400 w 669819"/>
              <a:gd name="connsiteY42" fmla="*/ 671512 h 800100"/>
              <a:gd name="connsiteX43" fmla="*/ 561975 w 669819"/>
              <a:gd name="connsiteY43" fmla="*/ 695325 h 800100"/>
              <a:gd name="connsiteX44" fmla="*/ 576262 w 669819"/>
              <a:gd name="connsiteY44" fmla="*/ 700087 h 800100"/>
              <a:gd name="connsiteX45" fmla="*/ 590550 w 669819"/>
              <a:gd name="connsiteY45" fmla="*/ 709612 h 800100"/>
              <a:gd name="connsiteX46" fmla="*/ 633412 w 669819"/>
              <a:gd name="connsiteY46" fmla="*/ 757237 h 800100"/>
              <a:gd name="connsiteX47" fmla="*/ 666750 w 669819"/>
              <a:gd name="connsiteY47" fmla="*/ 738187 h 800100"/>
              <a:gd name="connsiteX48" fmla="*/ 657225 w 669819"/>
              <a:gd name="connsiteY48" fmla="*/ 666750 h 800100"/>
              <a:gd name="connsiteX49" fmla="*/ 647700 w 669819"/>
              <a:gd name="connsiteY49" fmla="*/ 614362 h 800100"/>
              <a:gd name="connsiteX50" fmla="*/ 638175 w 669819"/>
              <a:gd name="connsiteY50" fmla="*/ 600075 h 800100"/>
              <a:gd name="connsiteX51" fmla="*/ 628650 w 669819"/>
              <a:gd name="connsiteY51" fmla="*/ 542925 h 800100"/>
              <a:gd name="connsiteX52" fmla="*/ 623887 w 669819"/>
              <a:gd name="connsiteY52" fmla="*/ 371475 h 800100"/>
              <a:gd name="connsiteX53" fmla="*/ 614362 w 669819"/>
              <a:gd name="connsiteY53" fmla="*/ 347662 h 800100"/>
              <a:gd name="connsiteX54" fmla="*/ 600075 w 669819"/>
              <a:gd name="connsiteY54" fmla="*/ 333375 h 800100"/>
              <a:gd name="connsiteX55" fmla="*/ 571500 w 669819"/>
              <a:gd name="connsiteY55" fmla="*/ 304800 h 800100"/>
              <a:gd name="connsiteX56" fmla="*/ 571500 w 669819"/>
              <a:gd name="connsiteY56" fmla="*/ 238125 h 800100"/>
              <a:gd name="connsiteX57" fmla="*/ 566737 w 669819"/>
              <a:gd name="connsiteY57" fmla="*/ 104775 h 800100"/>
              <a:gd name="connsiteX58" fmla="*/ 542925 w 669819"/>
              <a:gd name="connsiteY58" fmla="*/ 9525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69819" h="800100">
                <a:moveTo>
                  <a:pt x="542925" y="95250"/>
                </a:moveTo>
                <a:cubicBezTo>
                  <a:pt x="538162" y="89694"/>
                  <a:pt x="541004" y="79016"/>
                  <a:pt x="538162" y="71437"/>
                </a:cubicBezTo>
                <a:cubicBezTo>
                  <a:pt x="536152" y="66078"/>
                  <a:pt x="532684" y="61197"/>
                  <a:pt x="528637" y="57150"/>
                </a:cubicBezTo>
                <a:cubicBezTo>
                  <a:pt x="503087" y="31600"/>
                  <a:pt x="446880" y="44074"/>
                  <a:pt x="423862" y="42862"/>
                </a:cubicBezTo>
                <a:cubicBezTo>
                  <a:pt x="412202" y="38976"/>
                  <a:pt x="400824" y="35932"/>
                  <a:pt x="390525" y="28575"/>
                </a:cubicBezTo>
                <a:cubicBezTo>
                  <a:pt x="385044" y="24660"/>
                  <a:pt x="382369" y="17074"/>
                  <a:pt x="376237" y="14287"/>
                </a:cubicBezTo>
                <a:cubicBezTo>
                  <a:pt x="359396" y="6632"/>
                  <a:pt x="323530" y="2675"/>
                  <a:pt x="304800" y="0"/>
                </a:cubicBezTo>
                <a:cubicBezTo>
                  <a:pt x="262285" y="3270"/>
                  <a:pt x="253167" y="-6186"/>
                  <a:pt x="228600" y="14287"/>
                </a:cubicBezTo>
                <a:cubicBezTo>
                  <a:pt x="223426" y="18599"/>
                  <a:pt x="219426" y="24192"/>
                  <a:pt x="214312" y="28575"/>
                </a:cubicBezTo>
                <a:cubicBezTo>
                  <a:pt x="208285" y="33741"/>
                  <a:pt x="201765" y="38310"/>
                  <a:pt x="195262" y="42862"/>
                </a:cubicBezTo>
                <a:cubicBezTo>
                  <a:pt x="185884" y="49427"/>
                  <a:pt x="166687" y="61912"/>
                  <a:pt x="166687" y="61912"/>
                </a:cubicBezTo>
                <a:cubicBezTo>
                  <a:pt x="165100" y="69850"/>
                  <a:pt x="162571" y="77656"/>
                  <a:pt x="161925" y="85725"/>
                </a:cubicBezTo>
                <a:cubicBezTo>
                  <a:pt x="159390" y="117413"/>
                  <a:pt x="166063" y="150457"/>
                  <a:pt x="157162" y="180975"/>
                </a:cubicBezTo>
                <a:cubicBezTo>
                  <a:pt x="153957" y="191965"/>
                  <a:pt x="139447" y="196405"/>
                  <a:pt x="128587" y="200025"/>
                </a:cubicBezTo>
                <a:cubicBezTo>
                  <a:pt x="94582" y="211360"/>
                  <a:pt x="108366" y="203981"/>
                  <a:pt x="85725" y="219075"/>
                </a:cubicBezTo>
                <a:cubicBezTo>
                  <a:pt x="84137" y="227012"/>
                  <a:pt x="82293" y="234903"/>
                  <a:pt x="80962" y="242887"/>
                </a:cubicBezTo>
                <a:cubicBezTo>
                  <a:pt x="79117" y="253960"/>
                  <a:pt x="78208" y="265181"/>
                  <a:pt x="76200" y="276225"/>
                </a:cubicBezTo>
                <a:cubicBezTo>
                  <a:pt x="73322" y="292055"/>
                  <a:pt x="66880" y="308946"/>
                  <a:pt x="61912" y="323850"/>
                </a:cubicBezTo>
                <a:cubicBezTo>
                  <a:pt x="60325" y="328612"/>
                  <a:pt x="59935" y="333960"/>
                  <a:pt x="57150" y="338137"/>
                </a:cubicBezTo>
                <a:lnTo>
                  <a:pt x="19050" y="395287"/>
                </a:lnTo>
                <a:cubicBezTo>
                  <a:pt x="15875" y="400050"/>
                  <a:pt x="11335" y="404145"/>
                  <a:pt x="9525" y="409575"/>
                </a:cubicBezTo>
                <a:cubicBezTo>
                  <a:pt x="2202" y="431541"/>
                  <a:pt x="5746" y="418939"/>
                  <a:pt x="0" y="447675"/>
                </a:cubicBezTo>
                <a:cubicBezTo>
                  <a:pt x="1587" y="476250"/>
                  <a:pt x="-1075" y="505382"/>
                  <a:pt x="4762" y="533400"/>
                </a:cubicBezTo>
                <a:cubicBezTo>
                  <a:pt x="5890" y="538814"/>
                  <a:pt x="32423" y="573456"/>
                  <a:pt x="38100" y="581025"/>
                </a:cubicBezTo>
                <a:lnTo>
                  <a:pt x="47625" y="609600"/>
                </a:lnTo>
                <a:lnTo>
                  <a:pt x="52387" y="623887"/>
                </a:lnTo>
                <a:cubicBezTo>
                  <a:pt x="53975" y="635000"/>
                  <a:pt x="55838" y="646076"/>
                  <a:pt x="57150" y="657225"/>
                </a:cubicBezTo>
                <a:cubicBezTo>
                  <a:pt x="59014" y="673070"/>
                  <a:pt x="59803" y="689036"/>
                  <a:pt x="61912" y="704850"/>
                </a:cubicBezTo>
                <a:cubicBezTo>
                  <a:pt x="62312" y="707851"/>
                  <a:pt x="67432" y="736943"/>
                  <a:pt x="71437" y="742950"/>
                </a:cubicBezTo>
                <a:cubicBezTo>
                  <a:pt x="75173" y="748554"/>
                  <a:pt x="81590" y="751921"/>
                  <a:pt x="85725" y="757237"/>
                </a:cubicBezTo>
                <a:cubicBezTo>
                  <a:pt x="92753" y="766273"/>
                  <a:pt x="98425" y="776287"/>
                  <a:pt x="104775" y="785812"/>
                </a:cubicBezTo>
                <a:lnTo>
                  <a:pt x="114300" y="800100"/>
                </a:lnTo>
                <a:cubicBezTo>
                  <a:pt x="125919" y="796226"/>
                  <a:pt x="133643" y="795043"/>
                  <a:pt x="142875" y="785812"/>
                </a:cubicBezTo>
                <a:cubicBezTo>
                  <a:pt x="146922" y="781765"/>
                  <a:pt x="149225" y="776287"/>
                  <a:pt x="152400" y="771525"/>
                </a:cubicBezTo>
                <a:cubicBezTo>
                  <a:pt x="167095" y="727433"/>
                  <a:pt x="151843" y="777373"/>
                  <a:pt x="161925" y="671512"/>
                </a:cubicBezTo>
                <a:cubicBezTo>
                  <a:pt x="162401" y="666515"/>
                  <a:pt x="162329" y="659716"/>
                  <a:pt x="166687" y="657225"/>
                </a:cubicBezTo>
                <a:cubicBezTo>
                  <a:pt x="175071" y="652434"/>
                  <a:pt x="185771" y="654242"/>
                  <a:pt x="195262" y="652462"/>
                </a:cubicBezTo>
                <a:cubicBezTo>
                  <a:pt x="211174" y="649478"/>
                  <a:pt x="226813" y="644866"/>
                  <a:pt x="242887" y="642937"/>
                </a:cubicBezTo>
                <a:cubicBezTo>
                  <a:pt x="266583" y="640094"/>
                  <a:pt x="290512" y="639762"/>
                  <a:pt x="314325" y="638175"/>
                </a:cubicBezTo>
                <a:cubicBezTo>
                  <a:pt x="363537" y="639762"/>
                  <a:pt x="412809" y="640046"/>
                  <a:pt x="461962" y="642937"/>
                </a:cubicBezTo>
                <a:cubicBezTo>
                  <a:pt x="466974" y="643232"/>
                  <a:pt x="471349" y="646611"/>
                  <a:pt x="476250" y="647700"/>
                </a:cubicBezTo>
                <a:cubicBezTo>
                  <a:pt x="485676" y="649795"/>
                  <a:pt x="495300" y="650875"/>
                  <a:pt x="504825" y="652462"/>
                </a:cubicBezTo>
                <a:cubicBezTo>
                  <a:pt x="514350" y="658812"/>
                  <a:pt x="525306" y="663417"/>
                  <a:pt x="533400" y="671512"/>
                </a:cubicBezTo>
                <a:cubicBezTo>
                  <a:pt x="543934" y="682047"/>
                  <a:pt x="548712" y="688694"/>
                  <a:pt x="561975" y="695325"/>
                </a:cubicBezTo>
                <a:cubicBezTo>
                  <a:pt x="566465" y="697570"/>
                  <a:pt x="571500" y="698500"/>
                  <a:pt x="576262" y="700087"/>
                </a:cubicBezTo>
                <a:cubicBezTo>
                  <a:pt x="581025" y="703262"/>
                  <a:pt x="586272" y="705809"/>
                  <a:pt x="590550" y="709612"/>
                </a:cubicBezTo>
                <a:cubicBezTo>
                  <a:pt x="616191" y="732404"/>
                  <a:pt x="616079" y="734126"/>
                  <a:pt x="633412" y="757237"/>
                </a:cubicBezTo>
                <a:cubicBezTo>
                  <a:pt x="642515" y="754961"/>
                  <a:pt x="664793" y="752864"/>
                  <a:pt x="666750" y="738187"/>
                </a:cubicBezTo>
                <a:cubicBezTo>
                  <a:pt x="675130" y="675336"/>
                  <a:pt x="664471" y="699356"/>
                  <a:pt x="657225" y="666750"/>
                </a:cubicBezTo>
                <a:cubicBezTo>
                  <a:pt x="656255" y="662383"/>
                  <a:pt x="650061" y="620657"/>
                  <a:pt x="647700" y="614362"/>
                </a:cubicBezTo>
                <a:cubicBezTo>
                  <a:pt x="645690" y="609003"/>
                  <a:pt x="641350" y="604837"/>
                  <a:pt x="638175" y="600075"/>
                </a:cubicBezTo>
                <a:cubicBezTo>
                  <a:pt x="635000" y="581025"/>
                  <a:pt x="629855" y="562200"/>
                  <a:pt x="628650" y="542925"/>
                </a:cubicBezTo>
                <a:cubicBezTo>
                  <a:pt x="625084" y="485864"/>
                  <a:pt x="628059" y="428495"/>
                  <a:pt x="623887" y="371475"/>
                </a:cubicBezTo>
                <a:cubicBezTo>
                  <a:pt x="623263" y="362949"/>
                  <a:pt x="618893" y="354912"/>
                  <a:pt x="614362" y="347662"/>
                </a:cubicBezTo>
                <a:cubicBezTo>
                  <a:pt x="610793" y="341951"/>
                  <a:pt x="604458" y="338489"/>
                  <a:pt x="600075" y="333375"/>
                </a:cubicBezTo>
                <a:cubicBezTo>
                  <a:pt x="576446" y="305808"/>
                  <a:pt x="596651" y="321568"/>
                  <a:pt x="571500" y="304800"/>
                </a:cubicBezTo>
                <a:cubicBezTo>
                  <a:pt x="559698" y="269396"/>
                  <a:pt x="571500" y="311163"/>
                  <a:pt x="571500" y="238125"/>
                </a:cubicBezTo>
                <a:cubicBezTo>
                  <a:pt x="571500" y="193647"/>
                  <a:pt x="569511" y="149167"/>
                  <a:pt x="566737" y="104775"/>
                </a:cubicBezTo>
                <a:cubicBezTo>
                  <a:pt x="566329" y="98242"/>
                  <a:pt x="547688" y="100806"/>
                  <a:pt x="542925" y="95250"/>
                </a:cubicBezTo>
                <a:close/>
              </a:path>
            </a:pathLst>
          </a:custGeom>
          <a:noFill/>
          <a:ln w="19050">
            <a:solidFill>
              <a:srgbClr val="BA0E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4862C6-90F0-4E43-9331-2EA39B51A98A}"/>
              </a:ext>
            </a:extLst>
          </p:cNvPr>
          <p:cNvSpPr/>
          <p:nvPr/>
        </p:nvSpPr>
        <p:spPr>
          <a:xfrm>
            <a:off x="7790260" y="3407314"/>
            <a:ext cx="360759" cy="348367"/>
          </a:xfrm>
          <a:custGeom>
            <a:avLst/>
            <a:gdLst>
              <a:gd name="connsiteX0" fmla="*/ 142875 w 481012"/>
              <a:gd name="connsiteY0" fmla="*/ 58466 h 464489"/>
              <a:gd name="connsiteX1" fmla="*/ 38100 w 481012"/>
              <a:gd name="connsiteY1" fmla="*/ 1316 h 464489"/>
              <a:gd name="connsiteX2" fmla="*/ 19050 w 481012"/>
              <a:gd name="connsiteY2" fmla="*/ 6078 h 464489"/>
              <a:gd name="connsiteX3" fmla="*/ 38100 w 481012"/>
              <a:gd name="connsiteY3" fmla="*/ 77516 h 464489"/>
              <a:gd name="connsiteX4" fmla="*/ 33337 w 481012"/>
              <a:gd name="connsiteY4" fmla="*/ 134666 h 464489"/>
              <a:gd name="connsiteX5" fmla="*/ 14287 w 481012"/>
              <a:gd name="connsiteY5" fmla="*/ 163241 h 464489"/>
              <a:gd name="connsiteX6" fmla="*/ 14287 w 481012"/>
              <a:gd name="connsiteY6" fmla="*/ 234678 h 464489"/>
              <a:gd name="connsiteX7" fmla="*/ 9525 w 481012"/>
              <a:gd name="connsiteY7" fmla="*/ 253728 h 464489"/>
              <a:gd name="connsiteX8" fmla="*/ 0 w 481012"/>
              <a:gd name="connsiteY8" fmla="*/ 268016 h 464489"/>
              <a:gd name="connsiteX9" fmla="*/ 4762 w 481012"/>
              <a:gd name="connsiteY9" fmla="*/ 325166 h 464489"/>
              <a:gd name="connsiteX10" fmla="*/ 19050 w 481012"/>
              <a:gd name="connsiteY10" fmla="*/ 329928 h 464489"/>
              <a:gd name="connsiteX11" fmla="*/ 52387 w 481012"/>
              <a:gd name="connsiteY11" fmla="*/ 353741 h 464489"/>
              <a:gd name="connsiteX12" fmla="*/ 80962 w 481012"/>
              <a:gd name="connsiteY12" fmla="*/ 372791 h 464489"/>
              <a:gd name="connsiteX13" fmla="*/ 109537 w 481012"/>
              <a:gd name="connsiteY13" fmla="*/ 391841 h 464489"/>
              <a:gd name="connsiteX14" fmla="*/ 123825 w 481012"/>
              <a:gd name="connsiteY14" fmla="*/ 401366 h 464489"/>
              <a:gd name="connsiteX15" fmla="*/ 147637 w 481012"/>
              <a:gd name="connsiteY15" fmla="*/ 396603 h 464489"/>
              <a:gd name="connsiteX16" fmla="*/ 185737 w 481012"/>
              <a:gd name="connsiteY16" fmla="*/ 372791 h 464489"/>
              <a:gd name="connsiteX17" fmla="*/ 195262 w 481012"/>
              <a:gd name="connsiteY17" fmla="*/ 358503 h 464489"/>
              <a:gd name="connsiteX18" fmla="*/ 223837 w 481012"/>
              <a:gd name="connsiteY18" fmla="*/ 334691 h 464489"/>
              <a:gd name="connsiteX19" fmla="*/ 242887 w 481012"/>
              <a:gd name="connsiteY19" fmla="*/ 306116 h 464489"/>
              <a:gd name="connsiteX20" fmla="*/ 252412 w 481012"/>
              <a:gd name="connsiteY20" fmla="*/ 291828 h 464489"/>
              <a:gd name="connsiteX21" fmla="*/ 266700 w 481012"/>
              <a:gd name="connsiteY21" fmla="*/ 287066 h 464489"/>
              <a:gd name="connsiteX22" fmla="*/ 280987 w 481012"/>
              <a:gd name="connsiteY22" fmla="*/ 291828 h 464489"/>
              <a:gd name="connsiteX23" fmla="*/ 300037 w 481012"/>
              <a:gd name="connsiteY23" fmla="*/ 301353 h 464489"/>
              <a:gd name="connsiteX24" fmla="*/ 328612 w 481012"/>
              <a:gd name="connsiteY24" fmla="*/ 306116 h 464489"/>
              <a:gd name="connsiteX25" fmla="*/ 347662 w 481012"/>
              <a:gd name="connsiteY25" fmla="*/ 315641 h 464489"/>
              <a:gd name="connsiteX26" fmla="*/ 361950 w 481012"/>
              <a:gd name="connsiteY26" fmla="*/ 325166 h 464489"/>
              <a:gd name="connsiteX27" fmla="*/ 376237 w 481012"/>
              <a:gd name="connsiteY27" fmla="*/ 329928 h 464489"/>
              <a:gd name="connsiteX28" fmla="*/ 385762 w 481012"/>
              <a:gd name="connsiteY28" fmla="*/ 344216 h 464489"/>
              <a:gd name="connsiteX29" fmla="*/ 400050 w 481012"/>
              <a:gd name="connsiteY29" fmla="*/ 358503 h 464489"/>
              <a:gd name="connsiteX30" fmla="*/ 409575 w 481012"/>
              <a:gd name="connsiteY30" fmla="*/ 377553 h 464489"/>
              <a:gd name="connsiteX31" fmla="*/ 419100 w 481012"/>
              <a:gd name="connsiteY31" fmla="*/ 391841 h 464489"/>
              <a:gd name="connsiteX32" fmla="*/ 433387 w 481012"/>
              <a:gd name="connsiteY32" fmla="*/ 439466 h 464489"/>
              <a:gd name="connsiteX33" fmla="*/ 447675 w 481012"/>
              <a:gd name="connsiteY33" fmla="*/ 444228 h 464489"/>
              <a:gd name="connsiteX34" fmla="*/ 471487 w 481012"/>
              <a:gd name="connsiteY34" fmla="*/ 463278 h 464489"/>
              <a:gd name="connsiteX35" fmla="*/ 481012 w 481012"/>
              <a:gd name="connsiteY35" fmla="*/ 444228 h 464489"/>
              <a:gd name="connsiteX36" fmla="*/ 466725 w 481012"/>
              <a:gd name="connsiteY36" fmla="*/ 387078 h 464489"/>
              <a:gd name="connsiteX37" fmla="*/ 457200 w 481012"/>
              <a:gd name="connsiteY37" fmla="*/ 348978 h 464489"/>
              <a:gd name="connsiteX38" fmla="*/ 452437 w 481012"/>
              <a:gd name="connsiteY38" fmla="*/ 263253 h 464489"/>
              <a:gd name="connsiteX39" fmla="*/ 433387 w 481012"/>
              <a:gd name="connsiteY39" fmla="*/ 234678 h 464489"/>
              <a:gd name="connsiteX40" fmla="*/ 404812 w 481012"/>
              <a:gd name="connsiteY40" fmla="*/ 225153 h 464489"/>
              <a:gd name="connsiteX41" fmla="*/ 357187 w 481012"/>
              <a:gd name="connsiteY41" fmla="*/ 187053 h 464489"/>
              <a:gd name="connsiteX42" fmla="*/ 347662 w 481012"/>
              <a:gd name="connsiteY42" fmla="*/ 172766 h 464489"/>
              <a:gd name="connsiteX43" fmla="*/ 319087 w 481012"/>
              <a:gd name="connsiteY43" fmla="*/ 153716 h 464489"/>
              <a:gd name="connsiteX44" fmla="*/ 304800 w 481012"/>
              <a:gd name="connsiteY44" fmla="*/ 144191 h 464489"/>
              <a:gd name="connsiteX45" fmla="*/ 290512 w 481012"/>
              <a:gd name="connsiteY45" fmla="*/ 134666 h 464489"/>
              <a:gd name="connsiteX46" fmla="*/ 276225 w 481012"/>
              <a:gd name="connsiteY46" fmla="*/ 125141 h 464489"/>
              <a:gd name="connsiteX47" fmla="*/ 247650 w 481012"/>
              <a:gd name="connsiteY47" fmla="*/ 115616 h 464489"/>
              <a:gd name="connsiteX48" fmla="*/ 233362 w 481012"/>
              <a:gd name="connsiteY48" fmla="*/ 110853 h 464489"/>
              <a:gd name="connsiteX49" fmla="*/ 204787 w 481012"/>
              <a:gd name="connsiteY49" fmla="*/ 96566 h 464489"/>
              <a:gd name="connsiteX50" fmla="*/ 161925 w 481012"/>
              <a:gd name="connsiteY50" fmla="*/ 67991 h 464489"/>
              <a:gd name="connsiteX51" fmla="*/ 147637 w 481012"/>
              <a:gd name="connsiteY51" fmla="*/ 58466 h 464489"/>
              <a:gd name="connsiteX52" fmla="*/ 142875 w 481012"/>
              <a:gd name="connsiteY52" fmla="*/ 58466 h 46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1012" h="464489">
                <a:moveTo>
                  <a:pt x="142875" y="58466"/>
                </a:moveTo>
                <a:cubicBezTo>
                  <a:pt x="124619" y="48941"/>
                  <a:pt x="74738" y="16817"/>
                  <a:pt x="38100" y="1316"/>
                </a:cubicBezTo>
                <a:cubicBezTo>
                  <a:pt x="32072" y="-1234"/>
                  <a:pt x="20522" y="-300"/>
                  <a:pt x="19050" y="6078"/>
                </a:cubicBezTo>
                <a:cubicBezTo>
                  <a:pt x="8073" y="53642"/>
                  <a:pt x="16037" y="55453"/>
                  <a:pt x="38100" y="77516"/>
                </a:cubicBezTo>
                <a:cubicBezTo>
                  <a:pt x="36512" y="96566"/>
                  <a:pt x="38453" y="116247"/>
                  <a:pt x="33337" y="134666"/>
                </a:cubicBezTo>
                <a:cubicBezTo>
                  <a:pt x="30273" y="145696"/>
                  <a:pt x="14287" y="163241"/>
                  <a:pt x="14287" y="163241"/>
                </a:cubicBezTo>
                <a:cubicBezTo>
                  <a:pt x="21473" y="199167"/>
                  <a:pt x="21247" y="185956"/>
                  <a:pt x="14287" y="234678"/>
                </a:cubicBezTo>
                <a:cubicBezTo>
                  <a:pt x="13361" y="241158"/>
                  <a:pt x="12103" y="247712"/>
                  <a:pt x="9525" y="253728"/>
                </a:cubicBezTo>
                <a:cubicBezTo>
                  <a:pt x="7270" y="258989"/>
                  <a:pt x="3175" y="263253"/>
                  <a:pt x="0" y="268016"/>
                </a:cubicBezTo>
                <a:cubicBezTo>
                  <a:pt x="1587" y="287066"/>
                  <a:pt x="-860" y="306895"/>
                  <a:pt x="4762" y="325166"/>
                </a:cubicBezTo>
                <a:cubicBezTo>
                  <a:pt x="6238" y="329964"/>
                  <a:pt x="14560" y="327683"/>
                  <a:pt x="19050" y="329928"/>
                </a:cubicBezTo>
                <a:cubicBezTo>
                  <a:pt x="26790" y="333798"/>
                  <a:pt x="46996" y="349967"/>
                  <a:pt x="52387" y="353741"/>
                </a:cubicBezTo>
                <a:cubicBezTo>
                  <a:pt x="61765" y="360306"/>
                  <a:pt x="71437" y="366441"/>
                  <a:pt x="80962" y="372791"/>
                </a:cubicBezTo>
                <a:lnTo>
                  <a:pt x="109537" y="391841"/>
                </a:lnTo>
                <a:lnTo>
                  <a:pt x="123825" y="401366"/>
                </a:lnTo>
                <a:cubicBezTo>
                  <a:pt x="131762" y="399778"/>
                  <a:pt x="140121" y="399609"/>
                  <a:pt x="147637" y="396603"/>
                </a:cubicBezTo>
                <a:cubicBezTo>
                  <a:pt x="154823" y="393729"/>
                  <a:pt x="177064" y="378573"/>
                  <a:pt x="185737" y="372791"/>
                </a:cubicBezTo>
                <a:cubicBezTo>
                  <a:pt x="188912" y="368028"/>
                  <a:pt x="191598" y="362900"/>
                  <a:pt x="195262" y="358503"/>
                </a:cubicBezTo>
                <a:cubicBezTo>
                  <a:pt x="206719" y="344754"/>
                  <a:pt x="209791" y="344055"/>
                  <a:pt x="223837" y="334691"/>
                </a:cubicBezTo>
                <a:cubicBezTo>
                  <a:pt x="232208" y="309581"/>
                  <a:pt x="223068" y="329900"/>
                  <a:pt x="242887" y="306116"/>
                </a:cubicBezTo>
                <a:cubicBezTo>
                  <a:pt x="246551" y="301719"/>
                  <a:pt x="247942" y="295404"/>
                  <a:pt x="252412" y="291828"/>
                </a:cubicBezTo>
                <a:cubicBezTo>
                  <a:pt x="256332" y="288692"/>
                  <a:pt x="261937" y="288653"/>
                  <a:pt x="266700" y="287066"/>
                </a:cubicBezTo>
                <a:cubicBezTo>
                  <a:pt x="271462" y="288653"/>
                  <a:pt x="276373" y="289851"/>
                  <a:pt x="280987" y="291828"/>
                </a:cubicBezTo>
                <a:cubicBezTo>
                  <a:pt x="287513" y="294625"/>
                  <a:pt x="293237" y="299313"/>
                  <a:pt x="300037" y="301353"/>
                </a:cubicBezTo>
                <a:cubicBezTo>
                  <a:pt x="309286" y="304128"/>
                  <a:pt x="319087" y="304528"/>
                  <a:pt x="328612" y="306116"/>
                </a:cubicBezTo>
                <a:cubicBezTo>
                  <a:pt x="334962" y="309291"/>
                  <a:pt x="341498" y="312119"/>
                  <a:pt x="347662" y="315641"/>
                </a:cubicBezTo>
                <a:cubicBezTo>
                  <a:pt x="352632" y="318481"/>
                  <a:pt x="356830" y="322606"/>
                  <a:pt x="361950" y="325166"/>
                </a:cubicBezTo>
                <a:cubicBezTo>
                  <a:pt x="366440" y="327411"/>
                  <a:pt x="371475" y="328341"/>
                  <a:pt x="376237" y="329928"/>
                </a:cubicBezTo>
                <a:cubicBezTo>
                  <a:pt x="379412" y="334691"/>
                  <a:pt x="382098" y="339819"/>
                  <a:pt x="385762" y="344216"/>
                </a:cubicBezTo>
                <a:cubicBezTo>
                  <a:pt x="390074" y="349390"/>
                  <a:pt x="396135" y="353022"/>
                  <a:pt x="400050" y="358503"/>
                </a:cubicBezTo>
                <a:cubicBezTo>
                  <a:pt x="404177" y="364280"/>
                  <a:pt x="406053" y="371389"/>
                  <a:pt x="409575" y="377553"/>
                </a:cubicBezTo>
                <a:cubicBezTo>
                  <a:pt x="412415" y="382523"/>
                  <a:pt x="415925" y="387078"/>
                  <a:pt x="419100" y="391841"/>
                </a:cubicBezTo>
                <a:cubicBezTo>
                  <a:pt x="421184" y="406429"/>
                  <a:pt x="419414" y="428288"/>
                  <a:pt x="433387" y="439466"/>
                </a:cubicBezTo>
                <a:cubicBezTo>
                  <a:pt x="437307" y="442602"/>
                  <a:pt x="442912" y="442641"/>
                  <a:pt x="447675" y="444228"/>
                </a:cubicBezTo>
                <a:cubicBezTo>
                  <a:pt x="449992" y="447704"/>
                  <a:pt x="460533" y="469851"/>
                  <a:pt x="471487" y="463278"/>
                </a:cubicBezTo>
                <a:cubicBezTo>
                  <a:pt x="477575" y="459625"/>
                  <a:pt x="477837" y="450578"/>
                  <a:pt x="481012" y="444228"/>
                </a:cubicBezTo>
                <a:cubicBezTo>
                  <a:pt x="468553" y="369464"/>
                  <a:pt x="485591" y="462542"/>
                  <a:pt x="466725" y="387078"/>
                </a:cubicBezTo>
                <a:lnTo>
                  <a:pt x="457200" y="348978"/>
                </a:lnTo>
                <a:cubicBezTo>
                  <a:pt x="455612" y="320403"/>
                  <a:pt x="458274" y="291270"/>
                  <a:pt x="452437" y="263253"/>
                </a:cubicBezTo>
                <a:cubicBezTo>
                  <a:pt x="450102" y="252046"/>
                  <a:pt x="444247" y="238298"/>
                  <a:pt x="433387" y="234678"/>
                </a:cubicBezTo>
                <a:lnTo>
                  <a:pt x="404812" y="225153"/>
                </a:lnTo>
                <a:cubicBezTo>
                  <a:pt x="371217" y="191558"/>
                  <a:pt x="388285" y="202602"/>
                  <a:pt x="357187" y="187053"/>
                </a:cubicBezTo>
                <a:cubicBezTo>
                  <a:pt x="354012" y="182291"/>
                  <a:pt x="351970" y="176535"/>
                  <a:pt x="347662" y="172766"/>
                </a:cubicBezTo>
                <a:cubicBezTo>
                  <a:pt x="339047" y="165228"/>
                  <a:pt x="328612" y="160066"/>
                  <a:pt x="319087" y="153716"/>
                </a:cubicBezTo>
                <a:lnTo>
                  <a:pt x="304800" y="144191"/>
                </a:lnTo>
                <a:lnTo>
                  <a:pt x="290512" y="134666"/>
                </a:lnTo>
                <a:cubicBezTo>
                  <a:pt x="285750" y="131491"/>
                  <a:pt x="281655" y="126951"/>
                  <a:pt x="276225" y="125141"/>
                </a:cubicBezTo>
                <a:lnTo>
                  <a:pt x="247650" y="115616"/>
                </a:lnTo>
                <a:cubicBezTo>
                  <a:pt x="242887" y="114028"/>
                  <a:pt x="237539" y="113638"/>
                  <a:pt x="233362" y="110853"/>
                </a:cubicBezTo>
                <a:cubicBezTo>
                  <a:pt x="214898" y="98543"/>
                  <a:pt x="224505" y="103138"/>
                  <a:pt x="204787" y="96566"/>
                </a:cubicBezTo>
                <a:lnTo>
                  <a:pt x="161925" y="67991"/>
                </a:lnTo>
                <a:cubicBezTo>
                  <a:pt x="157162" y="64816"/>
                  <a:pt x="153067" y="60276"/>
                  <a:pt x="147637" y="58466"/>
                </a:cubicBezTo>
                <a:cubicBezTo>
                  <a:pt x="129090" y="52283"/>
                  <a:pt x="161131" y="67991"/>
                  <a:pt x="142875" y="58466"/>
                </a:cubicBezTo>
                <a:close/>
              </a:path>
            </a:pathLst>
          </a:custGeom>
          <a:noFill/>
          <a:ln w="19050">
            <a:solidFill>
              <a:srgbClr val="BA0E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BEFE864-69E0-416C-853A-3ED1843ECCAA}"/>
              </a:ext>
            </a:extLst>
          </p:cNvPr>
          <p:cNvSpPr/>
          <p:nvPr/>
        </p:nvSpPr>
        <p:spPr>
          <a:xfrm>
            <a:off x="7929563" y="3676191"/>
            <a:ext cx="175185" cy="167879"/>
          </a:xfrm>
          <a:custGeom>
            <a:avLst/>
            <a:gdLst>
              <a:gd name="connsiteX0" fmla="*/ 100013 w 233580"/>
              <a:gd name="connsiteY0" fmla="*/ 219075 h 223838"/>
              <a:gd name="connsiteX1" fmla="*/ 33338 w 233580"/>
              <a:gd name="connsiteY1" fmla="*/ 223838 h 223838"/>
              <a:gd name="connsiteX2" fmla="*/ 19050 w 233580"/>
              <a:gd name="connsiteY2" fmla="*/ 219075 h 223838"/>
              <a:gd name="connsiteX3" fmla="*/ 14288 w 233580"/>
              <a:gd name="connsiteY3" fmla="*/ 204788 h 223838"/>
              <a:gd name="connsiteX4" fmla="*/ 0 w 233580"/>
              <a:gd name="connsiteY4" fmla="*/ 190500 h 223838"/>
              <a:gd name="connsiteX5" fmla="*/ 4763 w 233580"/>
              <a:gd name="connsiteY5" fmla="*/ 138113 h 223838"/>
              <a:gd name="connsiteX6" fmla="*/ 9525 w 233580"/>
              <a:gd name="connsiteY6" fmla="*/ 123825 h 223838"/>
              <a:gd name="connsiteX7" fmla="*/ 4763 w 233580"/>
              <a:gd name="connsiteY7" fmla="*/ 100013 h 223838"/>
              <a:gd name="connsiteX8" fmla="*/ 9525 w 233580"/>
              <a:gd name="connsiteY8" fmla="*/ 66675 h 223838"/>
              <a:gd name="connsiteX9" fmla="*/ 14288 w 233580"/>
              <a:gd name="connsiteY9" fmla="*/ 52388 h 223838"/>
              <a:gd name="connsiteX10" fmla="*/ 28575 w 233580"/>
              <a:gd name="connsiteY10" fmla="*/ 42863 h 223838"/>
              <a:gd name="connsiteX11" fmla="*/ 57150 w 233580"/>
              <a:gd name="connsiteY11" fmla="*/ 33338 h 223838"/>
              <a:gd name="connsiteX12" fmla="*/ 104775 w 233580"/>
              <a:gd name="connsiteY12" fmla="*/ 0 h 223838"/>
              <a:gd name="connsiteX13" fmla="*/ 166688 w 233580"/>
              <a:gd name="connsiteY13" fmla="*/ 4763 h 223838"/>
              <a:gd name="connsiteX14" fmla="*/ 195263 w 233580"/>
              <a:gd name="connsiteY14" fmla="*/ 19050 h 223838"/>
              <a:gd name="connsiteX15" fmla="*/ 209550 w 233580"/>
              <a:gd name="connsiteY15" fmla="*/ 33338 h 223838"/>
              <a:gd name="connsiteX16" fmla="*/ 223838 w 233580"/>
              <a:gd name="connsiteY16" fmla="*/ 42863 h 223838"/>
              <a:gd name="connsiteX17" fmla="*/ 233363 w 233580"/>
              <a:gd name="connsiteY17" fmla="*/ 57150 h 223838"/>
              <a:gd name="connsiteX18" fmla="*/ 228600 w 233580"/>
              <a:gd name="connsiteY18" fmla="*/ 85725 h 223838"/>
              <a:gd name="connsiteX19" fmla="*/ 209550 w 233580"/>
              <a:gd name="connsiteY19" fmla="*/ 119063 h 223838"/>
              <a:gd name="connsiteX20" fmla="*/ 204788 w 233580"/>
              <a:gd name="connsiteY20" fmla="*/ 152400 h 223838"/>
              <a:gd name="connsiteX21" fmla="*/ 166688 w 233580"/>
              <a:gd name="connsiteY21" fmla="*/ 185738 h 223838"/>
              <a:gd name="connsiteX22" fmla="*/ 138113 w 233580"/>
              <a:gd name="connsiteY22" fmla="*/ 200025 h 223838"/>
              <a:gd name="connsiteX23" fmla="*/ 104775 w 233580"/>
              <a:gd name="connsiteY23" fmla="*/ 214313 h 223838"/>
              <a:gd name="connsiteX24" fmla="*/ 85725 w 233580"/>
              <a:gd name="connsiteY24" fmla="*/ 223838 h 223838"/>
              <a:gd name="connsiteX25" fmla="*/ 100013 w 233580"/>
              <a:gd name="connsiteY25" fmla="*/ 219075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3580" h="223838">
                <a:moveTo>
                  <a:pt x="100013" y="219075"/>
                </a:moveTo>
                <a:cubicBezTo>
                  <a:pt x="77788" y="220663"/>
                  <a:pt x="55620" y="223838"/>
                  <a:pt x="33338" y="223838"/>
                </a:cubicBezTo>
                <a:cubicBezTo>
                  <a:pt x="28318" y="223838"/>
                  <a:pt x="22600" y="222625"/>
                  <a:pt x="19050" y="219075"/>
                </a:cubicBezTo>
                <a:cubicBezTo>
                  <a:pt x="15500" y="215525"/>
                  <a:pt x="17073" y="208965"/>
                  <a:pt x="14288" y="204788"/>
                </a:cubicBezTo>
                <a:cubicBezTo>
                  <a:pt x="10552" y="199184"/>
                  <a:pt x="4763" y="195263"/>
                  <a:pt x="0" y="190500"/>
                </a:cubicBezTo>
                <a:cubicBezTo>
                  <a:pt x="1588" y="173038"/>
                  <a:pt x="2283" y="155471"/>
                  <a:pt x="4763" y="138113"/>
                </a:cubicBezTo>
                <a:cubicBezTo>
                  <a:pt x="5473" y="133143"/>
                  <a:pt x="9525" y="128845"/>
                  <a:pt x="9525" y="123825"/>
                </a:cubicBezTo>
                <a:cubicBezTo>
                  <a:pt x="9525" y="115731"/>
                  <a:pt x="6350" y="107950"/>
                  <a:pt x="4763" y="100013"/>
                </a:cubicBezTo>
                <a:cubicBezTo>
                  <a:pt x="6350" y="88900"/>
                  <a:pt x="7324" y="77682"/>
                  <a:pt x="9525" y="66675"/>
                </a:cubicBezTo>
                <a:cubicBezTo>
                  <a:pt x="10510" y="61752"/>
                  <a:pt x="11152" y="56308"/>
                  <a:pt x="14288" y="52388"/>
                </a:cubicBezTo>
                <a:cubicBezTo>
                  <a:pt x="17864" y="47919"/>
                  <a:pt x="23345" y="45188"/>
                  <a:pt x="28575" y="42863"/>
                </a:cubicBezTo>
                <a:cubicBezTo>
                  <a:pt x="37750" y="38785"/>
                  <a:pt x="57150" y="33338"/>
                  <a:pt x="57150" y="33338"/>
                </a:cubicBezTo>
                <a:cubicBezTo>
                  <a:pt x="90353" y="135"/>
                  <a:pt x="72657" y="8030"/>
                  <a:pt x="104775" y="0"/>
                </a:cubicBezTo>
                <a:cubicBezTo>
                  <a:pt x="125413" y="1588"/>
                  <a:pt x="146149" y="2196"/>
                  <a:pt x="166688" y="4763"/>
                </a:cubicBezTo>
                <a:cubicBezTo>
                  <a:pt x="176796" y="6026"/>
                  <a:pt x="187755" y="12794"/>
                  <a:pt x="195263" y="19050"/>
                </a:cubicBezTo>
                <a:cubicBezTo>
                  <a:pt x="200437" y="23362"/>
                  <a:pt x="204376" y="29026"/>
                  <a:pt x="209550" y="33338"/>
                </a:cubicBezTo>
                <a:cubicBezTo>
                  <a:pt x="213947" y="37002"/>
                  <a:pt x="219075" y="39688"/>
                  <a:pt x="223838" y="42863"/>
                </a:cubicBezTo>
                <a:cubicBezTo>
                  <a:pt x="227013" y="47625"/>
                  <a:pt x="232731" y="51461"/>
                  <a:pt x="233363" y="57150"/>
                </a:cubicBezTo>
                <a:cubicBezTo>
                  <a:pt x="234429" y="66747"/>
                  <a:pt x="231375" y="76476"/>
                  <a:pt x="228600" y="85725"/>
                </a:cubicBezTo>
                <a:cubicBezTo>
                  <a:pt x="225304" y="96711"/>
                  <a:pt x="215927" y="109497"/>
                  <a:pt x="209550" y="119063"/>
                </a:cubicBezTo>
                <a:cubicBezTo>
                  <a:pt x="207963" y="130175"/>
                  <a:pt x="208013" y="141648"/>
                  <a:pt x="204788" y="152400"/>
                </a:cubicBezTo>
                <a:cubicBezTo>
                  <a:pt x="199827" y="168937"/>
                  <a:pt x="178198" y="178064"/>
                  <a:pt x="166688" y="185738"/>
                </a:cubicBezTo>
                <a:cubicBezTo>
                  <a:pt x="148224" y="198047"/>
                  <a:pt x="157829" y="193453"/>
                  <a:pt x="138113" y="200025"/>
                </a:cubicBezTo>
                <a:cubicBezTo>
                  <a:pt x="109158" y="219328"/>
                  <a:pt x="139922" y="201132"/>
                  <a:pt x="104775" y="214313"/>
                </a:cubicBezTo>
                <a:cubicBezTo>
                  <a:pt x="98128" y="216806"/>
                  <a:pt x="92075" y="220663"/>
                  <a:pt x="85725" y="223838"/>
                </a:cubicBezTo>
                <a:lnTo>
                  <a:pt x="100013" y="219075"/>
                </a:lnTo>
                <a:close/>
              </a:path>
            </a:pathLst>
          </a:custGeom>
          <a:noFill/>
          <a:ln w="19050">
            <a:solidFill>
              <a:srgbClr val="BA0E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E248A15-F642-4F26-AAA6-07D0E044C4FC}"/>
              </a:ext>
            </a:extLst>
          </p:cNvPr>
          <p:cNvSpPr/>
          <p:nvPr/>
        </p:nvSpPr>
        <p:spPr>
          <a:xfrm>
            <a:off x="5318290" y="3422588"/>
            <a:ext cx="336298" cy="314325"/>
          </a:xfrm>
          <a:custGeom>
            <a:avLst/>
            <a:gdLst>
              <a:gd name="connsiteX0" fmla="*/ 443222 w 448397"/>
              <a:gd name="connsiteY0" fmla="*/ 352425 h 419100"/>
              <a:gd name="connsiteX1" fmla="*/ 367022 w 448397"/>
              <a:gd name="connsiteY1" fmla="*/ 209550 h 419100"/>
              <a:gd name="connsiteX2" fmla="*/ 347972 w 448397"/>
              <a:gd name="connsiteY2" fmla="*/ 190500 h 419100"/>
              <a:gd name="connsiteX3" fmla="*/ 352735 w 448397"/>
              <a:gd name="connsiteY3" fmla="*/ 166687 h 419100"/>
              <a:gd name="connsiteX4" fmla="*/ 386072 w 448397"/>
              <a:gd name="connsiteY4" fmla="*/ 142875 h 419100"/>
              <a:gd name="connsiteX5" fmla="*/ 400360 w 448397"/>
              <a:gd name="connsiteY5" fmla="*/ 138112 h 419100"/>
              <a:gd name="connsiteX6" fmla="*/ 433697 w 448397"/>
              <a:gd name="connsiteY6" fmla="*/ 114300 h 419100"/>
              <a:gd name="connsiteX7" fmla="*/ 443222 w 448397"/>
              <a:gd name="connsiteY7" fmla="*/ 100012 h 419100"/>
              <a:gd name="connsiteX8" fmla="*/ 443222 w 448397"/>
              <a:gd name="connsiteY8" fmla="*/ 61912 h 419100"/>
              <a:gd name="connsiteX9" fmla="*/ 428935 w 448397"/>
              <a:gd name="connsiteY9" fmla="*/ 52387 h 419100"/>
              <a:gd name="connsiteX10" fmla="*/ 400360 w 448397"/>
              <a:gd name="connsiteY10" fmla="*/ 28575 h 419100"/>
              <a:gd name="connsiteX11" fmla="*/ 357497 w 448397"/>
              <a:gd name="connsiteY11" fmla="*/ 9525 h 419100"/>
              <a:gd name="connsiteX12" fmla="*/ 319397 w 448397"/>
              <a:gd name="connsiteY12" fmla="*/ 0 h 419100"/>
              <a:gd name="connsiteX13" fmla="*/ 257485 w 448397"/>
              <a:gd name="connsiteY13" fmla="*/ 4762 h 419100"/>
              <a:gd name="connsiteX14" fmla="*/ 219385 w 448397"/>
              <a:gd name="connsiteY14" fmla="*/ 23812 h 419100"/>
              <a:gd name="connsiteX15" fmla="*/ 209860 w 448397"/>
              <a:gd name="connsiteY15" fmla="*/ 38100 h 419100"/>
              <a:gd name="connsiteX16" fmla="*/ 181285 w 448397"/>
              <a:gd name="connsiteY16" fmla="*/ 66675 h 419100"/>
              <a:gd name="connsiteX17" fmla="*/ 171760 w 448397"/>
              <a:gd name="connsiteY17" fmla="*/ 85725 h 419100"/>
              <a:gd name="connsiteX18" fmla="*/ 162235 w 448397"/>
              <a:gd name="connsiteY18" fmla="*/ 100012 h 419100"/>
              <a:gd name="connsiteX19" fmla="*/ 143185 w 448397"/>
              <a:gd name="connsiteY19" fmla="*/ 123825 h 419100"/>
              <a:gd name="connsiteX20" fmla="*/ 100322 w 448397"/>
              <a:gd name="connsiteY20" fmla="*/ 138112 h 419100"/>
              <a:gd name="connsiteX21" fmla="*/ 86035 w 448397"/>
              <a:gd name="connsiteY21" fmla="*/ 142875 h 419100"/>
              <a:gd name="connsiteX22" fmla="*/ 57460 w 448397"/>
              <a:gd name="connsiteY22" fmla="*/ 161925 h 419100"/>
              <a:gd name="connsiteX23" fmla="*/ 38410 w 448397"/>
              <a:gd name="connsiteY23" fmla="*/ 195262 h 419100"/>
              <a:gd name="connsiteX24" fmla="*/ 28885 w 448397"/>
              <a:gd name="connsiteY24" fmla="*/ 209550 h 419100"/>
              <a:gd name="connsiteX25" fmla="*/ 24122 w 448397"/>
              <a:gd name="connsiteY25" fmla="*/ 223837 h 419100"/>
              <a:gd name="connsiteX26" fmla="*/ 14597 w 448397"/>
              <a:gd name="connsiteY26" fmla="*/ 242887 h 419100"/>
              <a:gd name="connsiteX27" fmla="*/ 5072 w 448397"/>
              <a:gd name="connsiteY27" fmla="*/ 285750 h 419100"/>
              <a:gd name="connsiteX28" fmla="*/ 310 w 448397"/>
              <a:gd name="connsiteY28" fmla="*/ 309562 h 419100"/>
              <a:gd name="connsiteX29" fmla="*/ 5072 w 448397"/>
              <a:gd name="connsiteY29" fmla="*/ 342900 h 419100"/>
              <a:gd name="connsiteX30" fmla="*/ 52697 w 448397"/>
              <a:gd name="connsiteY30" fmla="*/ 357187 h 419100"/>
              <a:gd name="connsiteX31" fmla="*/ 162235 w 448397"/>
              <a:gd name="connsiteY31" fmla="*/ 361950 h 419100"/>
              <a:gd name="connsiteX32" fmla="*/ 214622 w 448397"/>
              <a:gd name="connsiteY32" fmla="*/ 409575 h 419100"/>
              <a:gd name="connsiteX33" fmla="*/ 243197 w 448397"/>
              <a:gd name="connsiteY33" fmla="*/ 419100 h 419100"/>
              <a:gd name="connsiteX34" fmla="*/ 324160 w 448397"/>
              <a:gd name="connsiteY34" fmla="*/ 414337 h 419100"/>
              <a:gd name="connsiteX35" fmla="*/ 343210 w 448397"/>
              <a:gd name="connsiteY35" fmla="*/ 409575 h 419100"/>
              <a:gd name="connsiteX36" fmla="*/ 371785 w 448397"/>
              <a:gd name="connsiteY36" fmla="*/ 400050 h 419100"/>
              <a:gd name="connsiteX37" fmla="*/ 386072 w 448397"/>
              <a:gd name="connsiteY37" fmla="*/ 390525 h 419100"/>
              <a:gd name="connsiteX38" fmla="*/ 400360 w 448397"/>
              <a:gd name="connsiteY38" fmla="*/ 376237 h 419100"/>
              <a:gd name="connsiteX39" fmla="*/ 443222 w 448397"/>
              <a:gd name="connsiteY39" fmla="*/ 352425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8397" h="419100">
                <a:moveTo>
                  <a:pt x="443222" y="352425"/>
                </a:moveTo>
                <a:cubicBezTo>
                  <a:pt x="437666" y="324644"/>
                  <a:pt x="395227" y="255569"/>
                  <a:pt x="367022" y="209550"/>
                </a:cubicBezTo>
                <a:cubicBezTo>
                  <a:pt x="329895" y="148974"/>
                  <a:pt x="372400" y="263775"/>
                  <a:pt x="347972" y="190500"/>
                </a:cubicBezTo>
                <a:cubicBezTo>
                  <a:pt x="349560" y="182562"/>
                  <a:pt x="348445" y="173551"/>
                  <a:pt x="352735" y="166687"/>
                </a:cubicBezTo>
                <a:cubicBezTo>
                  <a:pt x="353715" y="165120"/>
                  <a:pt x="381513" y="145154"/>
                  <a:pt x="386072" y="142875"/>
                </a:cubicBezTo>
                <a:cubicBezTo>
                  <a:pt x="390562" y="140630"/>
                  <a:pt x="395870" y="140357"/>
                  <a:pt x="400360" y="138112"/>
                </a:cubicBezTo>
                <a:cubicBezTo>
                  <a:pt x="407321" y="134631"/>
                  <a:pt x="429386" y="117533"/>
                  <a:pt x="433697" y="114300"/>
                </a:cubicBezTo>
                <a:cubicBezTo>
                  <a:pt x="436872" y="109537"/>
                  <a:pt x="440662" y="105132"/>
                  <a:pt x="443222" y="100012"/>
                </a:cubicBezTo>
                <a:cubicBezTo>
                  <a:pt x="449409" y="87639"/>
                  <a:pt x="450802" y="75178"/>
                  <a:pt x="443222" y="61912"/>
                </a:cubicBezTo>
                <a:cubicBezTo>
                  <a:pt x="440382" y="56942"/>
                  <a:pt x="432982" y="56434"/>
                  <a:pt x="428935" y="52387"/>
                </a:cubicBezTo>
                <a:cubicBezTo>
                  <a:pt x="402986" y="26438"/>
                  <a:pt x="427647" y="37670"/>
                  <a:pt x="400360" y="28575"/>
                </a:cubicBezTo>
                <a:cubicBezTo>
                  <a:pt x="381595" y="16066"/>
                  <a:pt x="384701" y="16326"/>
                  <a:pt x="357497" y="9525"/>
                </a:cubicBezTo>
                <a:lnTo>
                  <a:pt x="319397" y="0"/>
                </a:lnTo>
                <a:cubicBezTo>
                  <a:pt x="298760" y="1587"/>
                  <a:pt x="277620" y="-32"/>
                  <a:pt x="257485" y="4762"/>
                </a:cubicBezTo>
                <a:cubicBezTo>
                  <a:pt x="243672" y="8051"/>
                  <a:pt x="219385" y="23812"/>
                  <a:pt x="219385" y="23812"/>
                </a:cubicBezTo>
                <a:cubicBezTo>
                  <a:pt x="216210" y="28575"/>
                  <a:pt x="213907" y="34053"/>
                  <a:pt x="209860" y="38100"/>
                </a:cubicBezTo>
                <a:cubicBezTo>
                  <a:pt x="183040" y="64920"/>
                  <a:pt x="207226" y="25168"/>
                  <a:pt x="181285" y="66675"/>
                </a:cubicBezTo>
                <a:cubicBezTo>
                  <a:pt x="177522" y="72695"/>
                  <a:pt x="175282" y="79561"/>
                  <a:pt x="171760" y="85725"/>
                </a:cubicBezTo>
                <a:cubicBezTo>
                  <a:pt x="168920" y="90695"/>
                  <a:pt x="164795" y="94893"/>
                  <a:pt x="162235" y="100012"/>
                </a:cubicBezTo>
                <a:cubicBezTo>
                  <a:pt x="153751" y="116980"/>
                  <a:pt x="163828" y="114650"/>
                  <a:pt x="143185" y="123825"/>
                </a:cubicBezTo>
                <a:cubicBezTo>
                  <a:pt x="143165" y="123834"/>
                  <a:pt x="107476" y="135727"/>
                  <a:pt x="100322" y="138112"/>
                </a:cubicBezTo>
                <a:cubicBezTo>
                  <a:pt x="95560" y="139699"/>
                  <a:pt x="90212" y="140090"/>
                  <a:pt x="86035" y="142875"/>
                </a:cubicBezTo>
                <a:lnTo>
                  <a:pt x="57460" y="161925"/>
                </a:lnTo>
                <a:cubicBezTo>
                  <a:pt x="34258" y="196727"/>
                  <a:pt x="62574" y="152974"/>
                  <a:pt x="38410" y="195262"/>
                </a:cubicBezTo>
                <a:cubicBezTo>
                  <a:pt x="35570" y="200232"/>
                  <a:pt x="31445" y="204430"/>
                  <a:pt x="28885" y="209550"/>
                </a:cubicBezTo>
                <a:cubicBezTo>
                  <a:pt x="26640" y="214040"/>
                  <a:pt x="26100" y="219223"/>
                  <a:pt x="24122" y="223837"/>
                </a:cubicBezTo>
                <a:cubicBezTo>
                  <a:pt x="21325" y="230362"/>
                  <a:pt x="17772" y="236537"/>
                  <a:pt x="14597" y="242887"/>
                </a:cubicBezTo>
                <a:cubicBezTo>
                  <a:pt x="11422" y="257175"/>
                  <a:pt x="8139" y="271439"/>
                  <a:pt x="5072" y="285750"/>
                </a:cubicBezTo>
                <a:cubicBezTo>
                  <a:pt x="3376" y="293665"/>
                  <a:pt x="310" y="301468"/>
                  <a:pt x="310" y="309562"/>
                </a:cubicBezTo>
                <a:cubicBezTo>
                  <a:pt x="310" y="320787"/>
                  <a:pt x="-1820" y="334039"/>
                  <a:pt x="5072" y="342900"/>
                </a:cubicBezTo>
                <a:cubicBezTo>
                  <a:pt x="6104" y="344226"/>
                  <a:pt x="45911" y="356684"/>
                  <a:pt x="52697" y="357187"/>
                </a:cubicBezTo>
                <a:cubicBezTo>
                  <a:pt x="89144" y="359887"/>
                  <a:pt x="125722" y="360362"/>
                  <a:pt x="162235" y="361950"/>
                </a:cubicBezTo>
                <a:cubicBezTo>
                  <a:pt x="167689" y="367404"/>
                  <a:pt x="197085" y="401780"/>
                  <a:pt x="214622" y="409575"/>
                </a:cubicBezTo>
                <a:cubicBezTo>
                  <a:pt x="223797" y="413653"/>
                  <a:pt x="243197" y="419100"/>
                  <a:pt x="243197" y="419100"/>
                </a:cubicBezTo>
                <a:cubicBezTo>
                  <a:pt x="270185" y="417512"/>
                  <a:pt x="297247" y="416900"/>
                  <a:pt x="324160" y="414337"/>
                </a:cubicBezTo>
                <a:cubicBezTo>
                  <a:pt x="330676" y="413716"/>
                  <a:pt x="336941" y="411456"/>
                  <a:pt x="343210" y="409575"/>
                </a:cubicBezTo>
                <a:cubicBezTo>
                  <a:pt x="352827" y="406690"/>
                  <a:pt x="371785" y="400050"/>
                  <a:pt x="371785" y="400050"/>
                </a:cubicBezTo>
                <a:cubicBezTo>
                  <a:pt x="376547" y="396875"/>
                  <a:pt x="381675" y="394189"/>
                  <a:pt x="386072" y="390525"/>
                </a:cubicBezTo>
                <a:cubicBezTo>
                  <a:pt x="391246" y="386213"/>
                  <a:pt x="395043" y="380372"/>
                  <a:pt x="400360" y="376237"/>
                </a:cubicBezTo>
                <a:cubicBezTo>
                  <a:pt x="409396" y="369209"/>
                  <a:pt x="448778" y="380206"/>
                  <a:pt x="443222" y="352425"/>
                </a:cubicBezTo>
                <a:close/>
              </a:path>
            </a:pathLst>
          </a:custGeom>
          <a:noFill/>
          <a:ln w="19050">
            <a:solidFill>
              <a:srgbClr val="BA0E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DFCB024-9DD3-4B57-9F44-3C0C20094A5A}"/>
              </a:ext>
            </a:extLst>
          </p:cNvPr>
          <p:cNvSpPr/>
          <p:nvPr/>
        </p:nvSpPr>
        <p:spPr>
          <a:xfrm>
            <a:off x="5368528" y="4993703"/>
            <a:ext cx="239315" cy="152437"/>
          </a:xfrm>
          <a:custGeom>
            <a:avLst/>
            <a:gdLst>
              <a:gd name="connsiteX0" fmla="*/ 85725 w 92732"/>
              <a:gd name="connsiteY0" fmla="*/ 0 h 200025"/>
              <a:gd name="connsiteX1" fmla="*/ 90488 w 92732"/>
              <a:gd name="connsiteY1" fmla="*/ 142875 h 200025"/>
              <a:gd name="connsiteX2" fmla="*/ 47625 w 92732"/>
              <a:gd name="connsiteY2" fmla="*/ 185737 h 200025"/>
              <a:gd name="connsiteX3" fmla="*/ 33338 w 92732"/>
              <a:gd name="connsiteY3" fmla="*/ 200025 h 200025"/>
              <a:gd name="connsiteX4" fmla="*/ 4763 w 92732"/>
              <a:gd name="connsiteY4" fmla="*/ 195262 h 200025"/>
              <a:gd name="connsiteX5" fmla="*/ 0 w 92732"/>
              <a:gd name="connsiteY5" fmla="*/ 180975 h 200025"/>
              <a:gd name="connsiteX6" fmla="*/ 9525 w 92732"/>
              <a:gd name="connsiteY6" fmla="*/ 138112 h 200025"/>
              <a:gd name="connsiteX7" fmla="*/ 19050 w 92732"/>
              <a:gd name="connsiteY7" fmla="*/ 57150 h 200025"/>
              <a:gd name="connsiteX8" fmla="*/ 23813 w 92732"/>
              <a:gd name="connsiteY8" fmla="*/ 38100 h 200025"/>
              <a:gd name="connsiteX9" fmla="*/ 38100 w 92732"/>
              <a:gd name="connsiteY9" fmla="*/ 28575 h 200025"/>
              <a:gd name="connsiteX10" fmla="*/ 52388 w 92732"/>
              <a:gd name="connsiteY10" fmla="*/ 14287 h 200025"/>
              <a:gd name="connsiteX11" fmla="*/ 85725 w 92732"/>
              <a:gd name="connsiteY11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32" h="200025">
                <a:moveTo>
                  <a:pt x="85725" y="0"/>
                </a:moveTo>
                <a:cubicBezTo>
                  <a:pt x="87313" y="47625"/>
                  <a:pt x="97043" y="95677"/>
                  <a:pt x="90488" y="142875"/>
                </a:cubicBezTo>
                <a:cubicBezTo>
                  <a:pt x="90487" y="142879"/>
                  <a:pt x="54770" y="178592"/>
                  <a:pt x="47625" y="185737"/>
                </a:cubicBezTo>
                <a:lnTo>
                  <a:pt x="33338" y="200025"/>
                </a:lnTo>
                <a:cubicBezTo>
                  <a:pt x="23813" y="198437"/>
                  <a:pt x="13147" y="200053"/>
                  <a:pt x="4763" y="195262"/>
                </a:cubicBezTo>
                <a:cubicBezTo>
                  <a:pt x="404" y="192771"/>
                  <a:pt x="0" y="185995"/>
                  <a:pt x="0" y="180975"/>
                </a:cubicBezTo>
                <a:cubicBezTo>
                  <a:pt x="0" y="164216"/>
                  <a:pt x="4615" y="152844"/>
                  <a:pt x="9525" y="138112"/>
                </a:cubicBezTo>
                <a:cubicBezTo>
                  <a:pt x="17140" y="31507"/>
                  <a:pt x="6680" y="100443"/>
                  <a:pt x="19050" y="57150"/>
                </a:cubicBezTo>
                <a:cubicBezTo>
                  <a:pt x="20848" y="50856"/>
                  <a:pt x="20182" y="43546"/>
                  <a:pt x="23813" y="38100"/>
                </a:cubicBezTo>
                <a:cubicBezTo>
                  <a:pt x="26988" y="33338"/>
                  <a:pt x="33703" y="32239"/>
                  <a:pt x="38100" y="28575"/>
                </a:cubicBezTo>
                <a:cubicBezTo>
                  <a:pt x="43274" y="24263"/>
                  <a:pt x="47625" y="19050"/>
                  <a:pt x="52388" y="14287"/>
                </a:cubicBezTo>
                <a:lnTo>
                  <a:pt x="85725" y="0"/>
                </a:lnTo>
                <a:close/>
              </a:path>
            </a:pathLst>
          </a:custGeom>
          <a:noFill/>
          <a:ln w="19050">
            <a:solidFill>
              <a:srgbClr val="BA0E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F37E4AA-3F56-4A23-B730-2CB0285FB27A}"/>
              </a:ext>
            </a:extLst>
          </p:cNvPr>
          <p:cNvSpPr/>
          <p:nvPr/>
        </p:nvSpPr>
        <p:spPr>
          <a:xfrm>
            <a:off x="7893844" y="5146140"/>
            <a:ext cx="192881" cy="198118"/>
          </a:xfrm>
          <a:custGeom>
            <a:avLst/>
            <a:gdLst>
              <a:gd name="connsiteX0" fmla="*/ 166688 w 257175"/>
              <a:gd name="connsiteY0" fmla="*/ 6982 h 264157"/>
              <a:gd name="connsiteX1" fmla="*/ 61913 w 257175"/>
              <a:gd name="connsiteY1" fmla="*/ 54607 h 264157"/>
              <a:gd name="connsiteX2" fmla="*/ 47625 w 257175"/>
              <a:gd name="connsiteY2" fmla="*/ 59369 h 264157"/>
              <a:gd name="connsiteX3" fmla="*/ 33338 w 257175"/>
              <a:gd name="connsiteY3" fmla="*/ 78419 h 264157"/>
              <a:gd name="connsiteX4" fmla="*/ 14288 w 257175"/>
              <a:gd name="connsiteY4" fmla="*/ 102232 h 264157"/>
              <a:gd name="connsiteX5" fmla="*/ 9525 w 257175"/>
              <a:gd name="connsiteY5" fmla="*/ 116519 h 264157"/>
              <a:gd name="connsiteX6" fmla="*/ 0 w 257175"/>
              <a:gd name="connsiteY6" fmla="*/ 130807 h 264157"/>
              <a:gd name="connsiteX7" fmla="*/ 4763 w 257175"/>
              <a:gd name="connsiteY7" fmla="*/ 178432 h 264157"/>
              <a:gd name="connsiteX8" fmla="*/ 14288 w 257175"/>
              <a:gd name="connsiteY8" fmla="*/ 192719 h 264157"/>
              <a:gd name="connsiteX9" fmla="*/ 19050 w 257175"/>
              <a:gd name="connsiteY9" fmla="*/ 216532 h 264157"/>
              <a:gd name="connsiteX10" fmla="*/ 28575 w 257175"/>
              <a:gd name="connsiteY10" fmla="*/ 230819 h 264157"/>
              <a:gd name="connsiteX11" fmla="*/ 33338 w 257175"/>
              <a:gd name="connsiteY11" fmla="*/ 245107 h 264157"/>
              <a:gd name="connsiteX12" fmla="*/ 52388 w 257175"/>
              <a:gd name="connsiteY12" fmla="*/ 249869 h 264157"/>
              <a:gd name="connsiteX13" fmla="*/ 80963 w 257175"/>
              <a:gd name="connsiteY13" fmla="*/ 259394 h 264157"/>
              <a:gd name="connsiteX14" fmla="*/ 95250 w 257175"/>
              <a:gd name="connsiteY14" fmla="*/ 264157 h 264157"/>
              <a:gd name="connsiteX15" fmla="*/ 152400 w 257175"/>
              <a:gd name="connsiteY15" fmla="*/ 249869 h 264157"/>
              <a:gd name="connsiteX16" fmla="*/ 166688 w 257175"/>
              <a:gd name="connsiteY16" fmla="*/ 235582 h 264157"/>
              <a:gd name="connsiteX17" fmla="*/ 185738 w 257175"/>
              <a:gd name="connsiteY17" fmla="*/ 202244 h 264157"/>
              <a:gd name="connsiteX18" fmla="*/ 204788 w 257175"/>
              <a:gd name="connsiteY18" fmla="*/ 168907 h 264157"/>
              <a:gd name="connsiteX19" fmla="*/ 228600 w 257175"/>
              <a:gd name="connsiteY19" fmla="*/ 135569 h 264157"/>
              <a:gd name="connsiteX20" fmla="*/ 247650 w 257175"/>
              <a:gd name="connsiteY20" fmla="*/ 106994 h 264157"/>
              <a:gd name="connsiteX21" fmla="*/ 257175 w 257175"/>
              <a:gd name="connsiteY21" fmla="*/ 92707 h 264157"/>
              <a:gd name="connsiteX22" fmla="*/ 242888 w 257175"/>
              <a:gd name="connsiteY22" fmla="*/ 45082 h 264157"/>
              <a:gd name="connsiteX23" fmla="*/ 228600 w 257175"/>
              <a:gd name="connsiteY23" fmla="*/ 35557 h 264157"/>
              <a:gd name="connsiteX24" fmla="*/ 204788 w 257175"/>
              <a:gd name="connsiteY24" fmla="*/ 16507 h 264157"/>
              <a:gd name="connsiteX25" fmla="*/ 190500 w 257175"/>
              <a:gd name="connsiteY25" fmla="*/ 2219 h 264157"/>
              <a:gd name="connsiteX26" fmla="*/ 166688 w 257175"/>
              <a:gd name="connsiteY26" fmla="*/ 6982 h 26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7175" h="264157">
                <a:moveTo>
                  <a:pt x="166688" y="6982"/>
                </a:moveTo>
                <a:cubicBezTo>
                  <a:pt x="145257" y="15713"/>
                  <a:pt x="97028" y="39157"/>
                  <a:pt x="61913" y="54607"/>
                </a:cubicBezTo>
                <a:cubicBezTo>
                  <a:pt x="57318" y="56629"/>
                  <a:pt x="51482" y="56155"/>
                  <a:pt x="47625" y="59369"/>
                </a:cubicBezTo>
                <a:cubicBezTo>
                  <a:pt x="41527" y="64450"/>
                  <a:pt x="38100" y="72069"/>
                  <a:pt x="33338" y="78419"/>
                </a:cubicBezTo>
                <a:cubicBezTo>
                  <a:pt x="21366" y="114331"/>
                  <a:pt x="38907" y="71459"/>
                  <a:pt x="14288" y="102232"/>
                </a:cubicBezTo>
                <a:cubicBezTo>
                  <a:pt x="11152" y="106152"/>
                  <a:pt x="11770" y="112029"/>
                  <a:pt x="9525" y="116519"/>
                </a:cubicBezTo>
                <a:cubicBezTo>
                  <a:pt x="6965" y="121639"/>
                  <a:pt x="3175" y="126044"/>
                  <a:pt x="0" y="130807"/>
                </a:cubicBezTo>
                <a:cubicBezTo>
                  <a:pt x="1588" y="146682"/>
                  <a:pt x="1175" y="162886"/>
                  <a:pt x="4763" y="178432"/>
                </a:cubicBezTo>
                <a:cubicBezTo>
                  <a:pt x="6050" y="184009"/>
                  <a:pt x="12278" y="187360"/>
                  <a:pt x="14288" y="192719"/>
                </a:cubicBezTo>
                <a:cubicBezTo>
                  <a:pt x="17130" y="200298"/>
                  <a:pt x="16208" y="208953"/>
                  <a:pt x="19050" y="216532"/>
                </a:cubicBezTo>
                <a:cubicBezTo>
                  <a:pt x="21060" y="221891"/>
                  <a:pt x="26015" y="225700"/>
                  <a:pt x="28575" y="230819"/>
                </a:cubicBezTo>
                <a:cubicBezTo>
                  <a:pt x="30820" y="235309"/>
                  <a:pt x="29418" y="241971"/>
                  <a:pt x="33338" y="245107"/>
                </a:cubicBezTo>
                <a:cubicBezTo>
                  <a:pt x="38449" y="249196"/>
                  <a:pt x="46119" y="247988"/>
                  <a:pt x="52388" y="249869"/>
                </a:cubicBezTo>
                <a:cubicBezTo>
                  <a:pt x="62005" y="252754"/>
                  <a:pt x="71438" y="256219"/>
                  <a:pt x="80963" y="259394"/>
                </a:cubicBezTo>
                <a:lnTo>
                  <a:pt x="95250" y="264157"/>
                </a:lnTo>
                <a:cubicBezTo>
                  <a:pt x="120403" y="261013"/>
                  <a:pt x="132992" y="263731"/>
                  <a:pt x="152400" y="249869"/>
                </a:cubicBezTo>
                <a:cubicBezTo>
                  <a:pt x="157881" y="245954"/>
                  <a:pt x="161925" y="240344"/>
                  <a:pt x="166688" y="235582"/>
                </a:cubicBezTo>
                <a:cubicBezTo>
                  <a:pt x="179210" y="185488"/>
                  <a:pt x="160517" y="246381"/>
                  <a:pt x="185738" y="202244"/>
                </a:cubicBezTo>
                <a:cubicBezTo>
                  <a:pt x="211320" y="157474"/>
                  <a:pt x="166128" y="207564"/>
                  <a:pt x="204788" y="168907"/>
                </a:cubicBezTo>
                <a:cubicBezTo>
                  <a:pt x="225465" y="127553"/>
                  <a:pt x="201571" y="170322"/>
                  <a:pt x="228600" y="135569"/>
                </a:cubicBezTo>
                <a:cubicBezTo>
                  <a:pt x="235628" y="126533"/>
                  <a:pt x="241300" y="116519"/>
                  <a:pt x="247650" y="106994"/>
                </a:cubicBezTo>
                <a:lnTo>
                  <a:pt x="257175" y="92707"/>
                </a:lnTo>
                <a:cubicBezTo>
                  <a:pt x="254178" y="71723"/>
                  <a:pt x="257327" y="59521"/>
                  <a:pt x="242888" y="45082"/>
                </a:cubicBezTo>
                <a:cubicBezTo>
                  <a:pt x="238840" y="41035"/>
                  <a:pt x="233363" y="38732"/>
                  <a:pt x="228600" y="35557"/>
                </a:cubicBezTo>
                <a:cubicBezTo>
                  <a:pt x="207297" y="3602"/>
                  <a:pt x="232392" y="34910"/>
                  <a:pt x="204788" y="16507"/>
                </a:cubicBezTo>
                <a:cubicBezTo>
                  <a:pt x="199184" y="12771"/>
                  <a:pt x="196951" y="4154"/>
                  <a:pt x="190500" y="2219"/>
                </a:cubicBezTo>
                <a:cubicBezTo>
                  <a:pt x="179856" y="-974"/>
                  <a:pt x="188119" y="-1749"/>
                  <a:pt x="166688" y="6982"/>
                </a:cubicBezTo>
                <a:close/>
              </a:path>
            </a:pathLst>
          </a:custGeom>
          <a:noFill/>
          <a:ln w="19050">
            <a:solidFill>
              <a:srgbClr val="BA0E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631B1D2C-E76D-44BB-B83A-3DACE9310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456" y="3291088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3 months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9E9C8960-46D6-40AD-ADBA-7881A3BFD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943" y="4621950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22 months</a:t>
            </a:r>
          </a:p>
        </p:txBody>
      </p:sp>
      <p:sp>
        <p:nvSpPr>
          <p:cNvPr id="27" name="Title 7">
            <a:extLst>
              <a:ext uri="{FF2B5EF4-FFF2-40B4-BE49-F238E27FC236}">
                <a16:creationId xmlns:a16="http://schemas.microsoft.com/office/drawing/2014/main" id="{90F45AD0-8A17-4207-AF5C-2BFCF5EEAA9B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936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6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4D11-6B21-40CC-9B74-F9B57927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1C4F90"/>
                </a:solidFill>
                <a:latin typeface="+mn-lt"/>
              </a:rPr>
              <a:t>TIL: A Living Drug for Metastatic Cancer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2D608-CFEC-4F93-8699-3C92BE62C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path to TIL</a:t>
            </a:r>
          </a:p>
          <a:p>
            <a:r>
              <a:rPr lang="en-US" dirty="0"/>
              <a:t>Early development of TIL</a:t>
            </a:r>
          </a:p>
          <a:p>
            <a:r>
              <a:rPr lang="en-US" dirty="0"/>
              <a:t>TIL for metastatic melanoma</a:t>
            </a:r>
          </a:p>
          <a:p>
            <a:r>
              <a:rPr lang="en-US" dirty="0"/>
              <a:t>Ongoing research using TIL for other cancers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C3FE-10E2-4EE1-A67B-B6168888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67257-D38A-469B-8026-D01A1374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CE402-3CA5-44DA-8926-C84B4D9E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5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4457EB-D289-425A-A34A-27AE40E726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324" y="1480931"/>
            <a:ext cx="2991298" cy="2316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4FDAA1-8160-486C-AE74-FF64D22A8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8967" y="1480931"/>
            <a:ext cx="2850356" cy="2316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775D71-01F0-46BA-9718-32FDFFEB82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681"/>
          <a:stretch/>
        </p:blipFill>
        <p:spPr>
          <a:xfrm>
            <a:off x="6029325" y="3829820"/>
            <a:ext cx="2991298" cy="2904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F6B79A-2501-4E93-AEC7-297B1DA907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8967" y="3829820"/>
            <a:ext cx="2850356" cy="2050249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CF838FF4-2EA2-4E8F-A0BE-A1880AAE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214" y="5908156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Pre-Tx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6F6B8463-4DAA-4E28-8F16-05F43E0FD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5908155"/>
            <a:ext cx="21502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5 years later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25E5AF4-CF23-4C2D-B076-668E8C3CFE28}"/>
              </a:ext>
            </a:extLst>
          </p:cNvPr>
          <p:cNvSpPr/>
          <p:nvPr/>
        </p:nvSpPr>
        <p:spPr>
          <a:xfrm>
            <a:off x="4349257" y="2265885"/>
            <a:ext cx="445486" cy="300038"/>
          </a:xfrm>
          <a:prstGeom prst="rightArrow">
            <a:avLst/>
          </a:prstGeom>
          <a:solidFill>
            <a:srgbClr val="BA0E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BBDE123-B551-4C96-A6AB-7DD821188790}"/>
              </a:ext>
            </a:extLst>
          </p:cNvPr>
          <p:cNvSpPr/>
          <p:nvPr/>
        </p:nvSpPr>
        <p:spPr>
          <a:xfrm rot="20381374">
            <a:off x="3359429" y="4685628"/>
            <a:ext cx="445486" cy="300038"/>
          </a:xfrm>
          <a:prstGeom prst="rightArrow">
            <a:avLst/>
          </a:prstGeom>
          <a:solidFill>
            <a:srgbClr val="BA0E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FA68E285-1937-4AD1-80C3-B50A7A39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Complete response possible after anti-PD-1 therapy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A535EBB-B03B-426C-AC4E-2935ED6E4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0931"/>
            <a:ext cx="2256790" cy="4581940"/>
          </a:xfrm>
        </p:spPr>
        <p:txBody>
          <a:bodyPr/>
          <a:lstStyle/>
          <a:p>
            <a:r>
              <a:rPr lang="en-US" sz="2800" dirty="0"/>
              <a:t>Progression through </a:t>
            </a:r>
            <a:r>
              <a:rPr lang="en-US" sz="2800" dirty="0" err="1"/>
              <a:t>ipi</a:t>
            </a:r>
            <a:r>
              <a:rPr lang="en-US" sz="2800" dirty="0"/>
              <a:t>/</a:t>
            </a:r>
            <a:r>
              <a:rPr lang="en-US" sz="2800" dirty="0" err="1"/>
              <a:t>nivo</a:t>
            </a:r>
            <a:r>
              <a:rPr lang="en-US" sz="2800" dirty="0"/>
              <a:t> </a:t>
            </a:r>
            <a:r>
              <a:rPr lang="en-US" sz="2800" i="1" dirty="0"/>
              <a:t>combination</a:t>
            </a:r>
            <a:r>
              <a:rPr lang="en-US" sz="2800" dirty="0"/>
              <a:t> therapy</a:t>
            </a:r>
          </a:p>
          <a:p>
            <a:r>
              <a:rPr lang="en-US" sz="2800" dirty="0"/>
              <a:t>Resection of growing tumor for TIL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52812-E894-42E3-B564-2AA4E3EA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1DA85-A96F-4987-A315-CB4A1978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F5AC9-963F-4E14-81B3-AFC71BF5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272B43D-B7F0-44A5-A661-8FBB6C36D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790293"/>
              </p:ext>
            </p:extLst>
          </p:nvPr>
        </p:nvGraphicFramePr>
        <p:xfrm>
          <a:off x="628650" y="1302028"/>
          <a:ext cx="7886699" cy="4672053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037089">
                  <a:extLst>
                    <a:ext uri="{9D8B030D-6E8A-4147-A177-3AD203B41FA5}">
                      <a16:colId xmlns:a16="http://schemas.microsoft.com/office/drawing/2014/main" val="3072869649"/>
                    </a:ext>
                  </a:extLst>
                </a:gridCol>
                <a:gridCol w="6849610">
                  <a:extLst>
                    <a:ext uri="{9D8B030D-6E8A-4147-A177-3AD203B41FA5}">
                      <a16:colId xmlns:a16="http://schemas.microsoft.com/office/drawing/2014/main" val="568207608"/>
                    </a:ext>
                  </a:extLst>
                </a:gridCol>
              </a:tblGrid>
              <a:tr h="15573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594855"/>
                  </a:ext>
                </a:extLst>
              </a:tr>
              <a:tr h="15573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Next?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82750"/>
                  </a:ext>
                </a:extLst>
              </a:tr>
              <a:tr h="15573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Future?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154633"/>
                  </a:ext>
                </a:extLst>
              </a:tr>
            </a:tbl>
          </a:graphicData>
        </a:graphic>
      </p:graphicFrame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12471157-A097-4746-8E60-BAF93EED7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5066" y="1570822"/>
            <a:ext cx="914400" cy="9144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A909EE25-A070-41C1-B256-898FA1263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5066" y="3078096"/>
            <a:ext cx="914400" cy="9144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31A91256-BDBC-466E-952E-5556B10D0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5066" y="4641572"/>
            <a:ext cx="914400" cy="914400"/>
          </a:xfrm>
          <a:prstGeom prst="rect">
            <a:avLst/>
          </a:prstGeom>
        </p:spPr>
      </p:pic>
      <p:grpSp>
        <p:nvGrpSpPr>
          <p:cNvPr id="18" name="Top Resect No Motion">
            <a:extLst>
              <a:ext uri="{FF2B5EF4-FFF2-40B4-BE49-F238E27FC236}">
                <a16:creationId xmlns:a16="http://schemas.microsoft.com/office/drawing/2014/main" id="{942BB7E2-1F52-47D0-B070-780139A69EDE}"/>
              </a:ext>
            </a:extLst>
          </p:cNvPr>
          <p:cNvGrpSpPr/>
          <p:nvPr/>
        </p:nvGrpSpPr>
        <p:grpSpPr>
          <a:xfrm>
            <a:off x="4700466" y="1674686"/>
            <a:ext cx="1747916" cy="676515"/>
            <a:chOff x="4475072" y="1081868"/>
            <a:chExt cx="1747916" cy="676515"/>
          </a:xfrm>
        </p:grpSpPr>
        <p:pic>
          <p:nvPicPr>
            <p:cNvPr id="3074" name="Picture 2" descr="Surgery icon | IconBros">
              <a:extLst>
                <a:ext uri="{FF2B5EF4-FFF2-40B4-BE49-F238E27FC236}">
                  <a16:creationId xmlns:a16="http://schemas.microsoft.com/office/drawing/2014/main" id="{62CB8B74-FF45-4972-83B6-CBD9EE1B2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072" y="1081868"/>
              <a:ext cx="676515" cy="67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AE2E6A-BF8B-40C9-B480-731C053F67ED}"/>
                </a:ext>
              </a:extLst>
            </p:cNvPr>
            <p:cNvSpPr txBox="1"/>
            <p:nvPr/>
          </p:nvSpPr>
          <p:spPr>
            <a:xfrm>
              <a:off x="5085751" y="1216780"/>
              <a:ext cx="1137237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/>
                <a:t>TIL Resection</a:t>
              </a:r>
            </a:p>
          </p:txBody>
        </p:sp>
      </p:grpSp>
      <p:grpSp>
        <p:nvGrpSpPr>
          <p:cNvPr id="38" name="Top TIL No Motion">
            <a:extLst>
              <a:ext uri="{FF2B5EF4-FFF2-40B4-BE49-F238E27FC236}">
                <a16:creationId xmlns:a16="http://schemas.microsoft.com/office/drawing/2014/main" id="{14C3C4F3-8755-4CA6-B41C-FD7C69FD580B}"/>
              </a:ext>
            </a:extLst>
          </p:cNvPr>
          <p:cNvGrpSpPr/>
          <p:nvPr/>
        </p:nvGrpSpPr>
        <p:grpSpPr>
          <a:xfrm>
            <a:off x="6527001" y="1581912"/>
            <a:ext cx="1808111" cy="914400"/>
            <a:chOff x="6527000" y="977313"/>
            <a:chExt cx="1808111" cy="914400"/>
          </a:xfrm>
        </p:grpSpPr>
        <p:pic>
          <p:nvPicPr>
            <p:cNvPr id="17" name="Graphic 16" descr="IV with solid fill">
              <a:extLst>
                <a:ext uri="{FF2B5EF4-FFF2-40B4-BE49-F238E27FC236}">
                  <a16:creationId xmlns:a16="http://schemas.microsoft.com/office/drawing/2014/main" id="{1757289C-F4A8-46CC-A434-E0CB84EE3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27000" y="977313"/>
              <a:ext cx="914400" cy="9144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C9A073-1E0C-4C44-9B1B-5F0F41720BF7}"/>
                </a:ext>
              </a:extLst>
            </p:cNvPr>
            <p:cNvSpPr txBox="1"/>
            <p:nvPr/>
          </p:nvSpPr>
          <p:spPr>
            <a:xfrm>
              <a:off x="7197874" y="1267223"/>
              <a:ext cx="1137237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/>
                <a:t>Cell Therapy</a:t>
              </a:r>
            </a:p>
          </p:txBody>
        </p:sp>
      </p:grpSp>
      <p:grpSp>
        <p:nvGrpSpPr>
          <p:cNvPr id="48" name="Top Resect Motion">
            <a:extLst>
              <a:ext uri="{FF2B5EF4-FFF2-40B4-BE49-F238E27FC236}">
                <a16:creationId xmlns:a16="http://schemas.microsoft.com/office/drawing/2014/main" id="{079C1DD3-A525-44BD-B04D-A475196FDD73}"/>
              </a:ext>
            </a:extLst>
          </p:cNvPr>
          <p:cNvGrpSpPr/>
          <p:nvPr/>
        </p:nvGrpSpPr>
        <p:grpSpPr>
          <a:xfrm>
            <a:off x="4700504" y="1675377"/>
            <a:ext cx="1747916" cy="676515"/>
            <a:chOff x="4475072" y="1081868"/>
            <a:chExt cx="1747916" cy="676515"/>
          </a:xfrm>
        </p:grpSpPr>
        <p:pic>
          <p:nvPicPr>
            <p:cNvPr id="49" name="Picture 2" descr="Surgery icon | IconBros">
              <a:extLst>
                <a:ext uri="{FF2B5EF4-FFF2-40B4-BE49-F238E27FC236}">
                  <a16:creationId xmlns:a16="http://schemas.microsoft.com/office/drawing/2014/main" id="{CD2D0374-4439-4E20-893D-44C43548B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072" y="1081868"/>
              <a:ext cx="676515" cy="67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ACE4CD2-F170-4497-8C43-D35F8F922B2B}"/>
                </a:ext>
              </a:extLst>
            </p:cNvPr>
            <p:cNvSpPr txBox="1"/>
            <p:nvPr/>
          </p:nvSpPr>
          <p:spPr>
            <a:xfrm>
              <a:off x="5085751" y="1216780"/>
              <a:ext cx="1137237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/>
                <a:t>TIL Resection</a:t>
              </a:r>
            </a:p>
          </p:txBody>
        </p:sp>
      </p:grpSp>
      <p:grpSp>
        <p:nvGrpSpPr>
          <p:cNvPr id="51" name="MIddle TIL No Motion">
            <a:extLst>
              <a:ext uri="{FF2B5EF4-FFF2-40B4-BE49-F238E27FC236}">
                <a16:creationId xmlns:a16="http://schemas.microsoft.com/office/drawing/2014/main" id="{DA1502CE-227D-4DBA-9792-CCE192B0C636}"/>
              </a:ext>
            </a:extLst>
          </p:cNvPr>
          <p:cNvGrpSpPr/>
          <p:nvPr/>
        </p:nvGrpSpPr>
        <p:grpSpPr>
          <a:xfrm>
            <a:off x="6537345" y="3092414"/>
            <a:ext cx="1808111" cy="914400"/>
            <a:chOff x="6527000" y="977313"/>
            <a:chExt cx="1808111" cy="914400"/>
          </a:xfrm>
        </p:grpSpPr>
        <p:pic>
          <p:nvPicPr>
            <p:cNvPr id="52" name="Graphic 51" descr="IV with solid fill">
              <a:extLst>
                <a:ext uri="{FF2B5EF4-FFF2-40B4-BE49-F238E27FC236}">
                  <a16:creationId xmlns:a16="http://schemas.microsoft.com/office/drawing/2014/main" id="{13470FBA-E0B1-4305-A731-A6FBA3AFD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27000" y="977313"/>
              <a:ext cx="914400" cy="9144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7E98B70-0E01-4606-9538-3B1ED36ACBCD}"/>
                </a:ext>
              </a:extLst>
            </p:cNvPr>
            <p:cNvSpPr txBox="1"/>
            <p:nvPr/>
          </p:nvSpPr>
          <p:spPr>
            <a:xfrm>
              <a:off x="7197874" y="1267223"/>
              <a:ext cx="1137237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/>
                <a:t>Cell Therapy</a:t>
              </a:r>
            </a:p>
          </p:txBody>
        </p:sp>
      </p:grpSp>
      <p:grpSp>
        <p:nvGrpSpPr>
          <p:cNvPr id="54" name="Middle TIL Motion">
            <a:extLst>
              <a:ext uri="{FF2B5EF4-FFF2-40B4-BE49-F238E27FC236}">
                <a16:creationId xmlns:a16="http://schemas.microsoft.com/office/drawing/2014/main" id="{7BC824EC-AC88-4BF9-9579-B20A9714A99F}"/>
              </a:ext>
            </a:extLst>
          </p:cNvPr>
          <p:cNvGrpSpPr/>
          <p:nvPr/>
        </p:nvGrpSpPr>
        <p:grpSpPr>
          <a:xfrm>
            <a:off x="6536314" y="3093464"/>
            <a:ext cx="1808111" cy="914400"/>
            <a:chOff x="6527000" y="977313"/>
            <a:chExt cx="1808111" cy="914400"/>
          </a:xfrm>
        </p:grpSpPr>
        <p:pic>
          <p:nvPicPr>
            <p:cNvPr id="55" name="Graphic 54" descr="IV with solid fill">
              <a:extLst>
                <a:ext uri="{FF2B5EF4-FFF2-40B4-BE49-F238E27FC236}">
                  <a16:creationId xmlns:a16="http://schemas.microsoft.com/office/drawing/2014/main" id="{43BC2201-0CC3-4107-BC75-9DFA76154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27000" y="977313"/>
              <a:ext cx="914400" cy="9144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ED7CA6E-129B-4B63-9636-75AF355500D4}"/>
                </a:ext>
              </a:extLst>
            </p:cNvPr>
            <p:cNvSpPr txBox="1"/>
            <p:nvPr/>
          </p:nvSpPr>
          <p:spPr>
            <a:xfrm>
              <a:off x="7197874" y="1267223"/>
              <a:ext cx="1137237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/>
                <a:t>Cell Therapy</a:t>
              </a:r>
            </a:p>
          </p:txBody>
        </p:sp>
      </p:grpSp>
      <p:grpSp>
        <p:nvGrpSpPr>
          <p:cNvPr id="64" name="Middle Resect Motion">
            <a:extLst>
              <a:ext uri="{FF2B5EF4-FFF2-40B4-BE49-F238E27FC236}">
                <a16:creationId xmlns:a16="http://schemas.microsoft.com/office/drawing/2014/main" id="{59295DB3-3146-4B94-B5FF-1D60AE0DB54C}"/>
              </a:ext>
            </a:extLst>
          </p:cNvPr>
          <p:cNvGrpSpPr/>
          <p:nvPr/>
        </p:nvGrpSpPr>
        <p:grpSpPr>
          <a:xfrm>
            <a:off x="2678158" y="3240328"/>
            <a:ext cx="1747916" cy="676515"/>
            <a:chOff x="4475072" y="1081868"/>
            <a:chExt cx="1747916" cy="676515"/>
          </a:xfrm>
        </p:grpSpPr>
        <p:pic>
          <p:nvPicPr>
            <p:cNvPr id="65" name="Picture 2" descr="Surgery icon | IconBros">
              <a:extLst>
                <a:ext uri="{FF2B5EF4-FFF2-40B4-BE49-F238E27FC236}">
                  <a16:creationId xmlns:a16="http://schemas.microsoft.com/office/drawing/2014/main" id="{88AD2933-4198-404E-BBC2-A85BEEA4C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072" y="1081868"/>
              <a:ext cx="676515" cy="67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202268-BC6F-40A7-A4D9-5CECF209AAD2}"/>
                </a:ext>
              </a:extLst>
            </p:cNvPr>
            <p:cNvSpPr txBox="1"/>
            <p:nvPr/>
          </p:nvSpPr>
          <p:spPr>
            <a:xfrm>
              <a:off x="5085751" y="1216780"/>
              <a:ext cx="1137237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/>
                <a:t>TIL Resection</a:t>
              </a:r>
            </a:p>
          </p:txBody>
        </p: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DD24680C-4871-4C42-A2AF-9B1049B6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6900"/>
          </a:xfrm>
        </p:spPr>
        <p:txBody>
          <a:bodyPr>
            <a:noAutofit/>
          </a:bodyPr>
          <a:lstStyle/>
          <a:p>
            <a:r>
              <a:rPr lang="en-US" sz="3600" dirty="0"/>
              <a:t>TIL in an evolving therapeutic landscape</a:t>
            </a:r>
          </a:p>
        </p:txBody>
      </p:sp>
      <p:grpSp>
        <p:nvGrpSpPr>
          <p:cNvPr id="15" name="Top Tx No Motion">
            <a:extLst>
              <a:ext uri="{FF2B5EF4-FFF2-40B4-BE49-F238E27FC236}">
                <a16:creationId xmlns:a16="http://schemas.microsoft.com/office/drawing/2014/main" id="{3CA77F01-465F-47FF-A53F-EDB733E62DAB}"/>
              </a:ext>
            </a:extLst>
          </p:cNvPr>
          <p:cNvGrpSpPr/>
          <p:nvPr/>
        </p:nvGrpSpPr>
        <p:grpSpPr>
          <a:xfrm>
            <a:off x="2865614" y="1333623"/>
            <a:ext cx="2082002" cy="1472496"/>
            <a:chOff x="2865614" y="1333623"/>
            <a:chExt cx="2082002" cy="147249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DF7D45B-CC38-40C4-9AF7-B6A3EB8D0F67}"/>
                </a:ext>
              </a:extLst>
            </p:cNvPr>
            <p:cNvSpPr/>
            <p:nvPr/>
          </p:nvSpPr>
          <p:spPr>
            <a:xfrm>
              <a:off x="2866581" y="1373613"/>
              <a:ext cx="274320" cy="274320"/>
            </a:xfrm>
            <a:prstGeom prst="ellipse">
              <a:avLst/>
            </a:prstGeom>
            <a:gradFill>
              <a:gsLst>
                <a:gs pos="52000">
                  <a:srgbClr val="7030A0"/>
                </a:gs>
                <a:gs pos="48000">
                  <a:srgbClr val="00B0F0"/>
                </a:gs>
                <a:gs pos="0">
                  <a:srgbClr val="00B0F0"/>
                </a:gs>
                <a:gs pos="100000">
                  <a:srgbClr val="7030A0"/>
                </a:gs>
              </a:gsLst>
              <a:lin ang="0" scaled="1"/>
            </a:gra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A2B2E35-916A-4D9F-A899-3BBD45FDB6C6}"/>
                </a:ext>
              </a:extLst>
            </p:cNvPr>
            <p:cNvSpPr/>
            <p:nvPr/>
          </p:nvSpPr>
          <p:spPr>
            <a:xfrm>
              <a:off x="2866581" y="1748744"/>
              <a:ext cx="274320" cy="274320"/>
            </a:xfrm>
            <a:prstGeom prst="ellipse">
              <a:avLst/>
            </a:prstGeom>
            <a:solidFill>
              <a:srgbClr val="7030A0"/>
            </a:solidFill>
            <a:ln w="15875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6405688-7FBF-4C44-BE24-376E657D699D}"/>
                </a:ext>
              </a:extLst>
            </p:cNvPr>
            <p:cNvSpPr txBox="1"/>
            <p:nvPr/>
          </p:nvSpPr>
          <p:spPr>
            <a:xfrm>
              <a:off x="3158697" y="1333623"/>
              <a:ext cx="1137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Ipi</a:t>
              </a:r>
              <a:r>
                <a:rPr lang="en-US" sz="1600" dirty="0"/>
                <a:t>/</a:t>
              </a:r>
              <a:r>
                <a:rPr lang="en-US" sz="1600" dirty="0" err="1"/>
                <a:t>Nivo</a:t>
              </a:r>
              <a:endParaRPr lang="en-US" sz="16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2CFED1B-A083-4797-82BE-3AB8D8477859}"/>
                </a:ext>
              </a:extLst>
            </p:cNvPr>
            <p:cNvSpPr txBox="1"/>
            <p:nvPr/>
          </p:nvSpPr>
          <p:spPr>
            <a:xfrm>
              <a:off x="3156762" y="1745433"/>
              <a:ext cx="1790854" cy="294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 err="1"/>
                <a:t>Nivo</a:t>
              </a:r>
              <a:r>
                <a:rPr lang="en-US" sz="1600" dirty="0"/>
                <a:t> or </a:t>
              </a:r>
              <a:r>
                <a:rPr lang="en-US" sz="1600" dirty="0" err="1"/>
                <a:t>Pembro</a:t>
              </a:r>
              <a:endParaRPr lang="en-US" sz="16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5E10C45-6A69-40ED-9F30-46E6684C9664}"/>
                </a:ext>
              </a:extLst>
            </p:cNvPr>
            <p:cNvSpPr/>
            <p:nvPr/>
          </p:nvSpPr>
          <p:spPr>
            <a:xfrm>
              <a:off x="2865614" y="2123875"/>
              <a:ext cx="274320" cy="274320"/>
            </a:xfrm>
            <a:prstGeom prst="ellipse">
              <a:avLst/>
            </a:prstGeom>
            <a:gradFill>
              <a:gsLst>
                <a:gs pos="4000">
                  <a:srgbClr val="7030A0"/>
                </a:gs>
                <a:gs pos="48000">
                  <a:srgbClr val="7030A0"/>
                </a:gs>
                <a:gs pos="52000">
                  <a:srgbClr val="FFC000"/>
                </a:gs>
                <a:gs pos="100000">
                  <a:srgbClr val="FFC000"/>
                </a:gs>
              </a:gsLst>
              <a:lin ang="0" scaled="1"/>
            </a:gra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8A41169-3225-4E9D-B604-3F488B9FA296}"/>
                </a:ext>
              </a:extLst>
            </p:cNvPr>
            <p:cNvSpPr txBox="1"/>
            <p:nvPr/>
          </p:nvSpPr>
          <p:spPr>
            <a:xfrm>
              <a:off x="3156762" y="2127188"/>
              <a:ext cx="1431224" cy="294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/>
                <a:t>Triplet (BRAF</a:t>
              </a:r>
              <a:r>
                <a:rPr lang="en-US" sz="1600" baseline="30000" dirty="0"/>
                <a:t>+</a:t>
              </a:r>
              <a:r>
                <a:rPr lang="en-US" sz="1600" dirty="0"/>
                <a:t>)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D8BB992-5D00-431D-88A4-22446A35E90E}"/>
                </a:ext>
              </a:extLst>
            </p:cNvPr>
            <p:cNvSpPr/>
            <p:nvPr/>
          </p:nvSpPr>
          <p:spPr>
            <a:xfrm>
              <a:off x="2865614" y="2499007"/>
              <a:ext cx="274320" cy="274320"/>
            </a:xfrm>
            <a:prstGeom prst="ellipse">
              <a:avLst/>
            </a:prstGeom>
            <a:gradFill>
              <a:gsLst>
                <a:gs pos="0">
                  <a:srgbClr val="7030A0"/>
                </a:gs>
                <a:gs pos="52000">
                  <a:srgbClr val="FF0000"/>
                </a:gs>
                <a:gs pos="48000">
                  <a:srgbClr val="7030A0"/>
                </a:gs>
                <a:gs pos="100000">
                  <a:srgbClr val="FF0000"/>
                </a:gs>
              </a:gsLst>
              <a:lin ang="0" scaled="1"/>
            </a:gra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0C529C2-6308-4FC8-BF61-B3B108D3D1CB}"/>
                </a:ext>
              </a:extLst>
            </p:cNvPr>
            <p:cNvSpPr txBox="1"/>
            <p:nvPr/>
          </p:nvSpPr>
          <p:spPr>
            <a:xfrm>
              <a:off x="3156762" y="2511936"/>
              <a:ext cx="1075705" cy="294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 err="1"/>
                <a:t>Nivo</a:t>
              </a:r>
              <a:r>
                <a:rPr lang="en-US" sz="1600" dirty="0"/>
                <a:t>/</a:t>
              </a:r>
              <a:r>
                <a:rPr lang="en-US" sz="1600" dirty="0" err="1"/>
                <a:t>Rela</a:t>
              </a:r>
              <a:endParaRPr lang="en-US" sz="1600" dirty="0"/>
            </a:p>
          </p:txBody>
        </p:sp>
      </p:grpSp>
      <p:grpSp>
        <p:nvGrpSpPr>
          <p:cNvPr id="61" name="Top Tx Motion">
            <a:extLst>
              <a:ext uri="{FF2B5EF4-FFF2-40B4-BE49-F238E27FC236}">
                <a16:creationId xmlns:a16="http://schemas.microsoft.com/office/drawing/2014/main" id="{908C089D-27D6-44FB-A4BB-4C84F316C519}"/>
              </a:ext>
            </a:extLst>
          </p:cNvPr>
          <p:cNvGrpSpPr/>
          <p:nvPr/>
        </p:nvGrpSpPr>
        <p:grpSpPr>
          <a:xfrm>
            <a:off x="2865774" y="1335024"/>
            <a:ext cx="2082002" cy="1472496"/>
            <a:chOff x="2865614" y="1333623"/>
            <a:chExt cx="2082002" cy="1472496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6A4A02A-AA4D-4F7A-AE17-F0552D70731E}"/>
                </a:ext>
              </a:extLst>
            </p:cNvPr>
            <p:cNvSpPr/>
            <p:nvPr/>
          </p:nvSpPr>
          <p:spPr>
            <a:xfrm>
              <a:off x="2866581" y="1373613"/>
              <a:ext cx="274320" cy="274320"/>
            </a:xfrm>
            <a:prstGeom prst="ellipse">
              <a:avLst/>
            </a:prstGeom>
            <a:gradFill>
              <a:gsLst>
                <a:gs pos="52000">
                  <a:srgbClr val="7030A0"/>
                </a:gs>
                <a:gs pos="48000">
                  <a:srgbClr val="00B0F0"/>
                </a:gs>
                <a:gs pos="0">
                  <a:srgbClr val="00B0F0"/>
                </a:gs>
                <a:gs pos="100000">
                  <a:srgbClr val="7030A0"/>
                </a:gs>
              </a:gsLst>
              <a:lin ang="0" scaled="1"/>
            </a:gra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54664A3-D2E0-4360-9106-CC82B48EA169}"/>
                </a:ext>
              </a:extLst>
            </p:cNvPr>
            <p:cNvSpPr/>
            <p:nvPr/>
          </p:nvSpPr>
          <p:spPr>
            <a:xfrm>
              <a:off x="2866581" y="1748744"/>
              <a:ext cx="274320" cy="274320"/>
            </a:xfrm>
            <a:prstGeom prst="ellipse">
              <a:avLst/>
            </a:prstGeom>
            <a:solidFill>
              <a:srgbClr val="7030A0"/>
            </a:solidFill>
            <a:ln w="15875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E608096-3F19-40C6-A972-06B2E6C949C2}"/>
                </a:ext>
              </a:extLst>
            </p:cNvPr>
            <p:cNvSpPr txBox="1"/>
            <p:nvPr/>
          </p:nvSpPr>
          <p:spPr>
            <a:xfrm>
              <a:off x="3158697" y="1333623"/>
              <a:ext cx="1137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Ipi</a:t>
              </a:r>
              <a:r>
                <a:rPr lang="en-US" sz="1600" dirty="0"/>
                <a:t>/</a:t>
              </a:r>
              <a:r>
                <a:rPr lang="en-US" sz="1600" dirty="0" err="1"/>
                <a:t>Nivo</a:t>
              </a:r>
              <a:endParaRPr lang="en-US" sz="16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FB1D18A-54D1-4303-B18C-6787CD04AADC}"/>
                </a:ext>
              </a:extLst>
            </p:cNvPr>
            <p:cNvSpPr txBox="1"/>
            <p:nvPr/>
          </p:nvSpPr>
          <p:spPr>
            <a:xfrm>
              <a:off x="3156762" y="1745433"/>
              <a:ext cx="1790854" cy="294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 err="1"/>
                <a:t>Nivo</a:t>
              </a:r>
              <a:r>
                <a:rPr lang="en-US" sz="1600" dirty="0"/>
                <a:t> or </a:t>
              </a:r>
              <a:r>
                <a:rPr lang="en-US" sz="1600" dirty="0" err="1"/>
                <a:t>Pembro</a:t>
              </a:r>
              <a:endParaRPr lang="en-US" sz="16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2BC03B1-1E66-4F59-B913-EDEE0CF007D2}"/>
                </a:ext>
              </a:extLst>
            </p:cNvPr>
            <p:cNvSpPr/>
            <p:nvPr/>
          </p:nvSpPr>
          <p:spPr>
            <a:xfrm>
              <a:off x="2865614" y="2123875"/>
              <a:ext cx="274320" cy="274320"/>
            </a:xfrm>
            <a:prstGeom prst="ellipse">
              <a:avLst/>
            </a:prstGeom>
            <a:gradFill>
              <a:gsLst>
                <a:gs pos="4000">
                  <a:srgbClr val="7030A0"/>
                </a:gs>
                <a:gs pos="48000">
                  <a:srgbClr val="7030A0"/>
                </a:gs>
                <a:gs pos="52000">
                  <a:srgbClr val="FFC000"/>
                </a:gs>
                <a:gs pos="100000">
                  <a:srgbClr val="FFC000"/>
                </a:gs>
              </a:gsLst>
              <a:lin ang="0" scaled="1"/>
            </a:gra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C9D6998-5273-44BA-9E7E-E1C4C5C955FA}"/>
                </a:ext>
              </a:extLst>
            </p:cNvPr>
            <p:cNvSpPr txBox="1"/>
            <p:nvPr/>
          </p:nvSpPr>
          <p:spPr>
            <a:xfrm>
              <a:off x="3156762" y="2127188"/>
              <a:ext cx="1431224" cy="294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/>
                <a:t>Triplet (BRAF</a:t>
              </a:r>
              <a:r>
                <a:rPr lang="en-US" sz="1600" baseline="30000" dirty="0"/>
                <a:t>+</a:t>
              </a:r>
              <a:r>
                <a:rPr lang="en-US" sz="1600" dirty="0"/>
                <a:t>)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B6B0945-C550-410B-98E6-CC824A7AC19A}"/>
                </a:ext>
              </a:extLst>
            </p:cNvPr>
            <p:cNvSpPr/>
            <p:nvPr/>
          </p:nvSpPr>
          <p:spPr>
            <a:xfrm>
              <a:off x="2865614" y="2499007"/>
              <a:ext cx="274320" cy="274320"/>
            </a:xfrm>
            <a:prstGeom prst="ellipse">
              <a:avLst/>
            </a:prstGeom>
            <a:gradFill>
              <a:gsLst>
                <a:gs pos="0">
                  <a:srgbClr val="7030A0"/>
                </a:gs>
                <a:gs pos="52000">
                  <a:srgbClr val="FF0000"/>
                </a:gs>
                <a:gs pos="48000">
                  <a:srgbClr val="7030A0"/>
                </a:gs>
                <a:gs pos="100000">
                  <a:srgbClr val="FF0000"/>
                </a:gs>
              </a:gsLst>
              <a:lin ang="0" scaled="1"/>
            </a:gra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9752FC4-185C-4EF9-861B-1881C785030C}"/>
                </a:ext>
              </a:extLst>
            </p:cNvPr>
            <p:cNvSpPr txBox="1"/>
            <p:nvPr/>
          </p:nvSpPr>
          <p:spPr>
            <a:xfrm>
              <a:off x="3156762" y="2511936"/>
              <a:ext cx="1075705" cy="294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 err="1"/>
                <a:t>Nivo</a:t>
              </a:r>
              <a:r>
                <a:rPr lang="en-US" sz="1600" dirty="0"/>
                <a:t>/</a:t>
              </a:r>
              <a:r>
                <a:rPr lang="en-US" sz="1600" dirty="0" err="1"/>
                <a:t>Rela</a:t>
              </a:r>
              <a:endParaRPr lang="en-US" sz="1600" dirty="0"/>
            </a:p>
          </p:txBody>
        </p:sp>
      </p:grpSp>
      <p:grpSp>
        <p:nvGrpSpPr>
          <p:cNvPr id="80" name="Middle Tx">
            <a:extLst>
              <a:ext uri="{FF2B5EF4-FFF2-40B4-BE49-F238E27FC236}">
                <a16:creationId xmlns:a16="http://schemas.microsoft.com/office/drawing/2014/main" id="{9A18D344-560C-4E6D-8292-7027FC737B54}"/>
              </a:ext>
            </a:extLst>
          </p:cNvPr>
          <p:cNvGrpSpPr/>
          <p:nvPr/>
        </p:nvGrpSpPr>
        <p:grpSpPr>
          <a:xfrm>
            <a:off x="4571999" y="2857880"/>
            <a:ext cx="2082002" cy="1472496"/>
            <a:chOff x="2865614" y="1333623"/>
            <a:chExt cx="2082002" cy="1472496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9AABF5D-343F-4DDB-BB07-3AFB84F16391}"/>
                </a:ext>
              </a:extLst>
            </p:cNvPr>
            <p:cNvSpPr/>
            <p:nvPr/>
          </p:nvSpPr>
          <p:spPr>
            <a:xfrm>
              <a:off x="2866581" y="1373613"/>
              <a:ext cx="274320" cy="274320"/>
            </a:xfrm>
            <a:prstGeom prst="ellipse">
              <a:avLst/>
            </a:prstGeom>
            <a:gradFill>
              <a:gsLst>
                <a:gs pos="52000">
                  <a:srgbClr val="7030A0"/>
                </a:gs>
                <a:gs pos="48000">
                  <a:srgbClr val="00B0F0"/>
                </a:gs>
                <a:gs pos="0">
                  <a:srgbClr val="00B0F0"/>
                </a:gs>
                <a:gs pos="100000">
                  <a:srgbClr val="7030A0"/>
                </a:gs>
              </a:gsLst>
              <a:lin ang="0" scaled="1"/>
            </a:gra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EB12C5B-A666-41FA-8931-0BD20D91FAA7}"/>
                </a:ext>
              </a:extLst>
            </p:cNvPr>
            <p:cNvSpPr/>
            <p:nvPr/>
          </p:nvSpPr>
          <p:spPr>
            <a:xfrm>
              <a:off x="2866581" y="1748744"/>
              <a:ext cx="274320" cy="274320"/>
            </a:xfrm>
            <a:prstGeom prst="ellipse">
              <a:avLst/>
            </a:prstGeom>
            <a:solidFill>
              <a:srgbClr val="7030A0"/>
            </a:solidFill>
            <a:ln w="15875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B1EE0EC-2F8A-4917-BFE9-5677C41952DB}"/>
                </a:ext>
              </a:extLst>
            </p:cNvPr>
            <p:cNvSpPr txBox="1"/>
            <p:nvPr/>
          </p:nvSpPr>
          <p:spPr>
            <a:xfrm>
              <a:off x="3158697" y="1333623"/>
              <a:ext cx="1137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Ipi</a:t>
              </a:r>
              <a:r>
                <a:rPr lang="en-US" sz="1600" dirty="0"/>
                <a:t>/</a:t>
              </a:r>
              <a:r>
                <a:rPr lang="en-US" sz="1600" dirty="0" err="1"/>
                <a:t>Nivo</a:t>
              </a:r>
              <a:endParaRPr lang="en-US" sz="16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13D610B-EA52-48D9-AB7B-C35193D1C251}"/>
                </a:ext>
              </a:extLst>
            </p:cNvPr>
            <p:cNvSpPr txBox="1"/>
            <p:nvPr/>
          </p:nvSpPr>
          <p:spPr>
            <a:xfrm>
              <a:off x="3156762" y="1745433"/>
              <a:ext cx="1790854" cy="294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 err="1"/>
                <a:t>Nivo</a:t>
              </a:r>
              <a:r>
                <a:rPr lang="en-US" sz="1600" dirty="0"/>
                <a:t> or </a:t>
              </a:r>
              <a:r>
                <a:rPr lang="en-US" sz="1600" dirty="0" err="1"/>
                <a:t>Pembro</a:t>
              </a:r>
              <a:endParaRPr lang="en-US" sz="16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1E93BD2-C40B-45DB-A9CC-D804FB6CF8E5}"/>
                </a:ext>
              </a:extLst>
            </p:cNvPr>
            <p:cNvSpPr/>
            <p:nvPr/>
          </p:nvSpPr>
          <p:spPr>
            <a:xfrm>
              <a:off x="2865614" y="2123875"/>
              <a:ext cx="274320" cy="274320"/>
            </a:xfrm>
            <a:prstGeom prst="ellipse">
              <a:avLst/>
            </a:prstGeom>
            <a:gradFill>
              <a:gsLst>
                <a:gs pos="4000">
                  <a:srgbClr val="7030A0"/>
                </a:gs>
                <a:gs pos="48000">
                  <a:srgbClr val="7030A0"/>
                </a:gs>
                <a:gs pos="52000">
                  <a:srgbClr val="FFC000"/>
                </a:gs>
                <a:gs pos="100000">
                  <a:srgbClr val="FFC000"/>
                </a:gs>
              </a:gsLst>
              <a:lin ang="0" scaled="1"/>
            </a:gra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4A4C2F5-1B05-4AA4-B69E-8541ADDA7957}"/>
                </a:ext>
              </a:extLst>
            </p:cNvPr>
            <p:cNvSpPr txBox="1"/>
            <p:nvPr/>
          </p:nvSpPr>
          <p:spPr>
            <a:xfrm>
              <a:off x="3156762" y="2127188"/>
              <a:ext cx="1431224" cy="294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/>
                <a:t>Triplet (BRAF</a:t>
              </a:r>
              <a:r>
                <a:rPr lang="en-US" sz="1600" baseline="30000" dirty="0"/>
                <a:t>+</a:t>
              </a:r>
              <a:r>
                <a:rPr lang="en-US" sz="1600" dirty="0"/>
                <a:t>)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AF892EC-7126-410C-9790-F9CDA5AF5906}"/>
                </a:ext>
              </a:extLst>
            </p:cNvPr>
            <p:cNvSpPr/>
            <p:nvPr/>
          </p:nvSpPr>
          <p:spPr>
            <a:xfrm>
              <a:off x="2865614" y="2499007"/>
              <a:ext cx="274320" cy="274320"/>
            </a:xfrm>
            <a:prstGeom prst="ellipse">
              <a:avLst/>
            </a:prstGeom>
            <a:gradFill>
              <a:gsLst>
                <a:gs pos="0">
                  <a:srgbClr val="7030A0"/>
                </a:gs>
                <a:gs pos="52000">
                  <a:srgbClr val="FF0000"/>
                </a:gs>
                <a:gs pos="48000">
                  <a:srgbClr val="7030A0"/>
                </a:gs>
                <a:gs pos="100000">
                  <a:srgbClr val="FF0000"/>
                </a:gs>
              </a:gsLst>
              <a:lin ang="0" scaled="1"/>
            </a:gra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18EAA5-0334-4576-AADB-3EC5F4C198C2}"/>
                </a:ext>
              </a:extLst>
            </p:cNvPr>
            <p:cNvSpPr txBox="1"/>
            <p:nvPr/>
          </p:nvSpPr>
          <p:spPr>
            <a:xfrm>
              <a:off x="3156762" y="2511936"/>
              <a:ext cx="1075705" cy="294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 err="1"/>
                <a:t>Nivo</a:t>
              </a:r>
              <a:r>
                <a:rPr lang="en-US" sz="1600" dirty="0"/>
                <a:t>/</a:t>
              </a:r>
              <a:r>
                <a:rPr lang="en-US" sz="1600" dirty="0" err="1"/>
                <a:t>Rela</a:t>
              </a:r>
              <a:endParaRPr lang="en-US" sz="1600" dirty="0"/>
            </a:p>
          </p:txBody>
        </p:sp>
      </p:grpSp>
      <p:grpSp>
        <p:nvGrpSpPr>
          <p:cNvPr id="89" name="Top TIL Motion">
            <a:extLst>
              <a:ext uri="{FF2B5EF4-FFF2-40B4-BE49-F238E27FC236}">
                <a16:creationId xmlns:a16="http://schemas.microsoft.com/office/drawing/2014/main" id="{2E078044-338B-470B-A133-B916B606957C}"/>
              </a:ext>
            </a:extLst>
          </p:cNvPr>
          <p:cNvGrpSpPr/>
          <p:nvPr/>
        </p:nvGrpSpPr>
        <p:grpSpPr>
          <a:xfrm>
            <a:off x="6527001" y="1582416"/>
            <a:ext cx="1808111" cy="914400"/>
            <a:chOff x="6527000" y="977313"/>
            <a:chExt cx="1808111" cy="914400"/>
          </a:xfrm>
        </p:grpSpPr>
        <p:pic>
          <p:nvPicPr>
            <p:cNvPr id="90" name="Graphic 89" descr="IV with solid fill">
              <a:extLst>
                <a:ext uri="{FF2B5EF4-FFF2-40B4-BE49-F238E27FC236}">
                  <a16:creationId xmlns:a16="http://schemas.microsoft.com/office/drawing/2014/main" id="{2300EDBA-C129-4059-9FEB-868244B3C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27000" y="977313"/>
              <a:ext cx="914400" cy="914400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A170CC0-1D7B-44F1-A1AA-E9E806A09C04}"/>
                </a:ext>
              </a:extLst>
            </p:cNvPr>
            <p:cNvSpPr txBox="1"/>
            <p:nvPr/>
          </p:nvSpPr>
          <p:spPr>
            <a:xfrm>
              <a:off x="7197874" y="1267223"/>
              <a:ext cx="1137237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/>
                <a:t>Cell Therapy</a:t>
              </a:r>
            </a:p>
          </p:txBody>
        </p:sp>
      </p:grp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01A4C42E-ADB1-496A-AEAE-DB7B30B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DA1382D5-A473-4CFF-B2FF-3C177EB1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A1F64E7-4738-47DF-AA34-A4EB04DC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2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18889 0.2231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111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0104 0.2203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-0.22118 0.2282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0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5679E-6 L -0.2309 0.239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1197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00556 0.2155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076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21631 0.22894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5BE15-AE4C-4662-BFBA-0161B18F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/>
          </a:bodyPr>
          <a:lstStyle/>
          <a:p>
            <a:r>
              <a:rPr lang="en-US" sz="3600" dirty="0"/>
              <a:t>TIL for other cancers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E2F2FE-4BA1-4A87-B740-D0E168299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1440"/>
            <a:ext cx="3886200" cy="481552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Uveal Melanoma</a:t>
            </a:r>
          </a:p>
          <a:p>
            <a:pPr lvl="1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FC4C6C-D8F0-44A1-A933-3E5C85E95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1440"/>
            <a:ext cx="3886200" cy="48155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HPV+ cancer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F02CB-E50B-4FAD-89DF-2E966577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367EC-0678-4D4D-AD1B-6FF54303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8796A-3A91-4CD3-A0F1-8DA7BFB3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DB68C01-858F-4FED-9583-5FE3D2891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525" y="1914357"/>
            <a:ext cx="3967435" cy="35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F5086E-D2FB-4730-93E2-324F5204A821}"/>
              </a:ext>
            </a:extLst>
          </p:cNvPr>
          <p:cNvSpPr txBox="1"/>
          <p:nvPr/>
        </p:nvSpPr>
        <p:spPr>
          <a:xfrm>
            <a:off x="948723" y="5750849"/>
            <a:ext cx="2893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Chandran SS et al, </a:t>
            </a:r>
            <a:r>
              <a:rPr lang="en-US" sz="1400" i="1" dirty="0"/>
              <a:t>Lancet Oncol </a:t>
            </a:r>
            <a:r>
              <a:rPr lang="en-US" sz="1400" dirty="0"/>
              <a:t>2017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5017BD6B-A67B-4F0F-9945-25DDBC66D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4090" y="1943030"/>
            <a:ext cx="3731260" cy="201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1B9EAB22-4830-4BE4-B397-8A8B72130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4923" y="3802420"/>
            <a:ext cx="3731260" cy="188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1A3D2B-1223-4D64-A52D-3508537A65D1}"/>
              </a:ext>
            </a:extLst>
          </p:cNvPr>
          <p:cNvSpPr txBox="1"/>
          <p:nvPr/>
        </p:nvSpPr>
        <p:spPr>
          <a:xfrm>
            <a:off x="5019040" y="5721551"/>
            <a:ext cx="334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Stevanovic S et al, </a:t>
            </a:r>
            <a:r>
              <a:rPr lang="en-US" sz="1400" i="1" dirty="0"/>
              <a:t>Clin Cancer Res </a:t>
            </a:r>
            <a:r>
              <a:rPr lang="en-US" sz="1400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13054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FC75-17C0-49F2-B326-C537AFDA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basics of adoptive cell transfer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7FBAB-396C-4E5B-B366-103681F5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647B-AAA0-4C77-BD77-31A79F08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8C80-3669-488A-B682-FB6B3A0E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2" descr="http://celltrials.info/wp-content/uploads/2008/05/nrc2355-f1.jpg">
            <a:extLst>
              <a:ext uri="{FF2B5EF4-FFF2-40B4-BE49-F238E27FC236}">
                <a16:creationId xmlns:a16="http://schemas.microsoft.com/office/drawing/2014/main" id="{762B9570-04FF-44AC-AB58-206BE00CF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803" y="1142495"/>
            <a:ext cx="5356883" cy="51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23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>
            <a:extLst>
              <a:ext uri="{FF2B5EF4-FFF2-40B4-BE49-F238E27FC236}">
                <a16:creationId xmlns:a16="http://schemas.microsoft.com/office/drawing/2014/main" id="{169053FD-9E5D-4FFD-A1BC-B831A1DDF7A7}"/>
              </a:ext>
            </a:extLst>
          </p:cNvPr>
          <p:cNvSpPr/>
          <p:nvPr/>
        </p:nvSpPr>
        <p:spPr>
          <a:xfrm rot="10800000">
            <a:off x="1732957" y="1290226"/>
            <a:ext cx="4657258" cy="4737366"/>
          </a:xfrm>
          <a:prstGeom prst="arc">
            <a:avLst>
              <a:gd name="adj1" fmla="val 17346227"/>
              <a:gd name="adj2" fmla="val 628070"/>
            </a:avLst>
          </a:prstGeom>
          <a:ln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85729-BDEB-42BD-ABE9-BE12E2F81006}"/>
              </a:ext>
            </a:extLst>
          </p:cNvPr>
          <p:cNvSpPr/>
          <p:nvPr/>
        </p:nvSpPr>
        <p:spPr>
          <a:xfrm>
            <a:off x="1618095" y="4949717"/>
            <a:ext cx="1825085" cy="450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DSSLQARLFPGL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IKIQRSNGLIHS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E34AEE-D512-434B-8172-EC2323CE7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49044" y="3747931"/>
            <a:ext cx="2701511" cy="3533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7E8B46-BA0C-494C-8ABA-78D903803C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80" y="429702"/>
            <a:ext cx="2210539" cy="14232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36CECA-6DE8-46A5-B969-3DF3E6E75E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284" y="1936706"/>
            <a:ext cx="761355" cy="5758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E6B58-EA6E-4A4B-8A48-062B51028F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7039" y="1809676"/>
            <a:ext cx="1501198" cy="110427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8E27C04-7399-4A36-87D5-36025FE713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5999" y="3208053"/>
            <a:ext cx="1641655" cy="1104271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2697B775-E8F3-4315-B258-813CBA4A5B1E}"/>
              </a:ext>
            </a:extLst>
          </p:cNvPr>
          <p:cNvGrpSpPr/>
          <p:nvPr/>
        </p:nvGrpSpPr>
        <p:grpSpPr>
          <a:xfrm>
            <a:off x="6711314" y="5636341"/>
            <a:ext cx="538338" cy="425579"/>
            <a:chOff x="4946556" y="5792471"/>
            <a:chExt cx="538338" cy="425579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76FF21F-88CA-4198-9BB5-5EA4BE5FD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6291" y="5792471"/>
              <a:ext cx="418603" cy="425579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38FC40A-3869-480B-B743-DAAA3BCA73BA}"/>
                </a:ext>
              </a:extLst>
            </p:cNvPr>
            <p:cNvGrpSpPr/>
            <p:nvPr/>
          </p:nvGrpSpPr>
          <p:grpSpPr>
            <a:xfrm rot="17821320">
              <a:off x="4985550" y="5794123"/>
              <a:ext cx="109691" cy="187679"/>
              <a:chOff x="5140683" y="4151432"/>
              <a:chExt cx="109691" cy="187679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D864E1B-D68C-409C-A65D-B0C64ECA2D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0973" y="4221771"/>
                <a:ext cx="0" cy="117340"/>
              </a:xfrm>
              <a:prstGeom prst="line">
                <a:avLst/>
              </a:prstGeom>
              <a:ln w="22225" cap="rnd">
                <a:solidFill>
                  <a:srgbClr val="02B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3BAD797-F53F-4335-A637-F8873B3336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0683" y="4151432"/>
                <a:ext cx="40291" cy="70340"/>
              </a:xfrm>
              <a:prstGeom prst="line">
                <a:avLst/>
              </a:prstGeom>
              <a:ln w="22225" cap="rnd">
                <a:solidFill>
                  <a:srgbClr val="02B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095A8D3-CFA0-443C-81B5-9919CC99AA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13798" y="4221770"/>
                <a:ext cx="0" cy="117340"/>
              </a:xfrm>
              <a:prstGeom prst="line">
                <a:avLst/>
              </a:prstGeom>
              <a:ln w="22225" cap="rnd">
                <a:solidFill>
                  <a:srgbClr val="02B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B463091-6D19-4B3B-912A-9796424DFD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13798" y="4151432"/>
                <a:ext cx="36576" cy="70338"/>
              </a:xfrm>
              <a:prstGeom prst="line">
                <a:avLst/>
              </a:prstGeom>
              <a:ln w="22225" cap="rnd">
                <a:solidFill>
                  <a:srgbClr val="02B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1938A3D9-32D3-45C3-8157-1FEE54FDD3D2}"/>
              </a:ext>
            </a:extLst>
          </p:cNvPr>
          <p:cNvCxnSpPr>
            <a:cxnSpLocks/>
          </p:cNvCxnSpPr>
          <p:nvPr/>
        </p:nvCxnSpPr>
        <p:spPr>
          <a:xfrm>
            <a:off x="3294002" y="1245651"/>
            <a:ext cx="557548" cy="884526"/>
          </a:xfrm>
          <a:prstGeom prst="line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55AE84A-5513-4F5C-9323-C60E7EECDDBC}"/>
              </a:ext>
            </a:extLst>
          </p:cNvPr>
          <p:cNvCxnSpPr>
            <a:cxnSpLocks/>
            <a:stCxn id="17" idx="2"/>
            <a:endCxn id="52" idx="0"/>
          </p:cNvCxnSpPr>
          <p:nvPr/>
        </p:nvCxnSpPr>
        <p:spPr>
          <a:xfrm flipH="1">
            <a:off x="4766827" y="2913947"/>
            <a:ext cx="811" cy="294106"/>
          </a:xfrm>
          <a:prstGeom prst="line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F8DB3898-605E-4A17-A187-1CFB0C36FFE1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4766827" y="4312324"/>
            <a:ext cx="0" cy="295182"/>
          </a:xfrm>
          <a:prstGeom prst="line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9" name="TextBox 1038">
            <a:extLst>
              <a:ext uri="{FF2B5EF4-FFF2-40B4-BE49-F238E27FC236}">
                <a16:creationId xmlns:a16="http://schemas.microsoft.com/office/drawing/2014/main" id="{6871896E-8A54-428C-80BE-E48E8BBE0497}"/>
              </a:ext>
            </a:extLst>
          </p:cNvPr>
          <p:cNvSpPr txBox="1"/>
          <p:nvPr/>
        </p:nvSpPr>
        <p:spPr>
          <a:xfrm>
            <a:off x="1427982" y="1529753"/>
            <a:ext cx="1599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Extract DNA from normal and malignant tissue ± RNA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EDE9F9-ACF3-4248-BB6A-CAD010B53E89}"/>
              </a:ext>
            </a:extLst>
          </p:cNvPr>
          <p:cNvSpPr txBox="1"/>
          <p:nvPr/>
        </p:nvSpPr>
        <p:spPr>
          <a:xfrm>
            <a:off x="1427982" y="2512541"/>
            <a:ext cx="1322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Identify cancer mutations (whole exome sequencing ± </a:t>
            </a:r>
            <a:r>
              <a:rPr lang="en-US" sz="1000" dirty="0" err="1"/>
              <a:t>RNAseq</a:t>
            </a:r>
            <a:r>
              <a:rPr lang="en-US" sz="1000" dirty="0"/>
              <a:t>)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74445BB-D46E-4020-A6EB-920E9A8FAD35}"/>
              </a:ext>
            </a:extLst>
          </p:cNvPr>
          <p:cNvSpPr txBox="1"/>
          <p:nvPr/>
        </p:nvSpPr>
        <p:spPr>
          <a:xfrm>
            <a:off x="1755621" y="4045245"/>
            <a:ext cx="174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Construct tandem minigenes or synthetic peptides of mutations to introduce to autologous APC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179B9A5-1630-4536-A70B-35ED60272FBA}"/>
              </a:ext>
            </a:extLst>
          </p:cNvPr>
          <p:cNvSpPr txBox="1"/>
          <p:nvPr/>
        </p:nvSpPr>
        <p:spPr>
          <a:xfrm>
            <a:off x="3143437" y="2174435"/>
            <a:ext cx="82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Plate fragments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28E0E82-7617-477D-A968-91A633567EAB}"/>
              </a:ext>
            </a:extLst>
          </p:cNvPr>
          <p:cNvSpPr txBox="1"/>
          <p:nvPr/>
        </p:nvSpPr>
        <p:spPr>
          <a:xfrm>
            <a:off x="2914806" y="3177607"/>
            <a:ext cx="102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Culture with 6000 IU/ml IL-2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B86D80-AFDA-4599-8203-CF2AF83C408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71" b="90893" l="2145" r="94772">
                        <a14:foregroundMark x1="25335" y1="47321" x2="25335" y2="47321"/>
                        <a14:foregroundMark x1="14477" y1="40000" x2="14477" y2="40000"/>
                        <a14:foregroundMark x1="5630" y1="51607" x2="5630" y2="51607"/>
                        <a14:foregroundMark x1="40617" y1="14107" x2="40617" y2="14107"/>
                        <a14:foregroundMark x1="43029" y1="9286" x2="43029" y2="9286"/>
                        <a14:foregroundMark x1="46783" y1="8214" x2="46783" y2="8214"/>
                        <a14:foregroundMark x1="38874" y1="7500" x2="69839" y2="45714"/>
                        <a14:foregroundMark x1="69839" y1="45714" x2="92359" y2="89286"/>
                        <a14:foregroundMark x1="39812" y1="8571" x2="63405" y2="7679"/>
                        <a14:foregroundMark x1="63405" y1="7679" x2="83914" y2="7679"/>
                        <a14:foregroundMark x1="83914" y1="7679" x2="94504" y2="32857"/>
                        <a14:foregroundMark x1="94504" y1="32857" x2="91421" y2="87143"/>
                        <a14:foregroundMark x1="91421" y1="87143" x2="48257" y2="91071"/>
                        <a14:foregroundMark x1="48257" y1="91071" x2="34987" y2="70714"/>
                        <a14:foregroundMark x1="34987" y1="70714" x2="17560" y2="85000"/>
                        <a14:foregroundMark x1="17560" y1="85000" x2="2145" y2="66250"/>
                        <a14:foregroundMark x1="2145" y1="66250" x2="10590" y2="41071"/>
                        <a14:foregroundMark x1="10590" y1="41071" x2="29491" y2="31429"/>
                        <a14:foregroundMark x1="29491" y1="31429" x2="40885" y2="9821"/>
                        <a14:foregroundMark x1="48391" y1="17679" x2="90349" y2="17679"/>
                        <a14:foregroundMark x1="7641" y1="51250" x2="50670" y2="48750"/>
                        <a14:foregroundMark x1="47185" y1="80179" x2="69035" y2="79464"/>
                        <a14:foregroundMark x1="69035" y1="79464" x2="77346" y2="80179"/>
                        <a14:foregroundMark x1="68767" y1="74464" x2="70107" y2="74286"/>
                        <a14:foregroundMark x1="46247" y1="6786" x2="46247" y2="6786"/>
                        <a14:foregroundMark x1="45442" y1="7143" x2="66890" y2="5714"/>
                        <a14:foregroundMark x1="66890" y1="5714" x2="87399" y2="5893"/>
                        <a14:foregroundMark x1="87399" y1="5893" x2="94504" y2="31964"/>
                        <a14:foregroundMark x1="94504" y1="31964" x2="94504" y2="43036"/>
                        <a14:foregroundMark x1="45174" y1="14821" x2="66220" y2="13929"/>
                        <a14:foregroundMark x1="66220" y1="13929" x2="88874" y2="14643"/>
                        <a14:foregroundMark x1="42225" y1="19643" x2="89678" y2="24107"/>
                        <a14:foregroundMark x1="50536" y1="42321" x2="71716" y2="40000"/>
                        <a14:foregroundMark x1="71716" y1="40000" x2="79357" y2="40357"/>
                        <a14:foregroundMark x1="53485" y1="40536" x2="57507" y2="33750"/>
                        <a14:foregroundMark x1="54558" y1="44643" x2="78016" y2="42500"/>
                        <a14:foregroundMark x1="78016" y1="42500" x2="78954" y2="43036"/>
                        <a14:foregroundMark x1="56836" y1="45357" x2="78284" y2="49464"/>
                        <a14:foregroundMark x1="49598" y1="58393" x2="81099" y2="60179"/>
                        <a14:foregroundMark x1="50938" y1="65536" x2="71448" y2="64464"/>
                        <a14:foregroundMark x1="71448" y1="64464" x2="81903" y2="66786"/>
                        <a14:foregroundMark x1="53887" y1="69643" x2="79223" y2="70179"/>
                        <a14:foregroundMark x1="58579" y1="77143" x2="79893" y2="76786"/>
                        <a14:foregroundMark x1="79893" y1="76786" x2="81367" y2="77500"/>
                        <a14:foregroundMark x1="55094" y1="84464" x2="78820" y2="84107"/>
                        <a14:foregroundMark x1="78820" y1="84107" x2="85389" y2="84107"/>
                        <a14:foregroundMark x1="43566" y1="84286" x2="83110" y2="87500"/>
                        <a14:foregroundMark x1="46247" y1="89464" x2="87399" y2="91071"/>
                        <a14:foregroundMark x1="87399" y1="91071" x2="91555" y2="85893"/>
                        <a14:foregroundMark x1="86997" y1="6607" x2="94236" y2="32679"/>
                        <a14:foregroundMark x1="94236" y1="32679" x2="91421" y2="85714"/>
                        <a14:foregroundMark x1="89008" y1="8929" x2="89008" y2="8929"/>
                        <a14:foregroundMark x1="89678" y1="9643" x2="89678" y2="9643"/>
                        <a14:foregroundMark x1="90349" y1="10179" x2="90349" y2="10179"/>
                        <a14:foregroundMark x1="91019" y1="11786" x2="91019" y2="11786"/>
                        <a14:foregroundMark x1="91689" y1="12679" x2="91689" y2="12679"/>
                        <a14:foregroundMark x1="92359" y1="14286" x2="92359" y2="14286"/>
                        <a14:foregroundMark x1="92895" y1="15893" x2="92895" y2="15893"/>
                        <a14:foregroundMark x1="93700" y1="17857" x2="93700" y2="17857"/>
                        <a14:foregroundMark x1="94102" y1="18750" x2="94102" y2="18750"/>
                        <a14:foregroundMark x1="93834" y1="16429" x2="93834" y2="16429"/>
                        <a14:foregroundMark x1="93298" y1="15357" x2="93298" y2="15357"/>
                        <a14:foregroundMark x1="92627" y1="14464" x2="92627" y2="14464"/>
                        <a14:foregroundMark x1="92091" y1="13214" x2="92091" y2="13214"/>
                        <a14:foregroundMark x1="91287" y1="11071" x2="91287" y2="11071"/>
                        <a14:foregroundMark x1="90751" y1="10000" x2="90751" y2="10000"/>
                        <a14:foregroundMark x1="89410" y1="9107" x2="89410" y2="9107"/>
                        <a14:foregroundMark x1="89008" y1="8571" x2="89008" y2="8571"/>
                        <a14:foregroundMark x1="89812" y1="8571" x2="89812" y2="8571"/>
                        <a14:foregroundMark x1="91421" y1="9821" x2="91421" y2="10714"/>
                        <a14:foregroundMark x1="92225" y1="12321" x2="92225" y2="12321"/>
                        <a14:foregroundMark x1="93164" y1="14107" x2="93164" y2="14107"/>
                        <a14:foregroundMark x1="94236" y1="15714" x2="94236" y2="15714"/>
                        <a14:foregroundMark x1="94504" y1="19464" x2="94504" y2="19464"/>
                        <a14:foregroundMark x1="94236" y1="21071" x2="94236" y2="21071"/>
                        <a14:foregroundMark x1="94236" y1="22143" x2="94236" y2="22143"/>
                        <a14:foregroundMark x1="94236" y1="24464" x2="94236" y2="24464"/>
                        <a14:foregroundMark x1="94504" y1="25714" x2="94504" y2="25714"/>
                        <a14:foregroundMark x1="94236" y1="27500" x2="94236" y2="27500"/>
                        <a14:foregroundMark x1="94370" y1="29464" x2="93834" y2="20714"/>
                        <a14:foregroundMark x1="94236" y1="73393" x2="94102" y2="43929"/>
                        <a14:foregroundMark x1="91287" y1="84464" x2="94102" y2="72679"/>
                        <a14:foregroundMark x1="92225" y1="82679" x2="92225" y2="82679"/>
                        <a14:foregroundMark x1="92895" y1="80714" x2="92895" y2="80714"/>
                        <a14:foregroundMark x1="92761" y1="81964" x2="92761" y2="81964"/>
                        <a14:foregroundMark x1="92627" y1="82321" x2="92627" y2="82321"/>
                        <a14:foregroundMark x1="92359" y1="83571" x2="92359" y2="83571"/>
                        <a14:foregroundMark x1="91689" y1="84464" x2="92761" y2="83929"/>
                        <a14:foregroundMark x1="93029" y1="81607" x2="93029" y2="81607"/>
                        <a14:foregroundMark x1="93432" y1="79643" x2="93432" y2="79643"/>
                        <a14:foregroundMark x1="93968" y1="79643" x2="93968" y2="79643"/>
                        <a14:foregroundMark x1="93968" y1="78571" x2="93968" y2="78571"/>
                        <a14:foregroundMark x1="94102" y1="78393" x2="94102" y2="78393"/>
                        <a14:foregroundMark x1="94236" y1="77143" x2="94236" y2="77143"/>
                        <a14:foregroundMark x1="94370" y1="76607" x2="94370" y2="76607"/>
                        <a14:foregroundMark x1="94906" y1="74464" x2="94906" y2="74464"/>
                        <a14:foregroundMark x1="94906" y1="74464" x2="94906" y2="74464"/>
                        <a14:foregroundMark x1="51340" y1="6786" x2="51340" y2="6786"/>
                        <a14:foregroundMark x1="50938" y1="6071" x2="50938" y2="6071"/>
                        <a14:foregroundMark x1="12332" y1="80357" x2="12332" y2="80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69" y="4688123"/>
            <a:ext cx="2351538" cy="176522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679B53D5-A172-46C2-A354-95ADD653943C}"/>
              </a:ext>
            </a:extLst>
          </p:cNvPr>
          <p:cNvSpPr txBox="1"/>
          <p:nvPr/>
        </p:nvSpPr>
        <p:spPr>
          <a:xfrm>
            <a:off x="5714397" y="4739731"/>
            <a:ext cx="11710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Identify mutation reactive populations by activation markers (i.e. 4-1BB, OX40)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4021C45-E20A-4A8E-B991-5351B3BA9865}"/>
              </a:ext>
            </a:extLst>
          </p:cNvPr>
          <p:cNvCxnSpPr>
            <a:cxnSpLocks/>
          </p:cNvCxnSpPr>
          <p:nvPr/>
        </p:nvCxnSpPr>
        <p:spPr>
          <a:xfrm>
            <a:off x="5812520" y="5849130"/>
            <a:ext cx="791617" cy="0"/>
          </a:xfrm>
          <a:prstGeom prst="line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0147E9E8-ABA1-4EB6-B388-069838C7C934}"/>
              </a:ext>
            </a:extLst>
          </p:cNvPr>
          <p:cNvSpPr/>
          <p:nvPr/>
        </p:nvSpPr>
        <p:spPr>
          <a:xfrm>
            <a:off x="778725" y="587941"/>
            <a:ext cx="6820420" cy="6826209"/>
          </a:xfrm>
          <a:prstGeom prst="arc">
            <a:avLst>
              <a:gd name="adj1" fmla="val 17621505"/>
              <a:gd name="adj2" fmla="val 1663040"/>
            </a:avLst>
          </a:prstGeom>
          <a:ln>
            <a:headEnd type="stealt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9213A38-C401-4D3A-9E0C-6BC37CF0D707}"/>
              </a:ext>
            </a:extLst>
          </p:cNvPr>
          <p:cNvSpPr txBox="1"/>
          <p:nvPr/>
        </p:nvSpPr>
        <p:spPr>
          <a:xfrm>
            <a:off x="6696640" y="3805073"/>
            <a:ext cx="1523174" cy="817245"/>
          </a:xfrm>
          <a:prstGeom prst="round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Expand reactive populations “selected TIL”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31495C-5BFC-4483-B091-911AE1AE0E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223" y="2022774"/>
            <a:ext cx="1459565" cy="1417563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8240ACD0-BF8E-4133-90D4-4AFF3C4812DD}"/>
              </a:ext>
            </a:extLst>
          </p:cNvPr>
          <p:cNvSpPr txBox="1"/>
          <p:nvPr/>
        </p:nvSpPr>
        <p:spPr>
          <a:xfrm>
            <a:off x="4387294" y="465120"/>
            <a:ext cx="108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Administer cells following lymphodepleting chemotherapy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ADA78-3932-4864-A67A-C81E108811D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705" y="676995"/>
            <a:ext cx="582405" cy="5824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FD46CD-CEF8-4F5C-B62E-6F72BF31CDC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553646" y="4745798"/>
            <a:ext cx="2124466" cy="20391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5077F514-FA6A-4707-A693-62D92E6D4FF1}"/>
              </a:ext>
            </a:extLst>
          </p:cNvPr>
          <p:cNvCxnSpPr>
            <a:cxnSpLocks/>
          </p:cNvCxnSpPr>
          <p:nvPr/>
        </p:nvCxnSpPr>
        <p:spPr>
          <a:xfrm flipH="1">
            <a:off x="1722209" y="4990014"/>
            <a:ext cx="585816" cy="164225"/>
          </a:xfrm>
          <a:prstGeom prst="line">
            <a:avLst/>
          </a:prstGeom>
          <a:solidFill>
            <a:schemeClr val="bg1"/>
          </a:solidFill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E2BFF47C-B838-4DDF-A150-ADCBF13E7941}"/>
              </a:ext>
            </a:extLst>
          </p:cNvPr>
          <p:cNvCxnSpPr/>
          <p:nvPr/>
        </p:nvCxnSpPr>
        <p:spPr>
          <a:xfrm>
            <a:off x="2308025" y="4902200"/>
            <a:ext cx="0" cy="87814"/>
          </a:xfrm>
          <a:prstGeom prst="line">
            <a:avLst/>
          </a:prstGeom>
          <a:solidFill>
            <a:schemeClr val="bg1"/>
          </a:solidFill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01B887B-C8AA-4BD5-82E4-7C2E20F2DB59}"/>
              </a:ext>
            </a:extLst>
          </p:cNvPr>
          <p:cNvCxnSpPr>
            <a:cxnSpLocks/>
          </p:cNvCxnSpPr>
          <p:nvPr/>
        </p:nvCxnSpPr>
        <p:spPr>
          <a:xfrm>
            <a:off x="2617469" y="4991119"/>
            <a:ext cx="585816" cy="164225"/>
          </a:xfrm>
          <a:prstGeom prst="line">
            <a:avLst/>
          </a:prstGeom>
          <a:solidFill>
            <a:schemeClr val="bg1"/>
          </a:solidFill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2C76632-6C81-4B7A-BFEC-53BCDC9C9F1F}"/>
              </a:ext>
            </a:extLst>
          </p:cNvPr>
          <p:cNvCxnSpPr>
            <a:cxnSpLocks/>
          </p:cNvCxnSpPr>
          <p:nvPr/>
        </p:nvCxnSpPr>
        <p:spPr>
          <a:xfrm flipH="1">
            <a:off x="2621681" y="4899152"/>
            <a:ext cx="0" cy="87814"/>
          </a:xfrm>
          <a:prstGeom prst="line">
            <a:avLst/>
          </a:prstGeom>
          <a:solidFill>
            <a:schemeClr val="bg1"/>
          </a:solidFill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E7F0FA01-1B53-41C4-B6FF-FD43513D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47" name="Footer Placeholder 46">
            <a:extLst>
              <a:ext uri="{FF2B5EF4-FFF2-40B4-BE49-F238E27FC236}">
                <a16:creationId xmlns:a16="http://schemas.microsoft.com/office/drawing/2014/main" id="{11F9FB5C-9003-49C8-BABC-98F6BB07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168E2126-40C3-45B0-AEAF-266F7790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3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1FD3-5FF7-437B-AB0F-835A2918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TIL for other cancers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BDB0F-FAAD-4FBB-8D84-2F826BFD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2027"/>
            <a:ext cx="7886700" cy="4760844"/>
          </a:xfrm>
        </p:spPr>
        <p:txBody>
          <a:bodyPr/>
          <a:lstStyle/>
          <a:p>
            <a:r>
              <a:rPr lang="en-US" dirty="0"/>
              <a:t>Proof of principle</a:t>
            </a:r>
          </a:p>
          <a:p>
            <a:pPr lvl="1"/>
            <a:r>
              <a:rPr lang="en-US" dirty="0"/>
              <a:t>Selecting TIL cultures based on mutation reactivity</a:t>
            </a:r>
          </a:p>
          <a:p>
            <a:pPr lvl="1"/>
            <a:r>
              <a:rPr lang="en-US" dirty="0"/>
              <a:t>Responses seen in colon, bile duct, and </a:t>
            </a:r>
            <a:r>
              <a:rPr lang="en-US" b="1" dirty="0"/>
              <a:t>breast cancer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68EB6-9DCC-46BA-810A-F8E13A38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8DD89-F38E-48D8-AD01-0FC4E9E0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2B6-8E68-4495-9EED-816007E9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E15F4D-D976-4573-BA49-F8F8A7055D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118" y="2564858"/>
            <a:ext cx="5374640" cy="374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371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B5C3E0-1060-4A30-AD27-1E53F587C1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57D9FC-BA54-4DBE-841A-CE1C35F213B3}"/>
              </a:ext>
            </a:extLst>
          </p:cNvPr>
          <p:cNvSpPr>
            <a:spLocks noChangeAspect="1"/>
          </p:cNvSpPr>
          <p:nvPr/>
        </p:nvSpPr>
        <p:spPr>
          <a:xfrm>
            <a:off x="0" y="1279720"/>
            <a:ext cx="9578290" cy="4948360"/>
          </a:xfrm>
          <a:prstGeom prst="rect">
            <a:avLst/>
          </a:prstGeom>
          <a:blipFill dpi="0" rotWithShape="1">
            <a:blip r:embed="rId3" cstate="screen">
              <a:alphaModFix amt="23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BE0319-F747-4D4F-AC42-2740F95CD8CB}"/>
              </a:ext>
            </a:extLst>
          </p:cNvPr>
          <p:cNvSpPr txBox="1">
            <a:spLocks/>
          </p:cNvSpPr>
          <p:nvPr/>
        </p:nvSpPr>
        <p:spPr>
          <a:xfrm>
            <a:off x="924186" y="1263815"/>
            <a:ext cx="7274934" cy="181962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ea typeface="ＭＳ Ｐゴシック" pitchFamily="80" charset="-128"/>
              </a:rPr>
              <a:t>Questions?</a:t>
            </a:r>
          </a:p>
          <a:p>
            <a:pPr>
              <a:defRPr/>
            </a:pPr>
            <a:endParaRPr lang="en-US" sz="2100" dirty="0">
              <a:ea typeface="ＭＳ Ｐゴシック" pitchFamily="80" charset="-128"/>
            </a:endParaRPr>
          </a:p>
          <a:p>
            <a:pPr>
              <a:defRPr/>
            </a:pPr>
            <a:r>
              <a:rPr lang="en-US" sz="2100" u="sng" dirty="0">
                <a:ea typeface="ＭＳ Ｐゴシック" pitchFamily="80" charset="-128"/>
              </a:rPr>
              <a:t>Acknowledgements:</a:t>
            </a:r>
          </a:p>
          <a:p>
            <a:pPr>
              <a:spcBef>
                <a:spcPts val="1200"/>
              </a:spcBef>
              <a:defRPr/>
            </a:pPr>
            <a:r>
              <a:rPr lang="en-US" sz="2100" dirty="0">
                <a:ea typeface="ＭＳ Ｐゴシック" pitchFamily="80" charset="-128"/>
              </a:rPr>
              <a:t>The many patients who contributed to this research</a:t>
            </a:r>
            <a:endParaRPr lang="en-US" sz="21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D31F578-8623-4A24-8733-ACD9E1702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29" y="3386130"/>
            <a:ext cx="377584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u="sng" dirty="0">
                <a:latin typeface="+mj-lt"/>
                <a:cs typeface="Arial" pitchFamily="34" charset="0"/>
              </a:rPr>
              <a:t>Surgery Branch, NCI</a:t>
            </a:r>
          </a:p>
          <a:p>
            <a:pPr algn="ctr"/>
            <a:r>
              <a:rPr lang="en-US" sz="1600" dirty="0">
                <a:latin typeface="+mj-lt"/>
                <a:cs typeface="Arial" pitchFamily="34" charset="0"/>
              </a:rPr>
              <a:t>Steven A. Rosenberg, Chief</a:t>
            </a:r>
          </a:p>
          <a:p>
            <a:pPr algn="ctr"/>
            <a:r>
              <a:rPr lang="en-US" sz="1600" dirty="0">
                <a:latin typeface="+mj-lt"/>
                <a:cs typeface="Arial" pitchFamily="34" charset="0"/>
              </a:rPr>
              <a:t>James Yang</a:t>
            </a:r>
          </a:p>
          <a:p>
            <a:pPr algn="ctr"/>
            <a:r>
              <a:rPr lang="en-US" sz="1600" dirty="0">
                <a:latin typeface="+mj-lt"/>
                <a:cs typeface="Arial" pitchFamily="34" charset="0"/>
              </a:rPr>
              <a:t>Paul Robbins</a:t>
            </a:r>
          </a:p>
          <a:p>
            <a:pPr algn="ctr"/>
            <a:r>
              <a:rPr lang="en-US" sz="1600" dirty="0">
                <a:latin typeface="+mj-lt"/>
                <a:cs typeface="Arial" pitchFamily="34" charset="0"/>
              </a:rPr>
              <a:t>Todd Prickett</a:t>
            </a:r>
          </a:p>
          <a:p>
            <a:pPr algn="ctr"/>
            <a:r>
              <a:rPr lang="en-US" sz="1600" dirty="0">
                <a:latin typeface="+mj-lt"/>
                <a:cs typeface="Arial" pitchFamily="34" charset="0"/>
              </a:rPr>
              <a:t>Jared Gartner</a:t>
            </a:r>
          </a:p>
          <a:p>
            <a:pPr algn="ctr"/>
            <a:r>
              <a:rPr lang="en-US" sz="1600" dirty="0">
                <a:latin typeface="+mj-lt"/>
                <a:cs typeface="Arial" pitchFamily="34" charset="0"/>
              </a:rPr>
              <a:t>Fellows, past and present</a:t>
            </a:r>
          </a:p>
          <a:p>
            <a:pPr algn="ctr"/>
            <a:r>
              <a:rPr lang="en-US" sz="1600" dirty="0">
                <a:latin typeface="+mj-lt"/>
                <a:cs typeface="Arial" pitchFamily="34" charset="0"/>
              </a:rPr>
              <a:t>Senior Staff, past and present</a:t>
            </a:r>
          </a:p>
          <a:p>
            <a:pPr algn="ctr"/>
            <a:r>
              <a:rPr lang="en-US" sz="1600" dirty="0">
                <a:latin typeface="+mj-lt"/>
                <a:cs typeface="Arial" pitchFamily="34" charset="0"/>
              </a:rPr>
              <a:t>Research Nurses, past and present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FBAC6BF-03D3-4ED5-8E25-15A46BE13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2" y="3183514"/>
            <a:ext cx="37758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u="sng" dirty="0">
                <a:latin typeface="+mj-lt"/>
                <a:cs typeface="Arial" pitchFamily="34" charset="0"/>
              </a:rPr>
              <a:t>SB Cell Production Facility</a:t>
            </a:r>
          </a:p>
          <a:p>
            <a:pPr algn="ctr"/>
            <a:r>
              <a:rPr lang="de-DE" sz="1600" dirty="0">
                <a:latin typeface="+mj-lt"/>
                <a:cs typeface="Arial" pitchFamily="34" charset="0"/>
              </a:rPr>
              <a:t>Hyunmi Halas</a:t>
            </a:r>
          </a:p>
          <a:p>
            <a:pPr algn="ctr"/>
            <a:r>
              <a:rPr lang="de-DE" sz="1600" dirty="0">
                <a:latin typeface="+mj-lt"/>
                <a:cs typeface="Arial" pitchFamily="34" charset="0"/>
              </a:rPr>
              <a:t>David Danforth</a:t>
            </a:r>
          </a:p>
          <a:p>
            <a:pPr algn="ctr"/>
            <a:endParaRPr lang="en-US" sz="1600" u="sng" dirty="0">
              <a:latin typeface="+mj-lt"/>
              <a:cs typeface="Arial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E025419-348F-4169-B864-1F06D2B0B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630" y="4065642"/>
            <a:ext cx="377584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u="sng" dirty="0">
                <a:latin typeface="+mj-lt"/>
                <a:cs typeface="Arial" pitchFamily="34" charset="0"/>
              </a:rPr>
              <a:t>Surgery Branch Alumni</a:t>
            </a:r>
          </a:p>
          <a:p>
            <a:pPr algn="ctr"/>
            <a:r>
              <a:rPr lang="de-DE" sz="1600" dirty="0">
                <a:latin typeface="+mj-lt"/>
                <a:cs typeface="Arial" pitchFamily="34" charset="0"/>
              </a:rPr>
              <a:t>Mark Dudley</a:t>
            </a:r>
          </a:p>
          <a:p>
            <a:pPr algn="ctr"/>
            <a:r>
              <a:rPr lang="de-DE" sz="1600" dirty="0">
                <a:latin typeface="+mj-lt"/>
                <a:cs typeface="Arial" pitchFamily="34" charset="0"/>
              </a:rPr>
              <a:t>Nick Restifo</a:t>
            </a:r>
          </a:p>
          <a:p>
            <a:pPr algn="ctr"/>
            <a:r>
              <a:rPr lang="de-DE" sz="1600" dirty="0">
                <a:latin typeface="+mj-lt"/>
                <a:cs typeface="Arial" pitchFamily="34" charset="0"/>
              </a:rPr>
              <a:t>Rick Sherry</a:t>
            </a:r>
          </a:p>
          <a:p>
            <a:pPr algn="ctr"/>
            <a:r>
              <a:rPr lang="de-DE" sz="1600" dirty="0">
                <a:latin typeface="+mj-lt"/>
                <a:cs typeface="Arial" pitchFamily="34" charset="0"/>
              </a:rPr>
              <a:t>Robert Somerville</a:t>
            </a:r>
          </a:p>
          <a:p>
            <a:pPr algn="ctr"/>
            <a:r>
              <a:rPr lang="de-DE" sz="1600" dirty="0">
                <a:latin typeface="+mj-lt"/>
                <a:cs typeface="Arial" pitchFamily="34" charset="0"/>
              </a:rPr>
              <a:t>Samantha Seitter</a:t>
            </a:r>
          </a:p>
          <a:p>
            <a:pPr algn="ctr"/>
            <a:r>
              <a:rPr lang="de-DE" sz="1600" dirty="0">
                <a:latin typeface="+mj-lt"/>
                <a:cs typeface="Arial" pitchFamily="34" charset="0"/>
              </a:rPr>
              <a:t>Eric Tran</a:t>
            </a:r>
          </a:p>
          <a:p>
            <a:pPr algn="ctr"/>
            <a:r>
              <a:rPr lang="de-DE" sz="1600" dirty="0">
                <a:latin typeface="+mj-lt"/>
                <a:cs typeface="Arial" pitchFamily="34" charset="0"/>
              </a:rPr>
              <a:t>John Wunderlich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BF17B06-2BFF-4B49-B767-03A543777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34404E9-EF47-4BD2-B577-CC5BFE76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F4B9BA2-882F-4A18-8BFC-4CDE374C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1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153061" y="4038585"/>
            <a:ext cx="6858000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EB43F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400ED-B8D9-4617-92EE-D456EFD4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TIL: IL-2 </a:t>
            </a:r>
            <a:r>
              <a:rPr lang="en-US" sz="3200" dirty="0"/>
              <a:t>(+ LAK cells)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6EA68-C3EE-47C3-9FFE-BBB37C8C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F740B-2206-4624-9E5C-1D8245BD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CEC77-D405-4FAB-B7B0-A1EE50D2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B06E9A8-8486-4DD7-A4D2-5384F90A57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8521" y="1767216"/>
            <a:ext cx="6586957" cy="36866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868285-31E3-43C8-BF84-1342CDBDEA4B}"/>
              </a:ext>
            </a:extLst>
          </p:cNvPr>
          <p:cNvSpPr txBox="1"/>
          <p:nvPr/>
        </p:nvSpPr>
        <p:spPr>
          <a:xfrm>
            <a:off x="2823309" y="5537344"/>
            <a:ext cx="328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Rosenberg et al, </a:t>
            </a:r>
            <a:r>
              <a:rPr lang="en-US" sz="1400" i="1" dirty="0"/>
              <a:t>N </a:t>
            </a:r>
            <a:r>
              <a:rPr lang="en-US" sz="1400" i="1" dirty="0" err="1"/>
              <a:t>Engl</a:t>
            </a:r>
            <a:r>
              <a:rPr lang="en-US" sz="1400" i="1" dirty="0"/>
              <a:t> J Med,</a:t>
            </a:r>
            <a:r>
              <a:rPr lang="en-US" sz="1400" dirty="0"/>
              <a:t> 1985</a:t>
            </a:r>
          </a:p>
        </p:txBody>
      </p:sp>
    </p:spTree>
    <p:extLst>
      <p:ext uri="{BB962C8B-B14F-4D97-AF65-F5344CB8AC3E}">
        <p14:creationId xmlns:p14="http://schemas.microsoft.com/office/powerpoint/2010/main" val="136358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2694-E123-45E2-B9AC-7F5524F5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TIL: IL-2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38D6-02A1-4EA9-9A10-30DC39116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27449"/>
            <a:ext cx="7886700" cy="936901"/>
          </a:xfrm>
        </p:spPr>
        <p:txBody>
          <a:bodyPr>
            <a:normAutofit fontScale="92500"/>
          </a:bodyPr>
          <a:lstStyle/>
          <a:p>
            <a:r>
              <a:rPr lang="en-US" dirty="0"/>
              <a:t>Objective response in 16% with 6% CR</a:t>
            </a:r>
          </a:p>
          <a:p>
            <a:r>
              <a:rPr lang="en-US" dirty="0"/>
              <a:t>Long-term durable response in a minority of patients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00CDC-BBAA-4FB0-AFE9-707A5DFE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6CC82-01C5-4DDF-9E5C-30F8E940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FE04B-DD2D-4F64-8D7E-F1541980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ECE283E-BEB3-4BD2-82FE-A75506614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26" y="4192035"/>
            <a:ext cx="3751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Atkins MB et al,  </a:t>
            </a:r>
            <a:r>
              <a:rPr lang="en-US" altLang="en-US" sz="1400" i="1" dirty="0"/>
              <a:t>J Clin Oncol, </a:t>
            </a:r>
            <a:r>
              <a:rPr lang="en-US" altLang="en-US" sz="1400" dirty="0"/>
              <a:t>1999</a:t>
            </a:r>
          </a:p>
        </p:txBody>
      </p:sp>
      <p:pic>
        <p:nvPicPr>
          <p:cNvPr id="14" name="Picture 4" descr="Figure">
            <a:extLst>
              <a:ext uri="{FF2B5EF4-FFF2-40B4-BE49-F238E27FC236}">
                <a16:creationId xmlns:a16="http://schemas.microsoft.com/office/drawing/2014/main" id="{4F890E17-E4F3-41BC-BA84-3EB974376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39" y="1925665"/>
            <a:ext cx="3928493" cy="226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00BC5071-A021-44D4-A154-3F7AAB2BF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3363" y="1629664"/>
            <a:ext cx="3821987" cy="26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ABCBE506-E166-494C-987E-77A73D71D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655" y="4192035"/>
            <a:ext cx="3751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Smith FO et al, </a:t>
            </a:r>
            <a:r>
              <a:rPr lang="en-US" altLang="en-US" sz="1400" i="1" dirty="0"/>
              <a:t>Clin Cancer Res, </a:t>
            </a:r>
            <a:r>
              <a:rPr lang="en-US" altLang="en-US" sz="1400" dirty="0"/>
              <a:t>2008 </a:t>
            </a:r>
          </a:p>
        </p:txBody>
      </p:sp>
    </p:spTree>
    <p:extLst>
      <p:ext uri="{BB962C8B-B14F-4D97-AF65-F5344CB8AC3E}">
        <p14:creationId xmlns:p14="http://schemas.microsoft.com/office/powerpoint/2010/main" val="93306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DC139-D6FC-4ABD-8448-EAF1463C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Tumor Infiltrating Lymphocytes: Murine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A4F5D-A94C-49CB-BB57-DAED6ECA5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pre-clinical results than LAK with fewer cells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D8F29-0213-43AF-B713-811916E4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A18FC-70B8-479E-9118-4F17AFE2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A85B0-EAFF-42A1-AA7D-74C2FB0B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896C9-9061-4736-8A5A-F805A1394530}"/>
              </a:ext>
            </a:extLst>
          </p:cNvPr>
          <p:cNvSpPr txBox="1"/>
          <p:nvPr/>
        </p:nvSpPr>
        <p:spPr>
          <a:xfrm>
            <a:off x="5953125" y="5401761"/>
            <a:ext cx="306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Rosenberg, </a:t>
            </a:r>
            <a:r>
              <a:rPr lang="en-US" sz="1400" dirty="0" err="1"/>
              <a:t>Spiess</a:t>
            </a:r>
            <a:r>
              <a:rPr lang="en-US" sz="1400" dirty="0"/>
              <a:t>, </a:t>
            </a:r>
            <a:r>
              <a:rPr lang="en-US" sz="1400" dirty="0" err="1"/>
              <a:t>Lafreniere</a:t>
            </a:r>
            <a:endParaRPr lang="en-US" sz="1400" dirty="0"/>
          </a:p>
          <a:p>
            <a:pPr algn="r"/>
            <a:r>
              <a:rPr lang="en-US" sz="1400" i="1" dirty="0"/>
              <a:t>Science </a:t>
            </a:r>
            <a:r>
              <a:rPr lang="en-US" sz="1400" dirty="0"/>
              <a:t>1986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6876EA-B9D5-4116-9E66-23ADED579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4" y="2412547"/>
            <a:ext cx="3507377" cy="2767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EC83FC-7543-4901-B9CB-1823D26B9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828" y="2215449"/>
            <a:ext cx="5355088" cy="316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5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2260-2F1D-407C-8E4D-CC305F8E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Tumor Infiltrating Lymphocytes: Human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83C16-BAD8-43A2-A947-1522F130F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9 of 15 (60%) response in patients naïve to IL-2</a:t>
            </a:r>
          </a:p>
          <a:p>
            <a:r>
              <a:rPr lang="en-US" sz="2400" dirty="0"/>
              <a:t>2 of 5 (40%) response in patients with IL-2 refractory tumors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A89B4-F628-48CF-9F79-2D7196B0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8D86B-325D-4A4D-B52C-53184574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92E0B-1846-466D-B239-D744C39F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1C73C-1B3C-42CA-993E-D6D9999D7595}"/>
              </a:ext>
            </a:extLst>
          </p:cNvPr>
          <p:cNvSpPr txBox="1"/>
          <p:nvPr/>
        </p:nvSpPr>
        <p:spPr>
          <a:xfrm>
            <a:off x="3119363" y="5987859"/>
            <a:ext cx="2905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Rosenberg et al, </a:t>
            </a:r>
            <a:r>
              <a:rPr lang="en-US" sz="1400" i="1" dirty="0"/>
              <a:t>N </a:t>
            </a:r>
            <a:r>
              <a:rPr lang="en-US" sz="1400" i="1" dirty="0" err="1"/>
              <a:t>Engl</a:t>
            </a:r>
            <a:r>
              <a:rPr lang="en-US" sz="1400" i="1" dirty="0"/>
              <a:t> J Med, </a:t>
            </a:r>
            <a:r>
              <a:rPr lang="en-US" sz="1400" dirty="0"/>
              <a:t>1988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E11CD4-3A08-4E56-BD73-AB438F884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18" y="2387300"/>
            <a:ext cx="7177561" cy="3701859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A2C87635-F88A-44C8-8577-8A8716FB679C}"/>
              </a:ext>
            </a:extLst>
          </p:cNvPr>
          <p:cNvSpPr/>
          <p:nvPr/>
        </p:nvSpPr>
        <p:spPr>
          <a:xfrm>
            <a:off x="1805118" y="4502272"/>
            <a:ext cx="263237" cy="304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6E00019-94E7-4D06-9599-3DAEBCF3A666}"/>
              </a:ext>
            </a:extLst>
          </p:cNvPr>
          <p:cNvSpPr/>
          <p:nvPr/>
        </p:nvSpPr>
        <p:spPr>
          <a:xfrm>
            <a:off x="3539357" y="4207884"/>
            <a:ext cx="263237" cy="304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479F932-9FB3-48A8-836C-F074A78AA0E7}"/>
              </a:ext>
            </a:extLst>
          </p:cNvPr>
          <p:cNvSpPr/>
          <p:nvPr/>
        </p:nvSpPr>
        <p:spPr>
          <a:xfrm>
            <a:off x="7486650" y="4502272"/>
            <a:ext cx="263237" cy="304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4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3EED-41F2-4DD1-B52D-046587C9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Adoptive Cell Transfer with 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0AB2D-9D43-4D0D-A1FA-00C380A5C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27404"/>
            <a:ext cx="2622970" cy="3637406"/>
          </a:xfrm>
        </p:spPr>
        <p:txBody>
          <a:bodyPr>
            <a:normAutofit/>
          </a:bodyPr>
          <a:lstStyle/>
          <a:p>
            <a:r>
              <a:rPr lang="en-US" b="1" dirty="0"/>
              <a:t>49% </a:t>
            </a:r>
            <a:r>
              <a:rPr lang="en-US" sz="2400" dirty="0"/>
              <a:t>objective response rate</a:t>
            </a:r>
          </a:p>
          <a:p>
            <a:r>
              <a:rPr lang="en-US" b="1" dirty="0"/>
              <a:t>12% </a:t>
            </a:r>
            <a:r>
              <a:rPr lang="en-US" sz="2400" dirty="0"/>
              <a:t>complete response rate</a:t>
            </a:r>
          </a:p>
          <a:p>
            <a:endParaRPr lang="en-US" sz="2400" dirty="0"/>
          </a:p>
          <a:p>
            <a:r>
              <a:rPr lang="en-US" sz="2400" dirty="0"/>
              <a:t>Increased durability of response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A4C7D-D59D-4C69-B8DC-9EADD86E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4D814-9379-40DB-A728-5938BF2C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F22C1-6800-4919-84F0-2AEF1E9F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1FED10F-1482-4E6D-B194-892A38543F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456" y="2327404"/>
            <a:ext cx="5124936" cy="3681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95E9DB-9426-4C38-9EF2-0BE0E0A0719B}"/>
              </a:ext>
            </a:extLst>
          </p:cNvPr>
          <p:cNvSpPr txBox="1"/>
          <p:nvPr/>
        </p:nvSpPr>
        <p:spPr>
          <a:xfrm>
            <a:off x="4757820" y="6062426"/>
            <a:ext cx="2893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Dudley et al, </a:t>
            </a:r>
            <a:r>
              <a:rPr lang="en-US" sz="1400" i="1" dirty="0"/>
              <a:t>J Clin Oncol</a:t>
            </a:r>
            <a:r>
              <a:rPr lang="en-US" sz="1400" dirty="0"/>
              <a:t>, 2005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AE82F60-6CAB-4B5D-951E-529CA9DF6ACF}"/>
              </a:ext>
            </a:extLst>
          </p:cNvPr>
          <p:cNvSpPr/>
          <p:nvPr/>
        </p:nvSpPr>
        <p:spPr>
          <a:xfrm>
            <a:off x="1948542" y="1388528"/>
            <a:ext cx="2827077" cy="517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Preparative chemotherapy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D5CE5F5-A5A8-49F8-8647-260D7F22F523}"/>
              </a:ext>
            </a:extLst>
          </p:cNvPr>
          <p:cNvSpPr/>
          <p:nvPr/>
        </p:nvSpPr>
        <p:spPr>
          <a:xfrm>
            <a:off x="5548505" y="1428799"/>
            <a:ext cx="1603410" cy="51799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Interleukin-2</a:t>
            </a:r>
          </a:p>
        </p:txBody>
      </p:sp>
      <p:pic>
        <p:nvPicPr>
          <p:cNvPr id="12" name="Graphic 11" descr="IV with solid fill">
            <a:extLst>
              <a:ext uri="{FF2B5EF4-FFF2-40B4-BE49-F238E27FC236}">
                <a16:creationId xmlns:a16="http://schemas.microsoft.com/office/drawing/2014/main" id="{0BCF0972-057C-4219-8ECF-BE53781A6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4863" y="1230597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335FF5-3218-482C-B11A-C8700F9B5103}"/>
              </a:ext>
            </a:extLst>
          </p:cNvPr>
          <p:cNvSpPr txBox="1"/>
          <p:nvPr/>
        </p:nvSpPr>
        <p:spPr>
          <a:xfrm>
            <a:off x="4913925" y="1644515"/>
            <a:ext cx="48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TIL</a:t>
            </a:r>
          </a:p>
        </p:txBody>
      </p:sp>
    </p:spTree>
    <p:extLst>
      <p:ext uri="{BB962C8B-B14F-4D97-AF65-F5344CB8AC3E}">
        <p14:creationId xmlns:p14="http://schemas.microsoft.com/office/powerpoint/2010/main" val="37934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FC75-17C0-49F2-B326-C537AFDA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basics of adoptive cell transfer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7FBAB-396C-4E5B-B366-103681F5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647B-AAA0-4C77-BD77-31A79F08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8C80-3669-488A-B682-FB6B3A0E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2" descr="http://celltrials.info/wp-content/uploads/2008/05/nrc2355-f1.jpg">
            <a:extLst>
              <a:ext uri="{FF2B5EF4-FFF2-40B4-BE49-F238E27FC236}">
                <a16:creationId xmlns:a16="http://schemas.microsoft.com/office/drawing/2014/main" id="{762B9570-04FF-44AC-AB58-206BE00CF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803" y="1142495"/>
            <a:ext cx="5356883" cy="51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8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12d post cells 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096521"/>
            <a:ext cx="6858000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314450" y="1582171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Pre-Treatment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5029201" y="1582171"/>
            <a:ext cx="2945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Day +12</a:t>
            </a:r>
          </a:p>
        </p:txBody>
      </p:sp>
      <p:sp>
        <p:nvSpPr>
          <p:cNvPr id="2" name="Rectangle 1"/>
          <p:cNvSpPr/>
          <p:nvPr/>
        </p:nvSpPr>
        <p:spPr>
          <a:xfrm>
            <a:off x="4914900" y="1582171"/>
            <a:ext cx="3086100" cy="4447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2914E1-4846-44E5-A2B2-8F2E30F6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TIL for Melanoma: Subcutaneous Disease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AC8CE-A31A-4780-8AF6-B18126C3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Goff SL – 28 Jul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85754-DCE7-408B-92DA-FC9D0135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SITC Deep Dive: TIL Therapies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577C0-281A-443F-A38B-7E0D75B0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5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9">
    <a:dk1>
      <a:sysClr val="windowText" lastClr="000000"/>
    </a:dk1>
    <a:lt1>
      <a:sysClr val="window" lastClr="FFFFFF"/>
    </a:lt1>
    <a:dk2>
      <a:srgbClr val="454D55"/>
    </a:dk2>
    <a:lt2>
      <a:srgbClr val="808080"/>
    </a:lt2>
    <a:accent1>
      <a:srgbClr val="8C6239"/>
    </a:accent1>
    <a:accent2>
      <a:srgbClr val="A67C52"/>
    </a:accent2>
    <a:accent3>
      <a:srgbClr val="C69C6D"/>
    </a:accent3>
    <a:accent4>
      <a:srgbClr val="E6E6E6"/>
    </a:accent4>
    <a:accent5>
      <a:srgbClr val="CCCCCC"/>
    </a:accent5>
    <a:accent6>
      <a:srgbClr val="70AD47"/>
    </a:accent6>
    <a:hlink>
      <a:srgbClr val="808080"/>
    </a:hlink>
    <a:folHlink>
      <a:srgbClr val="808080"/>
    </a:folHlink>
  </a:clrScheme>
  <a:fontScheme name="Custom 45">
    <a:majorFont>
      <a:latin typeface="Tahoma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3565</TotalTime>
  <Words>1335</Words>
  <Application>Microsoft Office PowerPoint</Application>
  <PresentationFormat>On-screen Show (4:3)</PresentationFormat>
  <Paragraphs>317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Tahoma</vt:lpstr>
      <vt:lpstr>Times New Roman</vt:lpstr>
      <vt:lpstr>Office Theme</vt:lpstr>
      <vt:lpstr>Prism 8</vt:lpstr>
      <vt:lpstr>Prism 7</vt:lpstr>
      <vt:lpstr>TIL: A Living Drug for Metastatic Cancer</vt:lpstr>
      <vt:lpstr>TIL: A Living Drug for Metastatic Cancer</vt:lpstr>
      <vt:lpstr>The path to TIL: IL-2 (+ LAK cells)</vt:lpstr>
      <vt:lpstr>The path to TIL: IL-2</vt:lpstr>
      <vt:lpstr>Tumor Infiltrating Lymphocytes: Murine</vt:lpstr>
      <vt:lpstr>Tumor Infiltrating Lymphocytes: Human</vt:lpstr>
      <vt:lpstr>Adoptive Cell Transfer with TIL</vt:lpstr>
      <vt:lpstr>The basics of adoptive cell transfer</vt:lpstr>
      <vt:lpstr>TIL for Melanoma: Subcutaneous Disease</vt:lpstr>
      <vt:lpstr>PowerPoint Presentation</vt:lpstr>
      <vt:lpstr>PowerPoint Presentation</vt:lpstr>
      <vt:lpstr>Tumor-to-treatment at Surgery Branch</vt:lpstr>
      <vt:lpstr>TIL for melanoma: Surgery Branch</vt:lpstr>
      <vt:lpstr>Early phase trials of TIL for melanoma</vt:lpstr>
      <vt:lpstr>TIL in an evolving therapeutic landscape</vt:lpstr>
      <vt:lpstr>Impact of Prior Therapy on TIL</vt:lpstr>
      <vt:lpstr>Anti-CTLA-4 with no apparent impact on TIL</vt:lpstr>
      <vt:lpstr>Anti-PD-1 impacts composition of  initial TIL and final product</vt:lpstr>
      <vt:lpstr>TIL after anti-PD-1 can be effective</vt:lpstr>
      <vt:lpstr>Complete response possible after anti-PD-1 therapy</vt:lpstr>
      <vt:lpstr>TIL in an evolving therapeutic landscape</vt:lpstr>
      <vt:lpstr>TIL for other cancers</vt:lpstr>
      <vt:lpstr>The basics of adoptive cell transfer</vt:lpstr>
      <vt:lpstr>PowerPoint Presentation</vt:lpstr>
      <vt:lpstr>TIL for other cancers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SITC PPT</dc:title>
  <dc:creator>Edwin O'Sullivan</dc:creator>
  <cp:lastModifiedBy>Goff, Stephanie (NIH/NCI) [E]</cp:lastModifiedBy>
  <cp:revision>243</cp:revision>
  <dcterms:created xsi:type="dcterms:W3CDTF">2016-09-26T16:38:37Z</dcterms:created>
  <dcterms:modified xsi:type="dcterms:W3CDTF">2022-07-24T17:01:51Z</dcterms:modified>
</cp:coreProperties>
</file>