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0.jpg" ContentType="image/jpeg"/>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 id="2147483691" r:id="rId6"/>
  </p:sldMasterIdLst>
  <p:notesMasterIdLst>
    <p:notesMasterId r:id="rId73"/>
  </p:notesMasterIdLst>
  <p:sldIdLst>
    <p:sldId id="364" r:id="rId7"/>
    <p:sldId id="387" r:id="rId8"/>
    <p:sldId id="388" r:id="rId9"/>
    <p:sldId id="389" r:id="rId10"/>
    <p:sldId id="300" r:id="rId11"/>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397" r:id="rId34"/>
    <p:sldId id="398" r:id="rId35"/>
    <p:sldId id="399" r:id="rId36"/>
    <p:sldId id="400" r:id="rId37"/>
    <p:sldId id="401" r:id="rId38"/>
    <p:sldId id="402" r:id="rId39"/>
    <p:sldId id="403" r:id="rId40"/>
    <p:sldId id="404" r:id="rId41"/>
    <p:sldId id="405" r:id="rId42"/>
    <p:sldId id="406" r:id="rId43"/>
    <p:sldId id="407" r:id="rId44"/>
    <p:sldId id="408" r:id="rId45"/>
    <p:sldId id="409" r:id="rId46"/>
    <p:sldId id="410" r:id="rId47"/>
    <p:sldId id="411" r:id="rId48"/>
    <p:sldId id="412" r:id="rId49"/>
    <p:sldId id="413" r:id="rId50"/>
    <p:sldId id="414" r:id="rId51"/>
    <p:sldId id="415" r:id="rId52"/>
    <p:sldId id="440" r:id="rId53"/>
    <p:sldId id="367" r:id="rId54"/>
    <p:sldId id="436" r:id="rId55"/>
    <p:sldId id="433" r:id="rId56"/>
    <p:sldId id="428" r:id="rId57"/>
    <p:sldId id="438" r:id="rId58"/>
    <p:sldId id="441" r:id="rId59"/>
    <p:sldId id="430" r:id="rId60"/>
    <p:sldId id="434" r:id="rId61"/>
    <p:sldId id="282" r:id="rId62"/>
    <p:sldId id="437" r:id="rId63"/>
    <p:sldId id="427" r:id="rId64"/>
    <p:sldId id="439" r:id="rId65"/>
    <p:sldId id="435" r:id="rId66"/>
    <p:sldId id="432" r:id="rId67"/>
    <p:sldId id="442" r:id="rId68"/>
    <p:sldId id="390" r:id="rId69"/>
    <p:sldId id="396" r:id="rId70"/>
    <p:sldId id="391" r:id="rId71"/>
    <p:sldId id="366" r:id="rId72"/>
  </p:sldIdLst>
  <p:sldSz cx="12192000" cy="6858000"/>
  <p:notesSz cx="6858000" cy="9144000"/>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Ehlerding" initials="EE" lastIdx="38" clrIdx="0">
    <p:extLst>
      <p:ext uri="{19B8F6BF-5375-455C-9EA6-DF929625EA0E}">
        <p15:presenceInfo xmlns:p15="http://schemas.microsoft.com/office/powerpoint/2012/main" userId="S-1-5-21-2796645487-3596344109-3063352737-8923" providerId="AD"/>
      </p:ext>
    </p:extLst>
  </p:cmAuthor>
  <p:cmAuthor id="2" name="Emily Ehlerding" initials="EE [2]" lastIdx="32" clrIdx="1">
    <p:extLst>
      <p:ext uri="{19B8F6BF-5375-455C-9EA6-DF929625EA0E}">
        <p15:presenceInfo xmlns:p15="http://schemas.microsoft.com/office/powerpoint/2012/main" userId="3b3bae0b9534315a" providerId="Windows Live"/>
      </p:ext>
    </p:extLst>
  </p:cmAuthor>
  <p:cmAuthor id="3" name="Miles Schuller" initials="MS" lastIdx="5" clrIdx="2">
    <p:extLst>
      <p:ext uri="{19B8F6BF-5375-455C-9EA6-DF929625EA0E}">
        <p15:presenceInfo xmlns:p15="http://schemas.microsoft.com/office/powerpoint/2012/main" userId="S-1-5-21-2796645487-3596344109-3063352737-12356" providerId="AD"/>
      </p:ext>
    </p:extLst>
  </p:cmAuthor>
  <p:cmAuthor id="10" name="Michael Benjamin Atkins" initials="MBA" lastIdx="5" clrIdx="5">
    <p:extLst>
      <p:ext uri="{19B8F6BF-5375-455C-9EA6-DF929625EA0E}">
        <p15:presenceInfo xmlns:p15="http://schemas.microsoft.com/office/powerpoint/2012/main" userId="S::mba41@georgetown.edu::11a92d00-c0a4-4d91-8e3e-b956f8371038" providerId="AD"/>
      </p:ext>
    </p:extLst>
  </p:cmAuthor>
  <p:cmAuthor id="4" name="Samuel Million-Weaver" initials="SM" lastIdx="20" clrIdx="3">
    <p:extLst>
      <p:ext uri="{19B8F6BF-5375-455C-9EA6-DF929625EA0E}">
        <p15:presenceInfo xmlns:p15="http://schemas.microsoft.com/office/powerpoint/2012/main" userId="S-1-5-21-2796645487-3596344109-3063352737-11698" providerId="AD"/>
      </p:ext>
    </p:extLst>
  </p:cmAuthor>
  <p:cmAuthor id="5" name="Emily Gronseth" initials="EG" lastIdx="34" clrIdx="4">
    <p:extLst>
      <p:ext uri="{19B8F6BF-5375-455C-9EA6-DF929625EA0E}">
        <p15:presenceInfo xmlns:p15="http://schemas.microsoft.com/office/powerpoint/2012/main" userId="S-1-5-21-2796645487-3596344109-3063352737-90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A70B"/>
    <a:srgbClr val="1D4F91"/>
    <a:srgbClr val="60A643"/>
    <a:srgbClr val="FFFFFF"/>
    <a:srgbClr val="426F07"/>
    <a:srgbClr val="2B74D5"/>
    <a:srgbClr val="4988DB"/>
    <a:srgbClr val="18427A"/>
    <a:srgbClr val="3F792F"/>
    <a:srgbClr val="184F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A92E7C-95E4-E4C8-DB1F-31F4728A3060}" v="7" dt="2022-10-03T02:11:06.592"/>
    <p1510:client id="{BF0AE113-958E-123A-F1D2-D0B2819FF8F1}" v="40" dt="2022-10-03T12:08:23.809"/>
    <p1510:client id="{CD863EB2-193D-6211-9AA2-A5CA4E07CE1E}" v="2" dt="2022-10-03T13:17:55.1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1ACC06-40BE-4E60-B605-268403273359}"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8D29AD-98F5-498B-8771-621472B7185C}" type="slidenum">
              <a:rPr lang="en-US" smtClean="0"/>
              <a:t>‹#›</a:t>
            </a:fld>
            <a:endParaRPr lang="en-US"/>
          </a:p>
        </p:txBody>
      </p:sp>
    </p:spTree>
    <p:extLst>
      <p:ext uri="{BB962C8B-B14F-4D97-AF65-F5344CB8AC3E}">
        <p14:creationId xmlns:p14="http://schemas.microsoft.com/office/powerpoint/2010/main" val="3083796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8D29AD-98F5-498B-8771-621472B7185C}" type="slidenum">
              <a:rPr lang="en-US" smtClean="0"/>
              <a:t>1</a:t>
            </a:fld>
            <a:endParaRPr lang="en-US"/>
          </a:p>
        </p:txBody>
      </p:sp>
    </p:spTree>
    <p:extLst>
      <p:ext uri="{BB962C8B-B14F-4D97-AF65-F5344CB8AC3E}">
        <p14:creationId xmlns:p14="http://schemas.microsoft.com/office/powerpoint/2010/main" val="2006452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144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8D29AD-98F5-498B-8771-621472B7185C}" type="slidenum">
              <a:rPr lang="en-US" smtClean="0"/>
              <a:t>62</a:t>
            </a:fld>
            <a:endParaRPr lang="en-US"/>
          </a:p>
        </p:txBody>
      </p:sp>
    </p:spTree>
    <p:extLst>
      <p:ext uri="{BB962C8B-B14F-4D97-AF65-F5344CB8AC3E}">
        <p14:creationId xmlns:p14="http://schemas.microsoft.com/office/powerpoint/2010/main" val="989966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Advances in Cancer Immunotherapy series has accredited online courses available now. Visit sitcancer.org/</a:t>
            </a:r>
            <a:r>
              <a:rPr lang="en-US" err="1"/>
              <a:t>aci</a:t>
            </a:r>
            <a:r>
              <a:rPr lang="en-US"/>
              <a:t> for more information. </a:t>
            </a:r>
          </a:p>
        </p:txBody>
      </p:sp>
      <p:sp>
        <p:nvSpPr>
          <p:cNvPr id="4" name="Slide Number Placeholder 3"/>
          <p:cNvSpPr>
            <a:spLocks noGrp="1"/>
          </p:cNvSpPr>
          <p:nvPr>
            <p:ph type="sldNum" sz="quarter" idx="5"/>
          </p:nvPr>
        </p:nvSpPr>
        <p:spPr/>
        <p:txBody>
          <a:bodyPr/>
          <a:lstStyle/>
          <a:p>
            <a:fld id="{348D29AD-98F5-498B-8771-621472B7185C}" type="slidenum">
              <a:rPr lang="en-US" smtClean="0"/>
              <a:t>64</a:t>
            </a:fld>
            <a:endParaRPr lang="en-US"/>
          </a:p>
        </p:txBody>
      </p:sp>
    </p:spTree>
    <p:extLst>
      <p:ext uri="{BB962C8B-B14F-4D97-AF65-F5344CB8AC3E}">
        <p14:creationId xmlns:p14="http://schemas.microsoft.com/office/powerpoint/2010/main" val="4172924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 direct, easy, portable access to our immunotherapy guidelines with the SITC Clinical Practice Guidelines (CPG) Mobile App, available for free on the App Store and Google Play Store.  Learn more at sitcancer.org/CPG-app</a:t>
            </a:r>
          </a:p>
        </p:txBody>
      </p:sp>
      <p:sp>
        <p:nvSpPr>
          <p:cNvPr id="4" name="Slide Number Placeholder 3"/>
          <p:cNvSpPr>
            <a:spLocks noGrp="1"/>
          </p:cNvSpPr>
          <p:nvPr>
            <p:ph type="sldNum" sz="quarter" idx="5"/>
          </p:nvPr>
        </p:nvSpPr>
        <p:spPr/>
        <p:txBody>
          <a:bodyPr/>
          <a:lstStyle/>
          <a:p>
            <a:fld id="{348D29AD-98F5-498B-8771-621472B7185C}" type="slidenum">
              <a:rPr lang="en-US" smtClean="0"/>
              <a:t>65</a:t>
            </a:fld>
            <a:endParaRPr lang="en-US"/>
          </a:p>
        </p:txBody>
      </p:sp>
    </p:spTree>
    <p:extLst>
      <p:ext uri="{BB962C8B-B14F-4D97-AF65-F5344CB8AC3E}">
        <p14:creationId xmlns:p14="http://schemas.microsoft.com/office/powerpoint/2010/main" val="627602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finally, a recording of this webinar and the presentation slides will be made available on the SITC website. All attendees will receive information on how to access these in the coming days. If you have any questions or comments about this webinar, please email connectED@sitcancer.org. </a:t>
            </a:r>
          </a:p>
        </p:txBody>
      </p:sp>
      <p:sp>
        <p:nvSpPr>
          <p:cNvPr id="4" name="Slide Number Placeholder 3"/>
          <p:cNvSpPr>
            <a:spLocks noGrp="1"/>
          </p:cNvSpPr>
          <p:nvPr>
            <p:ph type="sldNum" sz="quarter" idx="10"/>
          </p:nvPr>
        </p:nvSpPr>
        <p:spPr/>
        <p:txBody>
          <a:bodyPr/>
          <a:lstStyle/>
          <a:p>
            <a:fld id="{348D29AD-98F5-498B-8771-621472B7185C}" type="slidenum">
              <a:rPr lang="en-US" smtClean="0"/>
              <a:t>66</a:t>
            </a:fld>
            <a:endParaRPr lang="en-US"/>
          </a:p>
        </p:txBody>
      </p:sp>
    </p:spTree>
    <p:extLst>
      <p:ext uri="{BB962C8B-B14F-4D97-AF65-F5344CB8AC3E}">
        <p14:creationId xmlns:p14="http://schemas.microsoft.com/office/powerpoint/2010/main" val="989966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8D29AD-98F5-498B-8771-621472B7185C}" type="slidenum">
              <a:rPr lang="en-US" smtClean="0"/>
              <a:t>2</a:t>
            </a:fld>
            <a:endParaRPr lang="en-US"/>
          </a:p>
        </p:txBody>
      </p:sp>
    </p:spTree>
    <p:extLst>
      <p:ext uri="{BB962C8B-B14F-4D97-AF65-F5344CB8AC3E}">
        <p14:creationId xmlns:p14="http://schemas.microsoft.com/office/powerpoint/2010/main" val="3176785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8D29AD-98F5-498B-8771-621472B7185C}" type="slidenum">
              <a:rPr lang="en-US" smtClean="0"/>
              <a:t>4</a:t>
            </a:fld>
            <a:endParaRPr lang="en-US"/>
          </a:p>
        </p:txBody>
      </p:sp>
    </p:spTree>
    <p:extLst>
      <p:ext uri="{BB962C8B-B14F-4D97-AF65-F5344CB8AC3E}">
        <p14:creationId xmlns:p14="http://schemas.microsoft.com/office/powerpoint/2010/main" val="3533172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8D29AD-98F5-498B-8771-621472B718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122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53C4279-0E90-45C7-936D-21AD6824232C}" type="slidenum">
              <a:rPr lang="en-GB" smtClean="0"/>
              <a:pPr>
                <a:defRPr/>
              </a:pPr>
              <a:t>29</a:t>
            </a:fld>
            <a:endParaRPr lang="en-GB"/>
          </a:p>
        </p:txBody>
      </p:sp>
    </p:spTree>
    <p:extLst>
      <p:ext uri="{BB962C8B-B14F-4D97-AF65-F5344CB8AC3E}">
        <p14:creationId xmlns:p14="http://schemas.microsoft.com/office/powerpoint/2010/main" val="774562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Figure 4: Immune related tumor microenvironment changes after treatment with </a:t>
            </a:r>
            <a:r>
              <a:rPr lang="en-US" b="1" dirty="0" err="1"/>
              <a:t>aNK</a:t>
            </a:r>
            <a:r>
              <a:rPr lang="en-US" b="1" dirty="0"/>
              <a:t> cells</a:t>
            </a:r>
            <a:r>
              <a:rPr lang="en-US" dirty="0"/>
              <a:t>. </a:t>
            </a:r>
            <a:r>
              <a:rPr lang="en-US" b="1" dirty="0"/>
              <a:t>A</a:t>
            </a:r>
            <a:r>
              <a:rPr lang="en-US" dirty="0"/>
              <a:t>) Representative 20x magnified images of </a:t>
            </a:r>
            <a:r>
              <a:rPr lang="en-US" dirty="0" err="1"/>
              <a:t>mIHC</a:t>
            </a:r>
            <a:r>
              <a:rPr lang="en-US" dirty="0"/>
              <a:t> staining of</a:t>
            </a:r>
            <a:r>
              <a:rPr lang="en-US" sz="1200" dirty="0">
                <a:latin typeface="Arial" charset="0"/>
                <a:ea typeface="Arial" charset="0"/>
                <a:cs typeface="Arial" charset="0"/>
              </a:rPr>
              <a:t> FFPE tumor sections for 3 different timepoints (baseline, 1.8 months and 4.5 months post-therapy). Blue = cell nuclei, magenta = PD-L1, yellow = CD8. Tumor edge is denoted by a green line. </a:t>
            </a:r>
            <a:r>
              <a:rPr lang="en-US" b="1" dirty="0"/>
              <a:t>B) </a:t>
            </a:r>
            <a:r>
              <a:rPr lang="en-US" dirty="0"/>
              <a:t>HALO quantification showing percent of PD-L1 or CD8 expressing cells within the tumor at baseline, </a:t>
            </a:r>
            <a:r>
              <a:rPr lang="en-US" sz="1200" dirty="0">
                <a:latin typeface="Arial" charset="0"/>
                <a:ea typeface="Arial" charset="0"/>
                <a:cs typeface="Arial" charset="0"/>
              </a:rPr>
              <a:t>1.8 months post treatment initiation and 4.5 months post-treatment initiation. </a:t>
            </a:r>
            <a:r>
              <a:rPr lang="en-US" b="1" dirty="0"/>
              <a:t>C)</a:t>
            </a:r>
            <a:r>
              <a:rPr lang="en-US" dirty="0"/>
              <a:t> </a:t>
            </a:r>
            <a:r>
              <a:rPr lang="en-US" sz="1200" dirty="0">
                <a:latin typeface="Arial" charset="0"/>
                <a:cs typeface="Arial" charset="0"/>
              </a:rPr>
              <a:t>G</a:t>
            </a:r>
            <a:r>
              <a:rPr lang="en-US" sz="1200" dirty="0">
                <a:latin typeface="Arial" charset="0"/>
                <a:ea typeface="Arial" charset="0"/>
                <a:cs typeface="Arial" charset="0"/>
              </a:rPr>
              <a:t>ene expression scores from </a:t>
            </a:r>
            <a:r>
              <a:rPr lang="en-US" sz="1200" dirty="0" err="1">
                <a:latin typeface="Arial" charset="0"/>
                <a:ea typeface="Arial" charset="0"/>
                <a:cs typeface="Arial" charset="0"/>
              </a:rPr>
              <a:t>NanoString</a:t>
            </a:r>
            <a:r>
              <a:rPr lang="en-US" sz="1200" dirty="0">
                <a:latin typeface="Arial" charset="0"/>
                <a:ea typeface="Arial" charset="0"/>
                <a:cs typeface="Arial" charset="0"/>
              </a:rPr>
              <a:t> </a:t>
            </a:r>
            <a:r>
              <a:rPr lang="en-US" sz="1200" dirty="0" err="1">
                <a:latin typeface="Arial" charset="0"/>
                <a:ea typeface="Arial" charset="0"/>
                <a:cs typeface="Arial" charset="0"/>
              </a:rPr>
              <a:t>PanCancer</a:t>
            </a:r>
            <a:r>
              <a:rPr lang="en-US" sz="1200" dirty="0">
                <a:latin typeface="Arial" charset="0"/>
                <a:ea typeface="Arial" charset="0"/>
                <a:cs typeface="Arial" charset="0"/>
              </a:rPr>
              <a:t> Immune Panel demonstrating an increase in expression of the adaptive immune response in the tumor microenvironment. MHC class I, </a:t>
            </a:r>
            <a:r>
              <a:rPr lang="en-US" sz="1200" dirty="0" err="1">
                <a:latin typeface="Arial" charset="0"/>
                <a:ea typeface="Arial" charset="0"/>
                <a:cs typeface="Arial" charset="0"/>
              </a:rPr>
              <a:t>Interferfon</a:t>
            </a:r>
            <a:r>
              <a:rPr lang="en-US" sz="1200" dirty="0">
                <a:latin typeface="Arial" charset="0"/>
                <a:ea typeface="Arial" charset="0"/>
                <a:cs typeface="Arial" charset="0"/>
              </a:rPr>
              <a:t> gamma and tumor microenvironment gene sets are shown </a:t>
            </a:r>
            <a:r>
              <a:rPr lang="en-US" sz="1200" kern="1200" dirty="0">
                <a:solidFill>
                  <a:schemeClr val="tx1"/>
                </a:solidFill>
                <a:effectLst/>
                <a:latin typeface="+mn-lt"/>
                <a:ea typeface="+mn-ea"/>
                <a:cs typeface="+mn-cs"/>
              </a:rPr>
              <a:t>over the course of therapy. </a:t>
            </a:r>
            <a:r>
              <a:rPr lang="en-US" sz="1200" b="1" dirty="0">
                <a:latin typeface="Arial" charset="0"/>
                <a:ea typeface="Arial" charset="0"/>
                <a:cs typeface="Arial" charset="0"/>
              </a:rPr>
              <a:t>D</a:t>
            </a:r>
            <a:r>
              <a:rPr lang="en-US" sz="1200" dirty="0">
                <a:latin typeface="Arial" charset="0"/>
                <a:ea typeface="Arial" charset="0"/>
                <a:cs typeface="Arial" charset="0"/>
              </a:rPr>
              <a:t>) Productive frequency of unique T cell receptor (TCR) beta chains sequenced from tumor biopsies from pre-treatment, 1.8 months post treatment initiation and 4.5 months post-treatment initiation. Top 10 clones for each timepoint is shown and each clone is tracked and connected by a unique colored line.</a:t>
            </a:r>
            <a:endParaRPr lang="en-US" dirty="0"/>
          </a:p>
          <a:p>
            <a:endParaRPr lang="en-US" dirty="0"/>
          </a:p>
        </p:txBody>
      </p:sp>
      <p:sp>
        <p:nvSpPr>
          <p:cNvPr id="4" name="Slide Number Placeholder 3"/>
          <p:cNvSpPr>
            <a:spLocks noGrp="1"/>
          </p:cNvSpPr>
          <p:nvPr>
            <p:ph type="sldNum" sz="quarter" idx="5"/>
          </p:nvPr>
        </p:nvSpPr>
        <p:spPr/>
        <p:txBody>
          <a:bodyPr/>
          <a:lstStyle/>
          <a:p>
            <a:fld id="{FCCCE90A-81C5-E84F-A622-6CB6A2FB7817}" type="slidenum">
              <a:rPr lang="en-US" smtClean="0"/>
              <a:t>37</a:t>
            </a:fld>
            <a:endParaRPr lang="en-US"/>
          </a:p>
        </p:txBody>
      </p:sp>
    </p:spTree>
    <p:extLst>
      <p:ext uri="{BB962C8B-B14F-4D97-AF65-F5344CB8AC3E}">
        <p14:creationId xmlns:p14="http://schemas.microsoft.com/office/powerpoint/2010/main" val="3920674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8D29AD-98F5-498B-8771-621472B718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713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8D29AD-98F5-498B-8771-621472B7185C}" type="slidenum">
              <a:rPr lang="en-US" smtClean="0"/>
              <a:t>46</a:t>
            </a:fld>
            <a:endParaRPr lang="en-US"/>
          </a:p>
        </p:txBody>
      </p:sp>
    </p:spTree>
    <p:extLst>
      <p:ext uri="{BB962C8B-B14F-4D97-AF65-F5344CB8AC3E}">
        <p14:creationId xmlns:p14="http://schemas.microsoft.com/office/powerpoint/2010/main" val="2006452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8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800" dirty="0">
              <a:solidFill>
                <a:srgbClr val="0076A9"/>
              </a:solidFill>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605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9F3D5A-A1B4-44F4-B63D-715C25A39B1E}" type="datetime1">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6BB77-A148-414D-A315-E4B5013816EA}" type="slidenum">
              <a:rPr lang="en-US" smtClean="0"/>
              <a:t>‹#›</a:t>
            </a:fld>
            <a:endParaRPr lang="en-US"/>
          </a:p>
        </p:txBody>
      </p:sp>
    </p:spTree>
    <p:extLst>
      <p:ext uri="{BB962C8B-B14F-4D97-AF65-F5344CB8AC3E}">
        <p14:creationId xmlns:p14="http://schemas.microsoft.com/office/powerpoint/2010/main" val="1316719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B44F59-CA78-4F8E-9940-861D6DB9E05A}" type="datetime1">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BBD6BB77-A148-414D-A315-E4B5013816EA}" type="slidenum">
              <a:rPr lang="en-US" smtClean="0"/>
              <a:pPr/>
              <a:t>‹#›</a:t>
            </a:fld>
            <a:endParaRPr lang="en-US"/>
          </a:p>
        </p:txBody>
      </p:sp>
    </p:spTree>
    <p:custDataLst>
      <p:tags r:id="rId1"/>
    </p:custDataLst>
    <p:extLst>
      <p:ext uri="{BB962C8B-B14F-4D97-AF65-F5344CB8AC3E}">
        <p14:creationId xmlns:p14="http://schemas.microsoft.com/office/powerpoint/2010/main" val="451954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8D951A-C5FA-4204-80E9-D7EDE6870BF6}" type="datetime1">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BBD6BB77-A148-414D-A315-E4B5013816EA}" type="slidenum">
              <a:rPr lang="en-US" smtClean="0"/>
              <a:pPr/>
              <a:t>‹#›</a:t>
            </a:fld>
            <a:endParaRPr lang="en-US"/>
          </a:p>
        </p:txBody>
      </p:sp>
    </p:spTree>
    <p:custDataLst>
      <p:tags r:id="rId1"/>
    </p:custDataLst>
    <p:extLst>
      <p:ext uri="{BB962C8B-B14F-4D97-AF65-F5344CB8AC3E}">
        <p14:creationId xmlns:p14="http://schemas.microsoft.com/office/powerpoint/2010/main" val="2506982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192505" y="5743074"/>
            <a:ext cx="2823411" cy="1114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214FA448-7DD3-4FC6-BFBA-161FCF4F11A1}" type="datetime1">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BD6BB77-A148-414D-A315-E4B5013816EA}" type="slidenum">
              <a:rPr lang="en-US" smtClean="0"/>
              <a:pPr/>
              <a:t>‹#›</a:t>
            </a:fld>
            <a:endParaRPr lang="en-US"/>
          </a:p>
        </p:txBody>
      </p:sp>
      <p:sp>
        <p:nvSpPr>
          <p:cNvPr id="7" name="Title 1"/>
          <p:cNvSpPr>
            <a:spLocks noGrp="1"/>
          </p:cNvSpPr>
          <p:nvPr>
            <p:ph type="title"/>
          </p:nvPr>
        </p:nvSpPr>
        <p:spPr>
          <a:xfrm>
            <a:off x="838200" y="365125"/>
            <a:ext cx="10515600" cy="1325563"/>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3085160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p:cNvSpPr/>
          <p:nvPr userDrawn="1"/>
        </p:nvSpPr>
        <p:spPr>
          <a:xfrm>
            <a:off x="192505" y="5743074"/>
            <a:ext cx="2823411" cy="1114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11FB70-72E0-45F4-B8FC-25A707A13D32}" type="datetime1">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BD6BB77-A148-414D-A315-E4B5013816EA}" type="slidenum">
              <a:rPr lang="en-US" smtClean="0"/>
              <a:pPr/>
              <a:t>‹#›</a:t>
            </a:fld>
            <a:endParaRPr lang="en-US"/>
          </a:p>
        </p:txBody>
      </p:sp>
      <p:sp>
        <p:nvSpPr>
          <p:cNvPr id="6" name="Content Placeholder 2"/>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155619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489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26529"/>
                </a:solidFill>
                <a:latin typeface="Corbel"/>
                <a:cs typeface="Corbe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85546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26529"/>
                </a:solidFill>
                <a:latin typeface="Corbel"/>
                <a:cs typeface="Corbe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2107" y="1761669"/>
            <a:ext cx="5207000" cy="3680460"/>
          </a:xfrm>
          <a:prstGeom prst="rect">
            <a:avLst/>
          </a:prstGeom>
        </p:spPr>
        <p:txBody>
          <a:bodyPr wrap="square" lIns="0" tIns="0" rIns="0" bIns="0">
            <a:spAutoFit/>
          </a:bodyPr>
          <a:lstStyle>
            <a:lvl1pPr>
              <a:defRPr sz="2200" b="0" i="0">
                <a:solidFill>
                  <a:schemeClr val="tx1"/>
                </a:solidFill>
                <a:latin typeface="Corbel"/>
                <a:cs typeface="Corbe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09404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26529"/>
                </a:solidFill>
                <a:latin typeface="Corbel"/>
                <a:cs typeface="Corbe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37111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99088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74100" cy="1325563"/>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9EDA73-C167-433B-AE35-7E3CF1FC09AF}" type="datetime1">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6BB77-A148-414D-A315-E4B5013816EA}" type="slidenum">
              <a:rPr lang="en-US" smtClean="0"/>
              <a:t>‹#›</a:t>
            </a:fld>
            <a:endParaRPr lang="en-US"/>
          </a:p>
        </p:txBody>
      </p:sp>
    </p:spTree>
    <p:extLst>
      <p:ext uri="{BB962C8B-B14F-4D97-AF65-F5344CB8AC3E}">
        <p14:creationId xmlns:p14="http://schemas.microsoft.com/office/powerpoint/2010/main" val="3029692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4963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377552-CEF6-492C-A6CC-003B44BD782B}" type="datetime1">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D6BB77-A148-414D-A315-E4B5013816EA}" type="slidenum">
              <a:rPr lang="en-US" smtClean="0"/>
              <a:t>‹#›</a:t>
            </a:fld>
            <a:endParaRPr lang="en-US"/>
          </a:p>
        </p:txBody>
      </p:sp>
    </p:spTree>
    <p:extLst>
      <p:ext uri="{BB962C8B-B14F-4D97-AF65-F5344CB8AC3E}">
        <p14:creationId xmlns:p14="http://schemas.microsoft.com/office/powerpoint/2010/main" val="1331623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5090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BA82E76-0A87-453E-ABA7-FB7F0232A7B8}" type="datetime1">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D6BB77-A148-414D-A315-E4B5013816EA}" type="slidenum">
              <a:rPr lang="en-US" smtClean="0"/>
              <a:t>‹#›</a:t>
            </a:fld>
            <a:endParaRPr lang="en-US"/>
          </a:p>
        </p:txBody>
      </p:sp>
    </p:spTree>
    <p:custDataLst>
      <p:tags r:id="rId1"/>
    </p:custDataLst>
    <p:extLst>
      <p:ext uri="{BB962C8B-B14F-4D97-AF65-F5344CB8AC3E}">
        <p14:creationId xmlns:p14="http://schemas.microsoft.com/office/powerpoint/2010/main" val="3099633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FCFDF73-2BF0-4653-B7A8-54789D81B9A6}" type="datetime1">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D6BB77-A148-414D-A315-E4B5013816EA}" type="slidenum">
              <a:rPr lang="en-US" smtClean="0"/>
              <a:pPr/>
              <a:t>‹#›</a:t>
            </a:fld>
            <a:endParaRPr lang="en-US"/>
          </a:p>
        </p:txBody>
      </p:sp>
    </p:spTree>
    <p:extLst>
      <p:ext uri="{BB962C8B-B14F-4D97-AF65-F5344CB8AC3E}">
        <p14:creationId xmlns:p14="http://schemas.microsoft.com/office/powerpoint/2010/main" val="1677908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8853605" y="0"/>
            <a:ext cx="3338394" cy="6857999"/>
          </a:xfrm>
          <a:prstGeom prst="rect">
            <a:avLst/>
          </a:prstGeom>
        </p:spPr>
      </p:pic>
      <p:sp>
        <p:nvSpPr>
          <p:cNvPr id="2" name="Holder 2"/>
          <p:cNvSpPr>
            <a:spLocks noGrp="1"/>
          </p:cNvSpPr>
          <p:nvPr>
            <p:ph type="title"/>
          </p:nvPr>
        </p:nvSpPr>
        <p:spPr/>
        <p:txBody>
          <a:bodyPr lIns="0" tIns="0" rIns="0" bIns="0"/>
          <a:lstStyle>
            <a:lvl1pPr>
              <a:defRPr sz="48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916939" y="1720596"/>
            <a:ext cx="4806315" cy="4204335"/>
          </a:xfrm>
          <a:prstGeom prst="rect">
            <a:avLst/>
          </a:prstGeom>
        </p:spPr>
        <p:txBody>
          <a:bodyPr wrap="square" lIns="0" tIns="0" rIns="0" bIns="0">
            <a:spAutoFit/>
          </a:bodyPr>
          <a:lstStyle>
            <a:lvl1pPr>
              <a:defRPr sz="2600" b="0" i="0">
                <a:solidFill>
                  <a:schemeClr val="tx1"/>
                </a:solidFill>
                <a:latin typeface="Calibri"/>
                <a:cs typeface="Calibri"/>
              </a:defRPr>
            </a:lvl1pPr>
          </a:lstStyle>
          <a:p>
            <a:endParaRPr/>
          </a:p>
        </p:txBody>
      </p:sp>
      <p:sp>
        <p:nvSpPr>
          <p:cNvPr id="4" name="Holder 4"/>
          <p:cNvSpPr>
            <a:spLocks noGrp="1"/>
          </p:cNvSpPr>
          <p:nvPr>
            <p:ph sz="half" idx="3"/>
          </p:nvPr>
        </p:nvSpPr>
        <p:spPr>
          <a:xfrm>
            <a:off x="6250940" y="1720596"/>
            <a:ext cx="4581525" cy="4130040"/>
          </a:xfrm>
          <a:prstGeom prst="rect">
            <a:avLst/>
          </a:prstGeom>
        </p:spPr>
        <p:txBody>
          <a:bodyPr wrap="square" lIns="0" tIns="0" rIns="0" bIns="0">
            <a:spAutoFit/>
          </a:bodyPr>
          <a:lstStyle>
            <a:lvl1pPr>
              <a:defRPr sz="2600" b="0" i="0">
                <a:solidFill>
                  <a:schemeClr val="tx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81741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906139" y="2145600"/>
            <a:ext cx="6643652" cy="1219200"/>
          </a:xfrm>
        </p:spPr>
        <p:txBody>
          <a:bodyPr anchor="b">
            <a:noAutofit/>
          </a:bodyPr>
          <a:lstStyle>
            <a:lvl1pPr algn="l">
              <a:lnSpc>
                <a:spcPct val="80000"/>
              </a:lnSpc>
              <a:defRPr sz="4267" b="1" i="0" cap="all">
                <a:solidFill>
                  <a:schemeClr val="tx1"/>
                </a:solidFill>
                <a:latin typeface="Arial Narrow"/>
                <a:cs typeface="Arial Narrow"/>
              </a:defRPr>
            </a:lvl1pPr>
          </a:lstStyle>
          <a:p>
            <a:r>
              <a:rPr lang="en-US"/>
              <a:t>Click to edit Master title style</a:t>
            </a:r>
            <a:endParaRPr lang="en-US" dirty="0"/>
          </a:p>
        </p:txBody>
      </p:sp>
      <p:sp>
        <p:nvSpPr>
          <p:cNvPr id="3" name="Subtitle 2"/>
          <p:cNvSpPr>
            <a:spLocks noGrp="1"/>
          </p:cNvSpPr>
          <p:nvPr>
            <p:ph type="subTitle" idx="1"/>
          </p:nvPr>
        </p:nvSpPr>
        <p:spPr>
          <a:xfrm>
            <a:off x="906139" y="3370145"/>
            <a:ext cx="6643652" cy="600000"/>
          </a:xfrm>
        </p:spPr>
        <p:txBody>
          <a:bodyPr>
            <a:noAutofit/>
          </a:bodyPr>
          <a:lstStyle>
            <a:lvl1pPr marL="0" indent="0" algn="l">
              <a:buNone/>
              <a:defRPr sz="3200">
                <a:solidFill>
                  <a:schemeClr val="tx1"/>
                </a:solidFill>
                <a:latin typeface="Arial Narrow"/>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9" name="Text Placeholder 18"/>
          <p:cNvSpPr>
            <a:spLocks noGrp="1"/>
          </p:cNvSpPr>
          <p:nvPr>
            <p:ph type="body" sz="quarter" idx="10"/>
          </p:nvPr>
        </p:nvSpPr>
        <p:spPr>
          <a:xfrm>
            <a:off x="906142" y="4579200"/>
            <a:ext cx="5900236" cy="307200"/>
          </a:xfrm>
        </p:spPr>
        <p:txBody>
          <a:bodyPr tIns="46800" bIns="234000">
            <a:noAutofit/>
          </a:bodyPr>
          <a:lstStyle>
            <a:lvl1pPr marL="0" indent="0">
              <a:buFontTx/>
              <a:buNone/>
              <a:defRPr sz="1600" b="1">
                <a:solidFill>
                  <a:schemeClr val="tx1"/>
                </a:solidFill>
              </a:defRPr>
            </a:lvl1pPr>
          </a:lstStyle>
          <a:p>
            <a:pPr lvl="0"/>
            <a:r>
              <a:rPr lang="en-US"/>
              <a:t>Click to edit Master text styles</a:t>
            </a:r>
          </a:p>
        </p:txBody>
      </p:sp>
      <p:sp>
        <p:nvSpPr>
          <p:cNvPr id="20" name="Text Placeholder 18"/>
          <p:cNvSpPr>
            <a:spLocks noGrp="1"/>
          </p:cNvSpPr>
          <p:nvPr>
            <p:ph type="body" sz="quarter" idx="11"/>
          </p:nvPr>
        </p:nvSpPr>
        <p:spPr>
          <a:xfrm>
            <a:off x="906142" y="4894301"/>
            <a:ext cx="5900236" cy="307200"/>
          </a:xfrm>
        </p:spPr>
        <p:txBody>
          <a:bodyPr tIns="46800" bIns="234000">
            <a:noAutofit/>
          </a:bodyPr>
          <a:lstStyle>
            <a:lvl1pPr marL="0" indent="0">
              <a:buFontTx/>
              <a:buNone/>
              <a:defRPr sz="1600" b="0">
                <a:solidFill>
                  <a:schemeClr val="tx1"/>
                </a:solidFill>
              </a:defRPr>
            </a:lvl1pPr>
          </a:lstStyle>
          <a:p>
            <a:pPr lvl="0"/>
            <a:r>
              <a:rPr lang="en-US"/>
              <a:t>Click to edit Master text styles</a:t>
            </a:r>
          </a:p>
        </p:txBody>
      </p:sp>
      <p:sp>
        <p:nvSpPr>
          <p:cNvPr id="21" name="Text Placeholder 18"/>
          <p:cNvSpPr>
            <a:spLocks noGrp="1"/>
          </p:cNvSpPr>
          <p:nvPr>
            <p:ph type="body" sz="quarter" idx="12"/>
          </p:nvPr>
        </p:nvSpPr>
        <p:spPr>
          <a:xfrm>
            <a:off x="906141" y="5966058"/>
            <a:ext cx="5313011" cy="307777"/>
          </a:xfrm>
        </p:spPr>
        <p:txBody>
          <a:bodyPr bIns="234000">
            <a:noAutofit/>
          </a:bodyPr>
          <a:lstStyle>
            <a:lvl1pPr marL="0" indent="0">
              <a:buFontTx/>
              <a:buNone/>
              <a:defRPr sz="1600" b="0">
                <a:solidFill>
                  <a:schemeClr val="tx1"/>
                </a:solidFill>
              </a:defRPr>
            </a:lvl1pPr>
          </a:lstStyle>
          <a:p>
            <a:pPr lvl="0"/>
            <a:r>
              <a:rPr lang="en-US"/>
              <a:t>Click to edit Master text styles</a:t>
            </a:r>
          </a:p>
        </p:txBody>
      </p:sp>
      <p:sp>
        <p:nvSpPr>
          <p:cNvPr id="17" name="TextBox 16"/>
          <p:cNvSpPr txBox="1"/>
          <p:nvPr userDrawn="1"/>
        </p:nvSpPr>
        <p:spPr>
          <a:xfrm>
            <a:off x="9370882" y="5856000"/>
            <a:ext cx="2211700" cy="420564"/>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pPr>
            <a:r>
              <a:rPr lang="it-IT" sz="2133" i="0" u="none" strike="noStrike" kern="1200" baseline="0" dirty="0">
                <a:solidFill>
                  <a:srgbClr val="026493"/>
                </a:solidFill>
                <a:latin typeface="Arial Narrow"/>
                <a:ea typeface="+mn-ea"/>
                <a:cs typeface="Arial Narrow"/>
              </a:rPr>
              <a:t>esmo</a:t>
            </a:r>
            <a:r>
              <a:rPr lang="en-US" sz="2133" i="0" u="none" strike="noStrike" kern="1200" baseline="0" dirty="0">
                <a:solidFill>
                  <a:srgbClr val="026493"/>
                </a:solidFill>
                <a:latin typeface="Arial Narrow"/>
                <a:ea typeface="+mn-ea"/>
                <a:cs typeface="Arial Narrow"/>
              </a:rPr>
              <a:t>.org</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169" y="529134"/>
            <a:ext cx="1870601" cy="521359"/>
          </a:xfrm>
          <a:prstGeom prst="rect">
            <a:avLst/>
          </a:prstGeom>
        </p:spPr>
      </p:pic>
      <p:sp>
        <p:nvSpPr>
          <p:cNvPr id="10" name="TextBox 9"/>
          <p:cNvSpPr txBox="1"/>
          <p:nvPr userDrawn="1"/>
        </p:nvSpPr>
        <p:spPr>
          <a:xfrm>
            <a:off x="6493566" y="548411"/>
            <a:ext cx="5182620" cy="379656"/>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lang="fr-CH" sz="1867" b="1" dirty="0">
                <a:solidFill>
                  <a:srgbClr val="026493"/>
                </a:solidFill>
                <a:latin typeface="+mj-lt"/>
              </a:rPr>
              <a:t>ESMO</a:t>
            </a:r>
            <a:r>
              <a:rPr lang="fr-CH" sz="1867" b="1" baseline="0" dirty="0">
                <a:solidFill>
                  <a:srgbClr val="026493"/>
                </a:solidFill>
                <a:latin typeface="+mj-lt"/>
              </a:rPr>
              <a:t> IMMUNO-ONCOLOGY CONGRESS 2017</a:t>
            </a:r>
            <a:endParaRPr lang="fr-CH" sz="1867" b="1" dirty="0">
              <a:solidFill>
                <a:srgbClr val="026493"/>
              </a:solidFill>
              <a:latin typeface="+mj-lt"/>
            </a:endParaRPr>
          </a:p>
        </p:txBody>
      </p:sp>
    </p:spTree>
    <p:extLst>
      <p:ext uri="{BB962C8B-B14F-4D97-AF65-F5344CB8AC3E}">
        <p14:creationId xmlns:p14="http://schemas.microsoft.com/office/powerpoint/2010/main" val="3288584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481655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C90D82-BC2C-4EEE-82EB-25279B66E3BB}" type="datetime1">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BBD6BB77-A148-414D-A315-E4B5013816EA}" type="slidenum">
              <a:rPr lang="en-US" smtClean="0"/>
              <a:pPr/>
              <a:t>‹#›</a:t>
            </a:fld>
            <a:endParaRPr lang="en-US"/>
          </a:p>
        </p:txBody>
      </p:sp>
    </p:spTree>
    <p:custDataLst>
      <p:tags r:id="rId1"/>
    </p:custDataLst>
    <p:extLst>
      <p:ext uri="{BB962C8B-B14F-4D97-AF65-F5344CB8AC3E}">
        <p14:creationId xmlns:p14="http://schemas.microsoft.com/office/powerpoint/2010/main" val="993136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1.xml"/><Relationship Id="rId7" Type="http://schemas.openxmlformats.org/officeDocument/2006/relationships/tags" Target="../tags/tag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5.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839641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925315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818907-E20C-4E9C-8059-847291E31C49}" type="datetime1">
              <a:rPr lang="en-US" smtClean="0"/>
              <a:t>11/1/2022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BD6BB77-A148-414D-A315-E4B5013816EA}" type="slidenum">
              <a:rPr lang="en-US" smtClean="0"/>
              <a:pPr/>
              <a:t>‹#›</a:t>
            </a:fld>
            <a:endParaRPr lang="en-US"/>
          </a:p>
        </p:txBody>
      </p:sp>
    </p:spTree>
    <p:extLst>
      <p:ext uri="{BB962C8B-B14F-4D97-AF65-F5344CB8AC3E}">
        <p14:creationId xmlns:p14="http://schemas.microsoft.com/office/powerpoint/2010/main" val="636368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0" r:id="rId5"/>
    <p:sldLayoutId id="2147483689" r:id="rId6"/>
    <p:sldLayoutId id="2147483690" r:id="rId7"/>
    <p:sldLayoutId id="2147483697"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295E2A-15CC-48C8-AAFF-EFD7E0B4047C}" type="datetime1">
              <a:rPr lang="en-US" smtClean="0"/>
              <a:t>11/1/2022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D6BB77-A148-414D-A315-E4B5013816EA}" type="slidenum">
              <a:rPr lang="en-US" smtClean="0"/>
              <a:t>‹#›</a:t>
            </a:fld>
            <a:endParaRPr lang="en-US"/>
          </a:p>
        </p:txBody>
      </p:sp>
    </p:spTree>
    <p:custDataLst>
      <p:tags r:id="rId7"/>
    </p:custDataLst>
    <p:extLst>
      <p:ext uri="{BB962C8B-B14F-4D97-AF65-F5344CB8AC3E}">
        <p14:creationId xmlns:p14="http://schemas.microsoft.com/office/powerpoint/2010/main" val="49128433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472440" y="6205728"/>
            <a:ext cx="1572767" cy="466343"/>
          </a:xfrm>
          <a:prstGeom prst="rect">
            <a:avLst/>
          </a:prstGeom>
        </p:spPr>
      </p:pic>
      <p:sp>
        <p:nvSpPr>
          <p:cNvPr id="17" name="bg object 17"/>
          <p:cNvSpPr/>
          <p:nvPr/>
        </p:nvSpPr>
        <p:spPr>
          <a:xfrm>
            <a:off x="473201" y="6127241"/>
            <a:ext cx="11394440" cy="0"/>
          </a:xfrm>
          <a:custGeom>
            <a:avLst/>
            <a:gdLst/>
            <a:ahLst/>
            <a:cxnLst/>
            <a:rect l="l" t="t" r="r" b="b"/>
            <a:pathLst>
              <a:path w="11394440">
                <a:moveTo>
                  <a:pt x="0" y="0"/>
                </a:moveTo>
                <a:lnTo>
                  <a:pt x="11394274" y="0"/>
                </a:lnTo>
              </a:path>
            </a:pathLst>
          </a:custGeom>
          <a:ln w="28575">
            <a:solidFill>
              <a:srgbClr val="F26529"/>
            </a:solidFill>
          </a:ln>
        </p:spPr>
        <p:txBody>
          <a:bodyPr wrap="square" lIns="0" tIns="0" rIns="0" bIns="0" rtlCol="0"/>
          <a:lstStyle/>
          <a:p>
            <a:endParaRPr/>
          </a:p>
        </p:txBody>
      </p:sp>
      <p:sp>
        <p:nvSpPr>
          <p:cNvPr id="2" name="Holder 2"/>
          <p:cNvSpPr>
            <a:spLocks noGrp="1"/>
          </p:cNvSpPr>
          <p:nvPr>
            <p:ph type="title"/>
          </p:nvPr>
        </p:nvSpPr>
        <p:spPr>
          <a:xfrm>
            <a:off x="433575" y="102689"/>
            <a:ext cx="11324849" cy="1002030"/>
          </a:xfrm>
          <a:prstGeom prst="rect">
            <a:avLst/>
          </a:prstGeom>
        </p:spPr>
        <p:txBody>
          <a:bodyPr wrap="square" lIns="0" tIns="0" rIns="0" bIns="0">
            <a:spAutoFit/>
          </a:bodyPr>
          <a:lstStyle>
            <a:lvl1pPr>
              <a:defRPr sz="3200" b="1" i="0">
                <a:solidFill>
                  <a:srgbClr val="F26529"/>
                </a:solidFill>
                <a:latin typeface="Corbel"/>
                <a:cs typeface="Corbel"/>
              </a:defRPr>
            </a:lvl1pPr>
          </a:lstStyle>
          <a:p>
            <a:endParaRPr/>
          </a:p>
        </p:txBody>
      </p:sp>
      <p:sp>
        <p:nvSpPr>
          <p:cNvPr id="3" name="Holder 3"/>
          <p:cNvSpPr>
            <a:spLocks noGrp="1"/>
          </p:cNvSpPr>
          <p:nvPr>
            <p:ph type="body" idx="1"/>
          </p:nvPr>
        </p:nvSpPr>
        <p:spPr>
          <a:xfrm>
            <a:off x="603250" y="1160462"/>
            <a:ext cx="5404485" cy="411987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7274323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9.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tif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tiff"/><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tiff"/></Relationships>
</file>

<file path=ppt/slides/_rels/slide3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tiff"/><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tiff"/></Relationships>
</file>

<file path=ppt/slides/_rels/slide4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6.jpeg"/><Relationship Id="rId5" Type="http://schemas.openxmlformats.org/officeDocument/2006/relationships/hyperlink" Target="mailto:connectED@sitcancer.org" TargetMode="External"/><Relationship Id="rId4" Type="http://schemas.openxmlformats.org/officeDocument/2006/relationships/hyperlink" Target="mailto:sbhatia@uw.edu"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6.jpeg"/></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16.xml"/><Relationship Id="rId5" Type="http://schemas.openxmlformats.org/officeDocument/2006/relationships/image" Target="../media/image6.jpeg"/><Relationship Id="rId4" Type="http://schemas.openxmlformats.org/officeDocument/2006/relationships/hyperlink" Target="mailto:connectED@sitcancer.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6113" y="1374675"/>
            <a:ext cx="8705982" cy="2387600"/>
          </a:xfrm>
        </p:spPr>
        <p:txBody>
          <a:bodyPr>
            <a:noAutofit/>
          </a:bodyPr>
          <a:lstStyle/>
          <a:p>
            <a:r>
              <a:rPr lang="en-US" sz="4800" dirty="0"/>
              <a:t>Case Studies in Immunotherapy for the Treatment of Nonmelanoma Skin Cancer</a:t>
            </a:r>
          </a:p>
        </p:txBody>
      </p:sp>
      <p:sp>
        <p:nvSpPr>
          <p:cNvPr id="3" name="Subtitle 2"/>
          <p:cNvSpPr>
            <a:spLocks noGrp="1"/>
          </p:cNvSpPr>
          <p:nvPr>
            <p:ph type="subTitle" idx="1"/>
          </p:nvPr>
        </p:nvSpPr>
        <p:spPr>
          <a:xfrm>
            <a:off x="1237104" y="3916388"/>
            <a:ext cx="9144000" cy="1194168"/>
          </a:xfrm>
        </p:spPr>
        <p:txBody>
          <a:bodyPr>
            <a:normAutofit/>
          </a:bodyPr>
          <a:lstStyle/>
          <a:p>
            <a:r>
              <a:rPr lang="en-US" dirty="0"/>
              <a:t>October 28, 2022</a:t>
            </a:r>
          </a:p>
          <a:p>
            <a:r>
              <a:rPr lang="en-US" dirty="0"/>
              <a:t>3:30 – 4:30 p.m. ET</a:t>
            </a:r>
          </a:p>
          <a:p>
            <a:endParaRPr lang="en-US" dirty="0"/>
          </a:p>
        </p:txBody>
      </p:sp>
      <p:sp>
        <p:nvSpPr>
          <p:cNvPr id="8" name="TextBox 7"/>
          <p:cNvSpPr txBox="1"/>
          <p:nvPr/>
        </p:nvSpPr>
        <p:spPr>
          <a:xfrm>
            <a:off x="4808483" y="6041735"/>
            <a:ext cx="5263528" cy="830997"/>
          </a:xfrm>
          <a:prstGeom prst="rect">
            <a:avLst/>
          </a:prstGeom>
          <a:noFill/>
        </p:spPr>
        <p:txBody>
          <a:bodyPr wrap="square" rtlCol="0">
            <a:spAutoFit/>
          </a:bodyPr>
          <a:lstStyle/>
          <a:p>
            <a:pPr algn="ctr"/>
            <a:r>
              <a:rPr lang="en-US" sz="1200" i="1"/>
              <a:t>The Practical Management Pearls and Case Studies Webinars are part of the Cancer Immunotherapy Clinical Practice Guidelines Advanced Webinar Series supported, in part, by grants from Amgen and Merck &amp; Co., Inc. </a:t>
            </a:r>
            <a:r>
              <a:rPr lang="en-US" sz="1200" i="1">
                <a:solidFill>
                  <a:srgbClr val="FF0000"/>
                </a:solidFill>
              </a:rPr>
              <a:t>(as of 9/15/2021</a:t>
            </a:r>
            <a:r>
              <a:rPr lang="en-US" sz="1200" i="1"/>
              <a:t>)</a:t>
            </a:r>
            <a:endParaRPr lang="en-US" sz="1200"/>
          </a:p>
          <a:p>
            <a:pPr algn="ctr"/>
            <a:endParaRPr lang="en-US" sz="120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6739" y="6195848"/>
            <a:ext cx="2071744" cy="431319"/>
          </a:xfrm>
          <a:prstGeom prst="rect">
            <a:avLst/>
          </a:prstGeom>
        </p:spPr>
      </p:pic>
    </p:spTree>
    <p:custDataLst>
      <p:tags r:id="rId1"/>
    </p:custDataLst>
    <p:extLst>
      <p:ext uri="{BB962C8B-B14F-4D97-AF65-F5344CB8AC3E}">
        <p14:creationId xmlns:p14="http://schemas.microsoft.com/office/powerpoint/2010/main" val="3884751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9539" marR="5080" indent="-635">
              <a:lnSpc>
                <a:spcPct val="100000"/>
              </a:lnSpc>
              <a:spcBef>
                <a:spcPts val="100"/>
              </a:spcBef>
            </a:pPr>
            <a:r>
              <a:rPr u="heavy" spc="-5" dirty="0">
                <a:uFill>
                  <a:solidFill>
                    <a:srgbClr val="F26529"/>
                  </a:solidFill>
                </a:uFill>
              </a:rPr>
              <a:t>Adjuvant</a:t>
            </a:r>
            <a:r>
              <a:rPr dirty="0"/>
              <a:t> immunotherapy</a:t>
            </a:r>
            <a:r>
              <a:rPr spc="-15" dirty="0"/>
              <a:t> </a:t>
            </a:r>
            <a:r>
              <a:rPr spc="-5" dirty="0"/>
              <a:t>being </a:t>
            </a:r>
            <a:r>
              <a:rPr dirty="0"/>
              <a:t>studied</a:t>
            </a:r>
            <a:r>
              <a:rPr spc="15" dirty="0"/>
              <a:t> </a:t>
            </a:r>
            <a:r>
              <a:rPr spc="-5" dirty="0"/>
              <a:t>in</a:t>
            </a:r>
            <a:r>
              <a:rPr spc="10" dirty="0"/>
              <a:t> </a:t>
            </a:r>
            <a:r>
              <a:rPr dirty="0"/>
              <a:t>2</a:t>
            </a:r>
            <a:r>
              <a:rPr spc="-10" dirty="0"/>
              <a:t> </a:t>
            </a:r>
            <a:r>
              <a:rPr u="heavy" dirty="0">
                <a:uFill>
                  <a:solidFill>
                    <a:srgbClr val="F26529"/>
                  </a:solidFill>
                </a:uFill>
              </a:rPr>
              <a:t>randomized</a:t>
            </a:r>
            <a:r>
              <a:rPr spc="15" dirty="0"/>
              <a:t> </a:t>
            </a:r>
            <a:r>
              <a:rPr spc="-5" dirty="0"/>
              <a:t>trials: </a:t>
            </a:r>
            <a:r>
              <a:rPr dirty="0"/>
              <a:t> </a:t>
            </a:r>
            <a:r>
              <a:rPr spc="-5" dirty="0"/>
              <a:t>Neither</a:t>
            </a:r>
            <a:r>
              <a:rPr spc="-10" dirty="0"/>
              <a:t> </a:t>
            </a:r>
            <a:r>
              <a:rPr spc="-5" dirty="0"/>
              <a:t>trial</a:t>
            </a:r>
            <a:r>
              <a:rPr spc="30" dirty="0"/>
              <a:t> </a:t>
            </a:r>
            <a:r>
              <a:rPr spc="-5" dirty="0"/>
              <a:t>has</a:t>
            </a:r>
            <a:r>
              <a:rPr spc="5" dirty="0"/>
              <a:t> </a:t>
            </a:r>
            <a:r>
              <a:rPr dirty="0"/>
              <a:t>completed –</a:t>
            </a:r>
            <a:r>
              <a:rPr spc="-10" dirty="0"/>
              <a:t> </a:t>
            </a:r>
            <a:r>
              <a:rPr spc="-5" dirty="0"/>
              <a:t>role</a:t>
            </a:r>
            <a:r>
              <a:rPr spc="10" dirty="0"/>
              <a:t> </a:t>
            </a:r>
            <a:r>
              <a:rPr dirty="0"/>
              <a:t>of</a:t>
            </a:r>
            <a:r>
              <a:rPr spc="5" dirty="0"/>
              <a:t> </a:t>
            </a:r>
            <a:r>
              <a:rPr dirty="0"/>
              <a:t>immunotherapy</a:t>
            </a:r>
            <a:r>
              <a:rPr spc="-10" dirty="0"/>
              <a:t> </a:t>
            </a:r>
            <a:r>
              <a:rPr dirty="0"/>
              <a:t>undefined!</a:t>
            </a:r>
          </a:p>
        </p:txBody>
      </p:sp>
      <p:sp>
        <p:nvSpPr>
          <p:cNvPr id="3" name="object 3"/>
          <p:cNvSpPr txBox="1"/>
          <p:nvPr/>
        </p:nvSpPr>
        <p:spPr>
          <a:xfrm>
            <a:off x="688340" y="1348948"/>
            <a:ext cx="2842895"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orbel"/>
                <a:ea typeface="+mn-ea"/>
                <a:cs typeface="Corbel"/>
              </a:rPr>
              <a:t>Cemiplimab:</a:t>
            </a:r>
            <a:r>
              <a:rPr kumimoji="0" sz="2400" b="1" i="0" u="none" strike="noStrike" kern="1200" cap="none" spc="360" normalizeH="0" baseline="0" noProof="0" dirty="0">
                <a:ln>
                  <a:noFill/>
                </a:ln>
                <a:solidFill>
                  <a:prstClr val="black"/>
                </a:solidFill>
                <a:effectLst/>
                <a:uLnTx/>
                <a:uFillTx/>
                <a:latin typeface="Corbel"/>
                <a:ea typeface="+mn-ea"/>
                <a:cs typeface="Corbel"/>
              </a:rPr>
              <a:t> </a:t>
            </a:r>
            <a:r>
              <a:rPr kumimoji="0" sz="2400" b="1" i="0" u="none" strike="noStrike" kern="1200" cap="none" spc="-5" normalizeH="0" baseline="0" noProof="0" dirty="0">
                <a:ln>
                  <a:noFill/>
                </a:ln>
                <a:solidFill>
                  <a:prstClr val="black"/>
                </a:solidFill>
                <a:effectLst/>
                <a:uLnTx/>
                <a:uFillTx/>
                <a:latin typeface="Corbel"/>
                <a:ea typeface="+mn-ea"/>
                <a:cs typeface="Corbel"/>
              </a:rPr>
              <a:t>C-POST</a:t>
            </a:r>
            <a:endParaRPr kumimoji="0" sz="2400" b="0" i="0" u="none" strike="noStrike" kern="1200" cap="none" spc="0" normalizeH="0" baseline="0" noProof="0">
              <a:ln>
                <a:noFill/>
              </a:ln>
              <a:solidFill>
                <a:prstClr val="black"/>
              </a:solidFill>
              <a:effectLst/>
              <a:uLnTx/>
              <a:uFillTx/>
              <a:latin typeface="Corbel"/>
              <a:ea typeface="+mn-ea"/>
              <a:cs typeface="Corbel"/>
            </a:endParaRPr>
          </a:p>
        </p:txBody>
      </p:sp>
      <p:sp>
        <p:nvSpPr>
          <p:cNvPr id="4" name="object 4"/>
          <p:cNvSpPr txBox="1"/>
          <p:nvPr/>
        </p:nvSpPr>
        <p:spPr>
          <a:xfrm>
            <a:off x="6271971" y="1369065"/>
            <a:ext cx="4006215"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2306955" algn="l"/>
              </a:tabLst>
              <a:defRPr/>
            </a:pPr>
            <a:r>
              <a:rPr kumimoji="0" sz="2400" b="1" i="0" u="none" strike="noStrike" kern="1200" cap="none" spc="-15" normalizeH="0" baseline="0" noProof="0" dirty="0">
                <a:ln>
                  <a:noFill/>
                </a:ln>
                <a:solidFill>
                  <a:prstClr val="black"/>
                </a:solidFill>
                <a:effectLst/>
                <a:uLnTx/>
                <a:uFillTx/>
                <a:latin typeface="Corbel"/>
                <a:ea typeface="+mn-ea"/>
                <a:cs typeface="Corbel"/>
              </a:rPr>
              <a:t>Pembrolizumab:	</a:t>
            </a:r>
            <a:r>
              <a:rPr kumimoji="0" sz="2400" b="1" i="0" u="none" strike="noStrike" kern="1200" cap="none" spc="-10" normalizeH="0" baseline="0" noProof="0" dirty="0">
                <a:ln>
                  <a:noFill/>
                </a:ln>
                <a:solidFill>
                  <a:prstClr val="black"/>
                </a:solidFill>
                <a:effectLst/>
                <a:uLnTx/>
                <a:uFillTx/>
                <a:latin typeface="Corbel"/>
                <a:ea typeface="+mn-ea"/>
                <a:cs typeface="Corbel"/>
              </a:rPr>
              <a:t>Keynote-630</a:t>
            </a:r>
            <a:endParaRPr kumimoji="0" sz="2400" b="0" i="0" u="none" strike="noStrike" kern="1200" cap="none" spc="0" normalizeH="0" baseline="0" noProof="0">
              <a:ln>
                <a:noFill/>
              </a:ln>
              <a:solidFill>
                <a:prstClr val="black"/>
              </a:solidFill>
              <a:effectLst/>
              <a:uLnTx/>
              <a:uFillTx/>
              <a:latin typeface="Corbel"/>
              <a:ea typeface="+mn-ea"/>
              <a:cs typeface="Corbel"/>
            </a:endParaRPr>
          </a:p>
        </p:txBody>
      </p:sp>
      <p:sp>
        <p:nvSpPr>
          <p:cNvPr id="5" name="object 5"/>
          <p:cNvSpPr txBox="1"/>
          <p:nvPr/>
        </p:nvSpPr>
        <p:spPr>
          <a:xfrm>
            <a:off x="5697661" y="6197324"/>
            <a:ext cx="1810385" cy="574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Corbel"/>
                <a:ea typeface="+mn-ea"/>
                <a:cs typeface="Corbel"/>
              </a:rPr>
              <a:t>Ri</a:t>
            </a:r>
            <a:r>
              <a:rPr kumimoji="0" sz="1800" b="0" i="0" u="none" strike="noStrike" kern="1200" cap="none" spc="5" normalizeH="0" baseline="0" noProof="0" dirty="0">
                <a:ln>
                  <a:noFill/>
                </a:ln>
                <a:solidFill>
                  <a:prstClr val="black"/>
                </a:solidFill>
                <a:effectLst/>
                <a:uLnTx/>
                <a:uFillTx/>
                <a:latin typeface="Corbel"/>
                <a:ea typeface="+mn-ea"/>
                <a:cs typeface="Corbel"/>
              </a:rPr>
              <a:t>s</a:t>
            </a:r>
            <a:r>
              <a:rPr kumimoji="0" sz="1800" b="0" i="0" u="none" strike="noStrike" kern="1200" cap="none" spc="0" normalizeH="0" baseline="0" noProof="0" dirty="0">
                <a:ln>
                  <a:noFill/>
                </a:ln>
                <a:solidFill>
                  <a:prstClr val="black"/>
                </a:solidFill>
                <a:effectLst/>
                <a:uLnTx/>
                <a:uFillTx/>
                <a:latin typeface="Corbel"/>
                <a:ea typeface="+mn-ea"/>
                <a:cs typeface="Corbel"/>
              </a:rPr>
              <a:t>chin</a:t>
            </a:r>
            <a:r>
              <a:rPr kumimoji="0" sz="1800" b="0" i="0" u="none" strike="noStrike" kern="1200" cap="none" spc="-110"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A</a:t>
            </a:r>
            <a:r>
              <a:rPr kumimoji="0" sz="1800" b="0" i="0" u="none" strike="noStrike" kern="1200" cap="none" spc="0" normalizeH="0" baseline="0" noProof="0" dirty="0">
                <a:ln>
                  <a:noFill/>
                </a:ln>
                <a:solidFill>
                  <a:prstClr val="black"/>
                </a:solidFill>
                <a:effectLst/>
                <a:uLnTx/>
                <a:uFillTx/>
                <a:latin typeface="Corbel"/>
                <a:ea typeface="+mn-ea"/>
                <a:cs typeface="Corbel"/>
              </a:rPr>
              <a:t>S</a:t>
            </a:r>
            <a:r>
              <a:rPr kumimoji="0" sz="1800" b="0" i="0" u="none" strike="noStrike" kern="1200" cap="none" spc="-5" normalizeH="0" baseline="0" noProof="0" dirty="0">
                <a:ln>
                  <a:noFill/>
                </a:ln>
                <a:solidFill>
                  <a:prstClr val="black"/>
                </a:solidFill>
                <a:effectLst/>
                <a:uLnTx/>
                <a:uFillTx/>
                <a:latin typeface="Corbel"/>
                <a:ea typeface="+mn-ea"/>
                <a:cs typeface="Corbel"/>
              </a:rPr>
              <a:t>C</a:t>
            </a:r>
            <a:r>
              <a:rPr kumimoji="0" sz="1800" b="0" i="0" u="none" strike="noStrike" kern="1200" cap="none" spc="0" normalizeH="0" baseline="0" noProof="0" dirty="0">
                <a:ln>
                  <a:noFill/>
                </a:ln>
                <a:solidFill>
                  <a:prstClr val="black"/>
                </a:solidFill>
                <a:effectLst/>
                <a:uLnTx/>
                <a:uFillTx/>
                <a:latin typeface="Corbel"/>
                <a:ea typeface="+mn-ea"/>
                <a:cs typeface="Corbel"/>
              </a:rPr>
              <a:t>O </a:t>
            </a:r>
            <a:r>
              <a:rPr kumimoji="0" sz="1800" b="0" i="0" u="none" strike="noStrike" kern="1200" cap="none" spc="-35" normalizeH="0" baseline="0" noProof="0" dirty="0">
                <a:ln>
                  <a:noFill/>
                </a:ln>
                <a:solidFill>
                  <a:prstClr val="black"/>
                </a:solidFill>
                <a:effectLst/>
                <a:uLnTx/>
                <a:uFillTx/>
                <a:latin typeface="Corbel"/>
                <a:ea typeface="+mn-ea"/>
                <a:cs typeface="Corbel"/>
              </a:rPr>
              <a:t>2</a:t>
            </a:r>
            <a:r>
              <a:rPr kumimoji="0" sz="1800" b="0" i="0" u="none" strike="noStrike" kern="1200" cap="none" spc="-40" normalizeH="0" baseline="0" noProof="0" dirty="0">
                <a:ln>
                  <a:noFill/>
                </a:ln>
                <a:solidFill>
                  <a:prstClr val="black"/>
                </a:solidFill>
                <a:effectLst/>
                <a:uLnTx/>
                <a:uFillTx/>
                <a:latin typeface="Corbel"/>
                <a:ea typeface="+mn-ea"/>
                <a:cs typeface="Corbel"/>
              </a:rPr>
              <a:t>0</a:t>
            </a:r>
            <a:r>
              <a:rPr kumimoji="0" sz="1800" b="0" i="0" u="none" strike="noStrike" kern="1200" cap="none" spc="-35" normalizeH="0" baseline="0" noProof="0" dirty="0">
                <a:ln>
                  <a:noFill/>
                </a:ln>
                <a:solidFill>
                  <a:prstClr val="black"/>
                </a:solidFill>
                <a:effectLst/>
                <a:uLnTx/>
                <a:uFillTx/>
                <a:latin typeface="Corbel"/>
                <a:ea typeface="+mn-ea"/>
                <a:cs typeface="Corbel"/>
              </a:rPr>
              <a:t>2</a:t>
            </a:r>
            <a:r>
              <a:rPr kumimoji="0" sz="1800" b="0" i="0" u="none" strike="noStrike" kern="1200" cap="none" spc="0" normalizeH="0" baseline="0" noProof="0" dirty="0">
                <a:ln>
                  <a:noFill/>
                </a:ln>
                <a:solidFill>
                  <a:prstClr val="black"/>
                </a:solidFill>
                <a:effectLst/>
                <a:uLnTx/>
                <a:uFillTx/>
                <a:latin typeface="Corbel"/>
                <a:ea typeface="+mn-ea"/>
                <a:cs typeface="Corbel"/>
              </a:rPr>
              <a:t>0</a:t>
            </a:r>
            <a:endParaRPr kumimoji="0" sz="1800" b="0" i="0" u="none" strike="noStrike" kern="1200" cap="none" spc="0" normalizeH="0" baseline="0" noProof="0">
              <a:ln>
                <a:noFill/>
              </a:ln>
              <a:solidFill>
                <a:prstClr val="black"/>
              </a:solidFill>
              <a:effectLst/>
              <a:uLnTx/>
              <a:uFillTx/>
              <a:latin typeface="Corbel"/>
              <a:ea typeface="+mn-ea"/>
              <a:cs typeface="Corbe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orbel"/>
                <a:ea typeface="+mn-ea"/>
                <a:cs typeface="Corbel"/>
              </a:rPr>
              <a:t>G</a:t>
            </a:r>
            <a:r>
              <a:rPr kumimoji="0" sz="1800" b="0" i="0" u="none" strike="noStrike" kern="1200" cap="none" spc="0" normalizeH="0" baseline="0" noProof="0" dirty="0">
                <a:ln>
                  <a:noFill/>
                </a:ln>
                <a:solidFill>
                  <a:prstClr val="black"/>
                </a:solidFill>
                <a:effectLst/>
                <a:uLnTx/>
                <a:uFillTx/>
                <a:latin typeface="Corbel"/>
                <a:ea typeface="+mn-ea"/>
                <a:cs typeface="Corbel"/>
              </a:rPr>
              <a:t>eiger</a:t>
            </a:r>
            <a:r>
              <a:rPr kumimoji="0" sz="1800" b="0" i="0" u="none" strike="noStrike" kern="1200" cap="none" spc="-100"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A</a:t>
            </a:r>
            <a:r>
              <a:rPr kumimoji="0" sz="1800" b="0" i="0" u="none" strike="noStrike" kern="1200" cap="none" spc="0" normalizeH="0" baseline="0" noProof="0" dirty="0">
                <a:ln>
                  <a:noFill/>
                </a:ln>
                <a:solidFill>
                  <a:prstClr val="black"/>
                </a:solidFill>
                <a:effectLst/>
                <a:uLnTx/>
                <a:uFillTx/>
                <a:latin typeface="Corbel"/>
                <a:ea typeface="+mn-ea"/>
                <a:cs typeface="Corbel"/>
              </a:rPr>
              <a:t>S</a:t>
            </a:r>
            <a:r>
              <a:rPr kumimoji="0" sz="1800" b="0" i="0" u="none" strike="noStrike" kern="1200" cap="none" spc="-5" normalizeH="0" baseline="0" noProof="0" dirty="0">
                <a:ln>
                  <a:noFill/>
                </a:ln>
                <a:solidFill>
                  <a:prstClr val="black"/>
                </a:solidFill>
                <a:effectLst/>
                <a:uLnTx/>
                <a:uFillTx/>
                <a:latin typeface="Corbel"/>
                <a:ea typeface="+mn-ea"/>
                <a:cs typeface="Corbel"/>
              </a:rPr>
              <a:t>C</a:t>
            </a:r>
            <a:r>
              <a:rPr kumimoji="0" sz="1800" b="0" i="0" u="none" strike="noStrike" kern="1200" cap="none" spc="0" normalizeH="0" baseline="0" noProof="0" dirty="0">
                <a:ln>
                  <a:noFill/>
                </a:ln>
                <a:solidFill>
                  <a:prstClr val="black"/>
                </a:solidFill>
                <a:effectLst/>
                <a:uLnTx/>
                <a:uFillTx/>
                <a:latin typeface="Corbel"/>
                <a:ea typeface="+mn-ea"/>
                <a:cs typeface="Corbel"/>
              </a:rPr>
              <a:t>O</a:t>
            </a:r>
            <a:r>
              <a:rPr kumimoji="0" sz="1800" b="0" i="0" u="none" strike="noStrike" kern="1200" cap="none" spc="-10" normalizeH="0" baseline="0" noProof="0" dirty="0">
                <a:ln>
                  <a:noFill/>
                </a:ln>
                <a:solidFill>
                  <a:prstClr val="black"/>
                </a:solidFill>
                <a:effectLst/>
                <a:uLnTx/>
                <a:uFillTx/>
                <a:latin typeface="Corbel"/>
                <a:ea typeface="+mn-ea"/>
                <a:cs typeface="Corbel"/>
              </a:rPr>
              <a:t> </a:t>
            </a:r>
            <a:r>
              <a:rPr kumimoji="0" sz="1800" b="0" i="0" u="none" strike="noStrike" kern="1200" cap="none" spc="-35" normalizeH="0" baseline="0" noProof="0" dirty="0">
                <a:ln>
                  <a:noFill/>
                </a:ln>
                <a:solidFill>
                  <a:prstClr val="black"/>
                </a:solidFill>
                <a:effectLst/>
                <a:uLnTx/>
                <a:uFillTx/>
                <a:latin typeface="Corbel"/>
                <a:ea typeface="+mn-ea"/>
                <a:cs typeface="Corbel"/>
              </a:rPr>
              <a:t>2</a:t>
            </a:r>
            <a:r>
              <a:rPr kumimoji="0" sz="1800" b="0" i="0" u="none" strike="noStrike" kern="1200" cap="none" spc="-5" normalizeH="0" baseline="0" noProof="0" dirty="0">
                <a:ln>
                  <a:noFill/>
                </a:ln>
                <a:solidFill>
                  <a:prstClr val="black"/>
                </a:solidFill>
                <a:effectLst/>
                <a:uLnTx/>
                <a:uFillTx/>
                <a:latin typeface="Corbel"/>
                <a:ea typeface="+mn-ea"/>
                <a:cs typeface="Corbel"/>
              </a:rPr>
              <a:t>01</a:t>
            </a:r>
            <a:r>
              <a:rPr kumimoji="0" sz="1800" b="0" i="0" u="none" strike="noStrike" kern="1200" cap="none" spc="0" normalizeH="0" baseline="0" noProof="0" dirty="0">
                <a:ln>
                  <a:noFill/>
                </a:ln>
                <a:solidFill>
                  <a:prstClr val="black"/>
                </a:solidFill>
                <a:effectLst/>
                <a:uLnTx/>
                <a:uFillTx/>
                <a:latin typeface="Corbel"/>
                <a:ea typeface="+mn-ea"/>
                <a:cs typeface="Corbel"/>
              </a:rPr>
              <a:t>8</a:t>
            </a:r>
            <a:endParaRPr kumimoji="0" sz="1800" b="0" i="0" u="none" strike="noStrike" kern="1200" cap="none" spc="0" normalizeH="0" baseline="0" noProof="0">
              <a:ln>
                <a:noFill/>
              </a:ln>
              <a:solidFill>
                <a:prstClr val="black"/>
              </a:solidFill>
              <a:effectLst/>
              <a:uLnTx/>
              <a:uFillTx/>
              <a:latin typeface="Corbel"/>
              <a:ea typeface="+mn-ea"/>
              <a:cs typeface="Corbe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674" y="346593"/>
            <a:ext cx="10824210" cy="513715"/>
          </a:xfrm>
          <a:prstGeom prst="rect">
            <a:avLst/>
          </a:prstGeom>
        </p:spPr>
        <p:txBody>
          <a:bodyPr vert="horz" wrap="square" lIns="0" tIns="12700" rIns="0" bIns="0" rtlCol="0">
            <a:spAutoFit/>
          </a:bodyPr>
          <a:lstStyle/>
          <a:p>
            <a:pPr marL="12700">
              <a:lnSpc>
                <a:spcPct val="100000"/>
              </a:lnSpc>
              <a:spcBef>
                <a:spcPts val="100"/>
              </a:spcBef>
            </a:pPr>
            <a:r>
              <a:rPr u="heavy" spc="-5" dirty="0">
                <a:uFill>
                  <a:solidFill>
                    <a:srgbClr val="F26529"/>
                  </a:solidFill>
                </a:uFill>
              </a:rPr>
              <a:t>Neoadjuvant</a:t>
            </a:r>
            <a:r>
              <a:rPr spc="-10" dirty="0"/>
              <a:t> </a:t>
            </a:r>
            <a:r>
              <a:rPr dirty="0"/>
              <a:t>immunotherapy</a:t>
            </a:r>
            <a:r>
              <a:rPr spc="-5" dirty="0"/>
              <a:t> </a:t>
            </a:r>
            <a:r>
              <a:rPr dirty="0"/>
              <a:t>studied</a:t>
            </a:r>
            <a:r>
              <a:rPr spc="15" dirty="0"/>
              <a:t> </a:t>
            </a:r>
            <a:r>
              <a:rPr spc="-5" dirty="0"/>
              <a:t>in </a:t>
            </a:r>
            <a:r>
              <a:rPr dirty="0"/>
              <a:t>a</a:t>
            </a:r>
            <a:r>
              <a:rPr spc="5" dirty="0"/>
              <a:t> </a:t>
            </a:r>
            <a:r>
              <a:rPr dirty="0"/>
              <a:t>“pilot</a:t>
            </a:r>
            <a:r>
              <a:rPr spc="5" dirty="0"/>
              <a:t> </a:t>
            </a:r>
            <a:r>
              <a:rPr spc="-5" dirty="0"/>
              <a:t>phase</a:t>
            </a:r>
            <a:r>
              <a:rPr spc="10" dirty="0"/>
              <a:t> </a:t>
            </a:r>
            <a:r>
              <a:rPr dirty="0"/>
              <a:t>II </a:t>
            </a:r>
            <a:r>
              <a:rPr spc="-5" dirty="0"/>
              <a:t>trial”</a:t>
            </a:r>
          </a:p>
        </p:txBody>
      </p:sp>
      <p:sp>
        <p:nvSpPr>
          <p:cNvPr id="3" name="object 3"/>
          <p:cNvSpPr txBox="1"/>
          <p:nvPr/>
        </p:nvSpPr>
        <p:spPr>
          <a:xfrm>
            <a:off x="550674" y="923102"/>
            <a:ext cx="11206480" cy="2512695"/>
          </a:xfrm>
          <a:prstGeom prst="rect">
            <a:avLst/>
          </a:prstGeom>
        </p:spPr>
        <p:txBody>
          <a:bodyPr vert="horz" wrap="square" lIns="0" tIns="85725" rIns="0" bIns="0" rtlCol="0">
            <a:spAutoFit/>
          </a:bodyPr>
          <a:lstStyle/>
          <a:p>
            <a:pPr marL="355600" marR="0" lvl="0" indent="-342900" algn="l" defTabSz="914400" rtl="0" eaLnBrk="1" fontAlgn="auto" latinLnBrk="0" hangingPunct="1">
              <a:lnSpc>
                <a:spcPct val="100000"/>
              </a:lnSpc>
              <a:spcBef>
                <a:spcPts val="675"/>
              </a:spcBef>
              <a:spcAft>
                <a:spcPts val="0"/>
              </a:spcAft>
              <a:buClrTx/>
              <a:buSzTx/>
              <a:buFont typeface="Arial MT"/>
              <a:buChar char="•"/>
              <a:tabLst>
                <a:tab pos="354965" algn="l"/>
                <a:tab pos="355600" algn="l"/>
              </a:tabLst>
              <a:defRPr/>
            </a:pPr>
            <a:r>
              <a:rPr kumimoji="0" sz="2400" b="0" i="0" u="none" strike="noStrike" kern="1200" cap="none" spc="-5" normalizeH="0" baseline="0" noProof="0" dirty="0">
                <a:ln>
                  <a:noFill/>
                </a:ln>
                <a:solidFill>
                  <a:prstClr val="black"/>
                </a:solidFill>
                <a:effectLst/>
                <a:uLnTx/>
                <a:uFillTx/>
                <a:latin typeface="Corbel"/>
                <a:ea typeface="+mn-ea"/>
                <a:cs typeface="Corbel"/>
              </a:rPr>
              <a:t>Single</a:t>
            </a:r>
            <a:r>
              <a:rPr kumimoji="0" sz="2400" b="0" i="0" u="none" strike="noStrike" kern="1200" cap="none" spc="25" normalizeH="0" baseline="0" noProof="0" dirty="0">
                <a:ln>
                  <a:noFill/>
                </a:ln>
                <a:solidFill>
                  <a:prstClr val="black"/>
                </a:solidFill>
                <a:effectLst/>
                <a:uLnTx/>
                <a:uFillTx/>
                <a:latin typeface="Corbel"/>
                <a:ea typeface="+mn-ea"/>
                <a:cs typeface="Corbel"/>
              </a:rPr>
              <a:t> </a:t>
            </a:r>
            <a:r>
              <a:rPr kumimoji="0" sz="2400" b="0" i="0" u="none" strike="noStrike" kern="1200" cap="none" spc="0" normalizeH="0" baseline="0" noProof="0" dirty="0">
                <a:ln>
                  <a:noFill/>
                </a:ln>
                <a:solidFill>
                  <a:prstClr val="black"/>
                </a:solidFill>
                <a:effectLst/>
                <a:uLnTx/>
                <a:uFillTx/>
                <a:latin typeface="Corbel"/>
                <a:ea typeface="+mn-ea"/>
                <a:cs typeface="Corbel"/>
              </a:rPr>
              <a:t>arm,</a:t>
            </a:r>
            <a:r>
              <a:rPr kumimoji="0" sz="2400" b="0" i="0" u="none" strike="noStrike" kern="1200" cap="none" spc="-1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single</a:t>
            </a:r>
            <a:r>
              <a:rPr kumimoji="0" sz="2400" b="0" i="0" u="none" strike="noStrike" kern="1200" cap="none" spc="2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center </a:t>
            </a:r>
            <a:r>
              <a:rPr kumimoji="0" sz="2400" b="0" i="0" u="none" strike="noStrike" kern="1200" cap="none" spc="-10" normalizeH="0" baseline="0" noProof="0" dirty="0">
                <a:ln>
                  <a:noFill/>
                </a:ln>
                <a:solidFill>
                  <a:prstClr val="black"/>
                </a:solidFill>
                <a:effectLst/>
                <a:uLnTx/>
                <a:uFillTx/>
                <a:latin typeface="Corbel"/>
                <a:ea typeface="+mn-ea"/>
                <a:cs typeface="Corbel"/>
              </a:rPr>
              <a:t>(MDACC),</a:t>
            </a:r>
            <a:r>
              <a:rPr kumimoji="0" sz="2400" b="0" i="0" u="none" strike="noStrike" kern="1200" cap="none" spc="1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“pilot</a:t>
            </a:r>
            <a:r>
              <a:rPr kumimoji="0" sz="2400" b="0" i="0" u="none" strike="noStrike" kern="1200" cap="none" spc="1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phase</a:t>
            </a:r>
            <a:r>
              <a:rPr kumimoji="0" sz="2400" b="0" i="0" u="none" strike="noStrike" kern="1200" cap="none" spc="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II trial”</a:t>
            </a:r>
            <a:r>
              <a:rPr kumimoji="0" sz="2400" b="0" i="0" u="none" strike="noStrike" kern="1200" cap="none" spc="15" normalizeH="0" baseline="0" noProof="0" dirty="0">
                <a:ln>
                  <a:noFill/>
                </a:ln>
                <a:solidFill>
                  <a:prstClr val="black"/>
                </a:solidFill>
                <a:effectLst/>
                <a:uLnTx/>
                <a:uFillTx/>
                <a:latin typeface="Corbel"/>
                <a:ea typeface="+mn-ea"/>
                <a:cs typeface="Corbel"/>
              </a:rPr>
              <a:t> </a:t>
            </a:r>
            <a:r>
              <a:rPr kumimoji="0" sz="2400" b="0" i="0" u="none" strike="noStrike" kern="1200" cap="none" spc="0" normalizeH="0" baseline="0" noProof="0" dirty="0">
                <a:ln>
                  <a:noFill/>
                </a:ln>
                <a:solidFill>
                  <a:prstClr val="black"/>
                </a:solidFill>
                <a:effectLst/>
                <a:uLnTx/>
                <a:uFillTx/>
                <a:latin typeface="Corbel"/>
                <a:ea typeface="+mn-ea"/>
                <a:cs typeface="Corbel"/>
              </a:rPr>
              <a:t>of</a:t>
            </a:r>
            <a:r>
              <a:rPr kumimoji="0" sz="2400" b="0" i="0" u="none" strike="noStrike" kern="1200" cap="none" spc="-1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44 </a:t>
            </a:r>
            <a:r>
              <a:rPr kumimoji="0" sz="2400" b="0" i="0" u="none" strike="noStrike" kern="1200" cap="none" spc="-10" normalizeH="0" baseline="0" noProof="0" dirty="0">
                <a:ln>
                  <a:noFill/>
                </a:ln>
                <a:solidFill>
                  <a:prstClr val="black"/>
                </a:solidFill>
                <a:effectLst/>
                <a:uLnTx/>
                <a:uFillTx/>
                <a:latin typeface="Corbel"/>
                <a:ea typeface="+mn-ea"/>
                <a:cs typeface="Corbel"/>
              </a:rPr>
              <a:t>patients</a:t>
            </a:r>
            <a:endParaRPr kumimoji="0" sz="2400" b="0" i="0" u="none" strike="noStrike" kern="1200" cap="none" spc="0" normalizeH="0" baseline="0" noProof="0">
              <a:ln>
                <a:noFill/>
              </a:ln>
              <a:solidFill>
                <a:prstClr val="black"/>
              </a:solidFill>
              <a:effectLst/>
              <a:uLnTx/>
              <a:uFillTx/>
              <a:latin typeface="Corbel"/>
              <a:ea typeface="+mn-ea"/>
              <a:cs typeface="Corbel"/>
            </a:endParaRPr>
          </a:p>
          <a:p>
            <a:pPr marL="355600" marR="0" lvl="0" indent="-342900" algn="l" defTabSz="914400" rtl="0" eaLnBrk="1" fontAlgn="auto" latinLnBrk="0" hangingPunct="1">
              <a:lnSpc>
                <a:spcPct val="100000"/>
              </a:lnSpc>
              <a:spcBef>
                <a:spcPts val="575"/>
              </a:spcBef>
              <a:spcAft>
                <a:spcPts val="0"/>
              </a:spcAft>
              <a:buClrTx/>
              <a:buSzTx/>
              <a:buFont typeface="Arial MT"/>
              <a:buChar char="•"/>
              <a:tabLst>
                <a:tab pos="354965" algn="l"/>
                <a:tab pos="355600" algn="l"/>
              </a:tabLst>
              <a:defRPr/>
            </a:pPr>
            <a:r>
              <a:rPr kumimoji="0" sz="2400" b="0" i="0" u="none" strike="noStrike" kern="1200" cap="none" spc="-5" normalizeH="0" baseline="0" noProof="0" dirty="0">
                <a:ln>
                  <a:noFill/>
                </a:ln>
                <a:solidFill>
                  <a:prstClr val="black"/>
                </a:solidFill>
                <a:effectLst/>
                <a:uLnTx/>
                <a:uFillTx/>
                <a:latin typeface="Corbel"/>
                <a:ea typeface="+mn-ea"/>
                <a:cs typeface="Corbel"/>
              </a:rPr>
              <a:t>Started</a:t>
            </a:r>
            <a:r>
              <a:rPr kumimoji="0" sz="2400" b="0" i="0" u="none" strike="noStrike" kern="1200" cap="none" spc="-15" normalizeH="0" baseline="0" noProof="0" dirty="0">
                <a:ln>
                  <a:noFill/>
                </a:ln>
                <a:solidFill>
                  <a:prstClr val="black"/>
                </a:solidFill>
                <a:effectLst/>
                <a:uLnTx/>
                <a:uFillTx/>
                <a:latin typeface="Corbel"/>
                <a:ea typeface="+mn-ea"/>
                <a:cs typeface="Corbel"/>
              </a:rPr>
              <a:t> </a:t>
            </a:r>
            <a:r>
              <a:rPr kumimoji="0" sz="2400" b="0" i="0" u="none" strike="noStrike" kern="1200" cap="none" spc="0" normalizeH="0" baseline="0" noProof="0" dirty="0">
                <a:ln>
                  <a:noFill/>
                </a:ln>
                <a:solidFill>
                  <a:prstClr val="black"/>
                </a:solidFill>
                <a:effectLst/>
                <a:uLnTx/>
                <a:uFillTx/>
                <a:latin typeface="Corbel"/>
                <a:ea typeface="+mn-ea"/>
                <a:cs typeface="Corbel"/>
              </a:rPr>
              <a:t>7/3/18</a:t>
            </a:r>
            <a:endParaRPr kumimoji="0" sz="2400" b="0" i="0" u="none" strike="noStrike" kern="1200" cap="none" spc="0" normalizeH="0" baseline="0" noProof="0">
              <a:ln>
                <a:noFill/>
              </a:ln>
              <a:solidFill>
                <a:prstClr val="black"/>
              </a:solidFill>
              <a:effectLst/>
              <a:uLnTx/>
              <a:uFillTx/>
              <a:latin typeface="Corbel"/>
              <a:ea typeface="+mn-ea"/>
              <a:cs typeface="Corbel"/>
            </a:endParaRPr>
          </a:p>
          <a:p>
            <a:pPr marL="355600" marR="0" lvl="0" indent="-342900" algn="l" defTabSz="914400" rtl="0" eaLnBrk="1" fontAlgn="auto" latinLnBrk="0" hangingPunct="1">
              <a:lnSpc>
                <a:spcPct val="100000"/>
              </a:lnSpc>
              <a:spcBef>
                <a:spcPts val="575"/>
              </a:spcBef>
              <a:spcAft>
                <a:spcPts val="0"/>
              </a:spcAft>
              <a:buClrTx/>
              <a:buSzTx/>
              <a:buFont typeface="Arial MT"/>
              <a:buChar char="•"/>
              <a:tabLst>
                <a:tab pos="354965" algn="l"/>
                <a:tab pos="355600" algn="l"/>
              </a:tabLst>
              <a:defRPr/>
            </a:pPr>
            <a:r>
              <a:rPr kumimoji="0" sz="2400" b="0" i="0" u="none" strike="noStrike" kern="1200" cap="none" spc="-5" normalizeH="0" baseline="0" noProof="0" dirty="0">
                <a:ln>
                  <a:noFill/>
                </a:ln>
                <a:solidFill>
                  <a:prstClr val="black"/>
                </a:solidFill>
                <a:effectLst/>
                <a:uLnTx/>
                <a:uFillTx/>
                <a:latin typeface="Corbel"/>
                <a:ea typeface="+mn-ea"/>
                <a:cs typeface="Corbel"/>
              </a:rPr>
              <a:t>Preliminary</a:t>
            </a:r>
            <a:r>
              <a:rPr kumimoji="0" sz="2400" b="0" i="0" u="none" strike="noStrike" kern="1200" cap="none" spc="2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report</a:t>
            </a:r>
            <a:r>
              <a:rPr kumimoji="0" sz="2400" b="0" i="0" u="none" strike="noStrike" kern="1200" cap="none" spc="-20" normalizeH="0" baseline="0" noProof="0" dirty="0">
                <a:ln>
                  <a:noFill/>
                </a:ln>
                <a:solidFill>
                  <a:prstClr val="black"/>
                </a:solidFill>
                <a:effectLst/>
                <a:uLnTx/>
                <a:uFillTx/>
                <a:latin typeface="Corbel"/>
                <a:ea typeface="+mn-ea"/>
                <a:cs typeface="Corbel"/>
              </a:rPr>
              <a:t> </a:t>
            </a:r>
            <a:r>
              <a:rPr kumimoji="0" sz="2400" b="0" i="0" u="none" strike="noStrike" kern="1200" cap="none" spc="0" normalizeH="0" baseline="0" noProof="0" dirty="0">
                <a:ln>
                  <a:noFill/>
                </a:ln>
                <a:solidFill>
                  <a:prstClr val="black"/>
                </a:solidFill>
                <a:effectLst/>
                <a:uLnTx/>
                <a:uFillTx/>
                <a:latin typeface="Corbel"/>
                <a:ea typeface="+mn-ea"/>
                <a:cs typeface="Corbel"/>
              </a:rPr>
              <a:t>at</a:t>
            </a:r>
            <a:r>
              <a:rPr kumimoji="0" sz="2400" b="0" i="0" u="none" strike="noStrike" kern="1200" cap="none" spc="-5" normalizeH="0" baseline="0" noProof="0" dirty="0">
                <a:ln>
                  <a:noFill/>
                </a:ln>
                <a:solidFill>
                  <a:prstClr val="black"/>
                </a:solidFill>
                <a:effectLst/>
                <a:uLnTx/>
                <a:uFillTx/>
                <a:latin typeface="Corbel"/>
                <a:ea typeface="+mn-ea"/>
                <a:cs typeface="Corbel"/>
              </a:rPr>
              <a:t> ESMO</a:t>
            </a:r>
            <a:r>
              <a:rPr kumimoji="0" sz="2400" b="0" i="0" u="none" strike="noStrike" kern="1200" cap="none" spc="0" normalizeH="0" baseline="0" noProof="0" dirty="0">
                <a:ln>
                  <a:noFill/>
                </a:ln>
                <a:solidFill>
                  <a:prstClr val="black"/>
                </a:solidFill>
                <a:effectLst/>
                <a:uLnTx/>
                <a:uFillTx/>
                <a:latin typeface="Corbel"/>
                <a:ea typeface="+mn-ea"/>
                <a:cs typeface="Corbel"/>
              </a:rPr>
              <a:t> </a:t>
            </a:r>
            <a:r>
              <a:rPr kumimoji="0" sz="2400" b="0" i="0" u="none" strike="noStrike" kern="1200" cap="none" spc="-15" normalizeH="0" baseline="0" noProof="0" dirty="0">
                <a:ln>
                  <a:noFill/>
                </a:ln>
                <a:solidFill>
                  <a:prstClr val="black"/>
                </a:solidFill>
                <a:effectLst/>
                <a:uLnTx/>
                <a:uFillTx/>
                <a:latin typeface="Corbel"/>
                <a:ea typeface="+mn-ea"/>
                <a:cs typeface="Corbel"/>
              </a:rPr>
              <a:t>2019</a:t>
            </a:r>
            <a:r>
              <a:rPr kumimoji="0" sz="2400" b="0" i="0" u="none" strike="noStrike" kern="1200" cap="none" spc="0" normalizeH="0" baseline="0" noProof="0" dirty="0">
                <a:ln>
                  <a:noFill/>
                </a:ln>
                <a:solidFill>
                  <a:prstClr val="black"/>
                </a:solidFill>
                <a:effectLst/>
                <a:uLnTx/>
                <a:uFillTx/>
                <a:latin typeface="Corbel"/>
                <a:ea typeface="+mn-ea"/>
                <a:cs typeface="Corbel"/>
              </a:rPr>
              <a:t> </a:t>
            </a:r>
            <a:r>
              <a:rPr kumimoji="0" sz="2400" b="0" i="0" u="none" strike="noStrike" kern="1200" cap="none" spc="-15" normalizeH="0" baseline="0" noProof="0" dirty="0">
                <a:ln>
                  <a:noFill/>
                </a:ln>
                <a:solidFill>
                  <a:prstClr val="black"/>
                </a:solidFill>
                <a:effectLst/>
                <a:uLnTx/>
                <a:uFillTx/>
                <a:latin typeface="Corbel"/>
                <a:ea typeface="+mn-ea"/>
                <a:cs typeface="Corbel"/>
              </a:rPr>
              <a:t>(LBA74)</a:t>
            </a:r>
            <a:endParaRPr kumimoji="0" sz="2400" b="0" i="0" u="none" strike="noStrike" kern="1200" cap="none" spc="0" normalizeH="0" baseline="0" noProof="0">
              <a:ln>
                <a:noFill/>
              </a:ln>
              <a:solidFill>
                <a:prstClr val="black"/>
              </a:solidFill>
              <a:effectLst/>
              <a:uLnTx/>
              <a:uFillTx/>
              <a:latin typeface="Corbel"/>
              <a:ea typeface="+mn-ea"/>
              <a:cs typeface="Corbel"/>
            </a:endParaRPr>
          </a:p>
          <a:p>
            <a:pPr marL="354965" marR="5080" lvl="0" indent="-342900" algn="l" defTabSz="914400" rtl="0" eaLnBrk="1" fontAlgn="auto" latinLnBrk="0" hangingPunct="1">
              <a:lnSpc>
                <a:spcPct val="100000"/>
              </a:lnSpc>
              <a:spcBef>
                <a:spcPts val="580"/>
              </a:spcBef>
              <a:spcAft>
                <a:spcPts val="0"/>
              </a:spcAft>
              <a:buClrTx/>
              <a:buSzTx/>
              <a:buFont typeface="Arial MT"/>
              <a:buChar char="•"/>
              <a:tabLst>
                <a:tab pos="354965" algn="l"/>
                <a:tab pos="355600" algn="l"/>
              </a:tabLst>
              <a:defRPr/>
            </a:pPr>
            <a:r>
              <a:rPr kumimoji="0" sz="2400" b="0" i="0" u="none" strike="noStrike" kern="1200" cap="none" spc="-5" normalizeH="0" baseline="0" noProof="0" dirty="0">
                <a:ln>
                  <a:noFill/>
                </a:ln>
                <a:solidFill>
                  <a:prstClr val="black"/>
                </a:solidFill>
                <a:effectLst/>
                <a:uLnTx/>
                <a:uFillTx/>
                <a:latin typeface="Corbel"/>
                <a:ea typeface="+mn-ea"/>
                <a:cs typeface="Corbel"/>
              </a:rPr>
              <a:t>Primary</a:t>
            </a:r>
            <a:r>
              <a:rPr kumimoji="0" sz="2400" b="0" i="0" u="none" strike="noStrike" kern="1200" cap="none" spc="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objective:</a:t>
            </a:r>
            <a:r>
              <a:rPr kumimoji="0" sz="2400" b="0" i="0" u="none" strike="noStrike" kern="1200" cap="none" spc="1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Determine</a:t>
            </a:r>
            <a:r>
              <a:rPr kumimoji="0" sz="2400" b="0" i="0" u="none" strike="noStrike" kern="1200" cap="none" spc="3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overall response</a:t>
            </a:r>
            <a:r>
              <a:rPr kumimoji="0" sz="2400" b="0" i="0" u="none" strike="noStrike" kern="1200" cap="none" spc="1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rate</a:t>
            </a:r>
            <a:r>
              <a:rPr kumimoji="0" sz="2400" b="0" i="0" u="none" strike="noStrike" kern="1200" cap="none" spc="5" normalizeH="0" baseline="0" noProof="0" dirty="0">
                <a:ln>
                  <a:noFill/>
                </a:ln>
                <a:solidFill>
                  <a:prstClr val="black"/>
                </a:solidFill>
                <a:effectLst/>
                <a:uLnTx/>
                <a:uFillTx/>
                <a:latin typeface="Corbel"/>
                <a:ea typeface="+mn-ea"/>
                <a:cs typeface="Corbel"/>
              </a:rPr>
              <a:t> </a:t>
            </a:r>
            <a:r>
              <a:rPr kumimoji="0" sz="2400" b="0" i="0" u="none" strike="noStrike" kern="1200" cap="none" spc="-35" normalizeH="0" baseline="0" noProof="0" dirty="0">
                <a:ln>
                  <a:noFill/>
                </a:ln>
                <a:solidFill>
                  <a:prstClr val="black"/>
                </a:solidFill>
                <a:effectLst/>
                <a:uLnTx/>
                <a:uFillTx/>
                <a:latin typeface="Corbel"/>
                <a:ea typeface="+mn-ea"/>
                <a:cs typeface="Corbel"/>
              </a:rPr>
              <a:t>(ORR)</a:t>
            </a:r>
            <a:r>
              <a:rPr kumimoji="0" sz="2400" b="0" i="0" u="none" strike="noStrike" kern="1200" cap="none" spc="2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using</a:t>
            </a:r>
            <a:r>
              <a:rPr kumimoji="0" sz="2400" b="0" i="0" u="none" strike="noStrike" kern="1200" cap="none" spc="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RECIST</a:t>
            </a:r>
            <a:r>
              <a:rPr kumimoji="0" sz="2400" b="0" i="0" u="none" strike="noStrike" kern="1200" cap="none" spc="15" normalizeH="0" baseline="0" noProof="0" dirty="0">
                <a:ln>
                  <a:noFill/>
                </a:ln>
                <a:solidFill>
                  <a:prstClr val="black"/>
                </a:solidFill>
                <a:effectLst/>
                <a:uLnTx/>
                <a:uFillTx/>
                <a:latin typeface="Corbel"/>
                <a:ea typeface="+mn-ea"/>
                <a:cs typeface="Corbel"/>
              </a:rPr>
              <a:t> </a:t>
            </a:r>
            <a:r>
              <a:rPr kumimoji="0" sz="2400" b="0" i="0" u="none" strike="noStrike" kern="1200" cap="none" spc="0" normalizeH="0" baseline="0" noProof="0" dirty="0">
                <a:ln>
                  <a:noFill/>
                </a:ln>
                <a:solidFill>
                  <a:prstClr val="black"/>
                </a:solidFill>
                <a:effectLst/>
                <a:uLnTx/>
                <a:uFillTx/>
                <a:latin typeface="Corbel"/>
                <a:ea typeface="+mn-ea"/>
                <a:cs typeface="Corbel"/>
              </a:rPr>
              <a:t>v1.1 </a:t>
            </a:r>
            <a:r>
              <a:rPr kumimoji="0" sz="2400" b="0" i="0" u="none" strike="noStrike" kern="1200" cap="none" spc="-10" normalizeH="0" baseline="0" noProof="0" dirty="0">
                <a:ln>
                  <a:noFill/>
                </a:ln>
                <a:solidFill>
                  <a:prstClr val="black"/>
                </a:solidFill>
                <a:effectLst/>
                <a:uLnTx/>
                <a:uFillTx/>
                <a:latin typeface="Corbel"/>
                <a:ea typeface="+mn-ea"/>
                <a:cs typeface="Corbel"/>
              </a:rPr>
              <a:t>to </a:t>
            </a:r>
            <a:r>
              <a:rPr kumimoji="0" sz="2400" b="0" i="0" u="none" strike="noStrike" kern="1200" cap="none" spc="-5" normalizeH="0" baseline="0" noProof="0" dirty="0">
                <a:ln>
                  <a:noFill/>
                </a:ln>
                <a:solidFill>
                  <a:prstClr val="black"/>
                </a:solidFill>
                <a:effectLst/>
                <a:uLnTx/>
                <a:uFillTx/>
                <a:latin typeface="Corbel"/>
                <a:ea typeface="+mn-ea"/>
                <a:cs typeface="Corbel"/>
              </a:rPr>
              <a:t> neoadjuvant cemiplimab</a:t>
            </a:r>
            <a:r>
              <a:rPr kumimoji="0" sz="2400" b="0" i="0" u="none" strike="noStrike" kern="1200" cap="none" spc="2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(anti-PD-1</a:t>
            </a:r>
            <a:r>
              <a:rPr kumimoji="0" sz="2400" b="0" i="0" u="none" strike="noStrike" kern="1200" cap="none" spc="3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inhibitor)</a:t>
            </a:r>
            <a:r>
              <a:rPr kumimoji="0" sz="2400" b="0" i="0" u="none" strike="noStrike" kern="1200" cap="none" spc="4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in</a:t>
            </a:r>
            <a:r>
              <a:rPr kumimoji="0" sz="2400" b="0" i="0" u="none" strike="noStrike" kern="1200" cap="none" spc="15" normalizeH="0" baseline="0" noProof="0" dirty="0">
                <a:ln>
                  <a:noFill/>
                </a:ln>
                <a:solidFill>
                  <a:prstClr val="black"/>
                </a:solidFill>
                <a:effectLst/>
                <a:uLnTx/>
                <a:uFillTx/>
                <a:latin typeface="Corbel"/>
                <a:ea typeface="+mn-ea"/>
                <a:cs typeface="Corbel"/>
              </a:rPr>
              <a:t> </a:t>
            </a:r>
            <a:r>
              <a:rPr kumimoji="0" sz="2400" b="0" i="0" u="none" strike="noStrike" kern="1200" cap="none" spc="-10" normalizeH="0" baseline="0" noProof="0" dirty="0">
                <a:ln>
                  <a:noFill/>
                </a:ln>
                <a:solidFill>
                  <a:prstClr val="black"/>
                </a:solidFill>
                <a:effectLst/>
                <a:uLnTx/>
                <a:uFillTx/>
                <a:latin typeface="Corbel"/>
                <a:ea typeface="+mn-ea"/>
                <a:cs typeface="Corbel"/>
              </a:rPr>
              <a:t>patients</a:t>
            </a:r>
            <a:r>
              <a:rPr kumimoji="0" sz="2400" b="0" i="0" u="none" strike="noStrike" kern="1200" cap="none" spc="3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with</a:t>
            </a:r>
            <a:r>
              <a:rPr kumimoji="0" sz="2400" b="0" i="0" u="none" strike="noStrike" kern="1200" cap="none" spc="4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advanced-stage</a:t>
            </a:r>
            <a:r>
              <a:rPr kumimoji="0" sz="2400" b="0" i="0" u="none" strike="noStrike" kern="1200" cap="none" spc="-70" normalizeH="0" baseline="0" noProof="0" dirty="0">
                <a:ln>
                  <a:noFill/>
                </a:ln>
                <a:solidFill>
                  <a:prstClr val="black"/>
                </a:solidFill>
                <a:effectLst/>
                <a:uLnTx/>
                <a:uFillTx/>
                <a:latin typeface="Corbel"/>
                <a:ea typeface="+mn-ea"/>
                <a:cs typeface="Corbel"/>
              </a:rPr>
              <a:t> </a:t>
            </a:r>
            <a:r>
              <a:rPr kumimoji="0" sz="2400" b="0" i="0" u="none" strike="noStrike" kern="1200" cap="none" spc="-10" normalizeH="0" baseline="0" noProof="0" dirty="0">
                <a:ln>
                  <a:noFill/>
                </a:ln>
                <a:solidFill>
                  <a:prstClr val="black"/>
                </a:solidFill>
                <a:effectLst/>
                <a:uLnTx/>
                <a:uFillTx/>
                <a:latin typeface="Corbel"/>
                <a:ea typeface="+mn-ea"/>
                <a:cs typeface="Corbel"/>
              </a:rPr>
              <a:t>CSCC</a:t>
            </a:r>
            <a:r>
              <a:rPr kumimoji="0" sz="2400" b="0" i="0" u="none" strike="noStrike" kern="1200" cap="none" spc="-5" normalizeH="0" baseline="0" noProof="0" dirty="0">
                <a:ln>
                  <a:noFill/>
                </a:ln>
                <a:solidFill>
                  <a:prstClr val="black"/>
                </a:solidFill>
                <a:effectLst/>
                <a:uLnTx/>
                <a:uFillTx/>
                <a:latin typeface="Corbel"/>
                <a:ea typeface="+mn-ea"/>
                <a:cs typeface="Corbel"/>
              </a:rPr>
              <a:t> </a:t>
            </a:r>
            <a:r>
              <a:rPr kumimoji="0" sz="2400" b="0" i="0" u="none" strike="noStrike" kern="1200" cap="none" spc="0" normalizeH="0" baseline="0" noProof="0" dirty="0">
                <a:ln>
                  <a:noFill/>
                </a:ln>
                <a:solidFill>
                  <a:prstClr val="black"/>
                </a:solidFill>
                <a:effectLst/>
                <a:uLnTx/>
                <a:uFillTx/>
                <a:latin typeface="Corbel"/>
                <a:ea typeface="+mn-ea"/>
                <a:cs typeface="Corbel"/>
              </a:rPr>
              <a:t>of </a:t>
            </a:r>
            <a:r>
              <a:rPr kumimoji="0" sz="2400" b="0" i="0" u="none" strike="noStrike" kern="1200" cap="none" spc="-465" normalizeH="0" baseline="0" noProof="0" dirty="0">
                <a:ln>
                  <a:noFill/>
                </a:ln>
                <a:solidFill>
                  <a:prstClr val="black"/>
                </a:solidFill>
                <a:effectLst/>
                <a:uLnTx/>
                <a:uFillTx/>
                <a:latin typeface="Corbel"/>
                <a:ea typeface="+mn-ea"/>
                <a:cs typeface="Corbel"/>
              </a:rPr>
              <a:t> </a:t>
            </a:r>
            <a:r>
              <a:rPr kumimoji="0" sz="2400" b="0" i="0" u="none" strike="noStrike" kern="1200" cap="none" spc="-10" normalizeH="0" baseline="0" noProof="0" dirty="0">
                <a:ln>
                  <a:noFill/>
                </a:ln>
                <a:solidFill>
                  <a:prstClr val="black"/>
                </a:solidFill>
                <a:effectLst/>
                <a:uLnTx/>
                <a:uFillTx/>
                <a:latin typeface="Corbel"/>
                <a:ea typeface="+mn-ea"/>
                <a:cs typeface="Corbel"/>
              </a:rPr>
              <a:t>the</a:t>
            </a:r>
            <a:r>
              <a:rPr kumimoji="0" sz="2400" b="0" i="0" u="none" strike="noStrike" kern="1200" cap="none" spc="1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head and neck</a:t>
            </a:r>
            <a:r>
              <a:rPr kumimoji="0" sz="2400" b="0" i="0" u="none" strike="noStrike" kern="1200" cap="none" spc="-2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who</a:t>
            </a:r>
            <a:r>
              <a:rPr kumimoji="0" sz="2400" b="0" i="0" u="none" strike="noStrike" kern="1200" cap="none" spc="0" normalizeH="0" baseline="0" noProof="0" dirty="0">
                <a:ln>
                  <a:noFill/>
                </a:ln>
                <a:solidFill>
                  <a:prstClr val="black"/>
                </a:solidFill>
                <a:effectLst/>
                <a:uLnTx/>
                <a:uFillTx/>
                <a:latin typeface="Corbel"/>
                <a:ea typeface="+mn-ea"/>
                <a:cs typeface="Corbel"/>
              </a:rPr>
              <a:t> are</a:t>
            </a:r>
            <a:r>
              <a:rPr kumimoji="0" sz="2400" b="0" i="0" u="none" strike="noStrike" kern="1200" cap="none" spc="-5" normalizeH="0" baseline="0" noProof="0" dirty="0">
                <a:ln>
                  <a:noFill/>
                </a:ln>
                <a:solidFill>
                  <a:prstClr val="black"/>
                </a:solidFill>
                <a:effectLst/>
                <a:uLnTx/>
                <a:uFillTx/>
                <a:latin typeface="Corbel"/>
                <a:ea typeface="+mn-ea"/>
                <a:cs typeface="Corbel"/>
              </a:rPr>
              <a:t> </a:t>
            </a:r>
            <a:r>
              <a:rPr kumimoji="0" sz="2400" b="0" i="0" u="heavy" strike="noStrike" kern="1200" cap="none" spc="-5" normalizeH="0" baseline="0" noProof="0" dirty="0">
                <a:ln>
                  <a:noFill/>
                </a:ln>
                <a:solidFill>
                  <a:prstClr val="black"/>
                </a:solidFill>
                <a:effectLst/>
                <a:uLnTx/>
                <a:uFill>
                  <a:solidFill>
                    <a:srgbClr val="000000"/>
                  </a:solidFill>
                </a:uFill>
                <a:latin typeface="Corbel"/>
                <a:ea typeface="+mn-ea"/>
                <a:cs typeface="Corbel"/>
              </a:rPr>
              <a:t>planned</a:t>
            </a:r>
            <a:r>
              <a:rPr kumimoji="0" sz="2400" b="0" i="0" u="heavy" strike="noStrike" kern="1200" cap="none" spc="10" normalizeH="0" baseline="0" noProof="0" dirty="0">
                <a:ln>
                  <a:noFill/>
                </a:ln>
                <a:solidFill>
                  <a:prstClr val="black"/>
                </a:solidFill>
                <a:effectLst/>
                <a:uLnTx/>
                <a:uFill>
                  <a:solidFill>
                    <a:srgbClr val="000000"/>
                  </a:solidFill>
                </a:uFill>
                <a:latin typeface="Corbel"/>
                <a:ea typeface="+mn-ea"/>
                <a:cs typeface="Corbel"/>
              </a:rPr>
              <a:t> </a:t>
            </a:r>
            <a:r>
              <a:rPr kumimoji="0" sz="2400" b="0" i="0" u="heavy" strike="noStrike" kern="1200" cap="none" spc="0" normalizeH="0" baseline="0" noProof="0" dirty="0">
                <a:ln>
                  <a:noFill/>
                </a:ln>
                <a:solidFill>
                  <a:prstClr val="black"/>
                </a:solidFill>
                <a:effectLst/>
                <a:uLnTx/>
                <a:uFill>
                  <a:solidFill>
                    <a:srgbClr val="000000"/>
                  </a:solidFill>
                </a:uFill>
                <a:latin typeface="Corbel"/>
                <a:ea typeface="+mn-ea"/>
                <a:cs typeface="Corbel"/>
              </a:rPr>
              <a:t>for</a:t>
            </a:r>
            <a:r>
              <a:rPr kumimoji="0" sz="2400" b="0" i="0" u="heavy" strike="noStrike" kern="1200" cap="none" spc="-25" normalizeH="0" baseline="0" noProof="0" dirty="0">
                <a:ln>
                  <a:noFill/>
                </a:ln>
                <a:solidFill>
                  <a:prstClr val="black"/>
                </a:solidFill>
                <a:effectLst/>
                <a:uLnTx/>
                <a:uFill>
                  <a:solidFill>
                    <a:srgbClr val="000000"/>
                  </a:solidFill>
                </a:uFill>
                <a:latin typeface="Corbel"/>
                <a:ea typeface="+mn-ea"/>
                <a:cs typeface="Corbel"/>
              </a:rPr>
              <a:t> </a:t>
            </a:r>
            <a:r>
              <a:rPr kumimoji="0" sz="2400" b="0" i="0" u="heavy" strike="noStrike" kern="1200" cap="none" spc="-5" normalizeH="0" baseline="0" noProof="0" dirty="0">
                <a:ln>
                  <a:noFill/>
                </a:ln>
                <a:solidFill>
                  <a:prstClr val="black"/>
                </a:solidFill>
                <a:effectLst/>
                <a:uLnTx/>
                <a:uFill>
                  <a:solidFill>
                    <a:srgbClr val="000000"/>
                  </a:solidFill>
                </a:uFill>
                <a:latin typeface="Corbel"/>
                <a:ea typeface="+mn-ea"/>
                <a:cs typeface="Corbel"/>
              </a:rPr>
              <a:t>definitive</a:t>
            </a:r>
            <a:r>
              <a:rPr kumimoji="0" sz="2400" b="0" i="0" u="heavy" strike="noStrike" kern="1200" cap="none" spc="50" normalizeH="0" baseline="0" noProof="0" dirty="0">
                <a:ln>
                  <a:noFill/>
                </a:ln>
                <a:solidFill>
                  <a:prstClr val="black"/>
                </a:solidFill>
                <a:effectLst/>
                <a:uLnTx/>
                <a:uFill>
                  <a:solidFill>
                    <a:srgbClr val="000000"/>
                  </a:solidFill>
                </a:uFill>
                <a:latin typeface="Corbel"/>
                <a:ea typeface="+mn-ea"/>
                <a:cs typeface="Corbel"/>
              </a:rPr>
              <a:t> </a:t>
            </a:r>
            <a:r>
              <a:rPr kumimoji="0" sz="2400" b="0" i="0" u="heavy" strike="noStrike" kern="1200" cap="none" spc="0" normalizeH="0" baseline="0" noProof="0" dirty="0">
                <a:ln>
                  <a:noFill/>
                </a:ln>
                <a:solidFill>
                  <a:prstClr val="black"/>
                </a:solidFill>
                <a:effectLst/>
                <a:uLnTx/>
                <a:uFill>
                  <a:solidFill>
                    <a:srgbClr val="000000"/>
                  </a:solidFill>
                </a:uFill>
                <a:latin typeface="Corbel"/>
                <a:ea typeface="+mn-ea"/>
                <a:cs typeface="Corbel"/>
              </a:rPr>
              <a:t>local</a:t>
            </a:r>
            <a:r>
              <a:rPr kumimoji="0" sz="2400" b="0" i="0" u="heavy" strike="noStrike" kern="1200" cap="none" spc="-10" normalizeH="0" baseline="0" noProof="0" dirty="0">
                <a:ln>
                  <a:noFill/>
                </a:ln>
                <a:solidFill>
                  <a:prstClr val="black"/>
                </a:solidFill>
                <a:effectLst/>
                <a:uLnTx/>
                <a:uFill>
                  <a:solidFill>
                    <a:srgbClr val="000000"/>
                  </a:solidFill>
                </a:uFill>
                <a:latin typeface="Corbel"/>
                <a:ea typeface="+mn-ea"/>
                <a:cs typeface="Corbel"/>
              </a:rPr>
              <a:t> </a:t>
            </a:r>
            <a:r>
              <a:rPr kumimoji="0" sz="2400" b="0" i="0" u="heavy" strike="noStrike" kern="1200" cap="none" spc="0" normalizeH="0" baseline="0" noProof="0" dirty="0">
                <a:ln>
                  <a:noFill/>
                </a:ln>
                <a:solidFill>
                  <a:prstClr val="black"/>
                </a:solidFill>
                <a:effectLst/>
                <a:uLnTx/>
                <a:uFill>
                  <a:solidFill>
                    <a:srgbClr val="000000"/>
                  </a:solidFill>
                </a:uFill>
                <a:latin typeface="Corbel"/>
                <a:ea typeface="+mn-ea"/>
                <a:cs typeface="Corbel"/>
              </a:rPr>
              <a:t>surgery</a:t>
            </a:r>
            <a:r>
              <a:rPr kumimoji="0" sz="2400" b="0" i="0" u="heavy" strike="noStrike" kern="1200" cap="none" spc="-25" normalizeH="0" baseline="0" noProof="0" dirty="0">
                <a:ln>
                  <a:noFill/>
                </a:ln>
                <a:solidFill>
                  <a:prstClr val="black"/>
                </a:solidFill>
                <a:effectLst/>
                <a:uLnTx/>
                <a:uFill>
                  <a:solidFill>
                    <a:srgbClr val="000000"/>
                  </a:solidFill>
                </a:uFill>
                <a:latin typeface="Corbel"/>
                <a:ea typeface="+mn-ea"/>
                <a:cs typeface="Corbel"/>
              </a:rPr>
              <a:t> </a:t>
            </a:r>
            <a:r>
              <a:rPr kumimoji="0" sz="2400" b="0" i="0" u="heavy" strike="noStrike" kern="1200" cap="none" spc="-5" normalizeH="0" baseline="0" noProof="0" dirty="0">
                <a:ln>
                  <a:noFill/>
                </a:ln>
                <a:solidFill>
                  <a:prstClr val="black"/>
                </a:solidFill>
                <a:effectLst/>
                <a:uLnTx/>
                <a:uFill>
                  <a:solidFill>
                    <a:srgbClr val="000000"/>
                  </a:solidFill>
                </a:uFill>
                <a:latin typeface="Corbel"/>
                <a:ea typeface="+mn-ea"/>
                <a:cs typeface="Corbel"/>
              </a:rPr>
              <a:t>and radiation</a:t>
            </a:r>
            <a:endParaRPr kumimoji="0" sz="2400" b="0" i="0" u="none" strike="noStrike" kern="1200" cap="none" spc="0" normalizeH="0" baseline="0" noProof="0">
              <a:ln>
                <a:noFill/>
              </a:ln>
              <a:solidFill>
                <a:prstClr val="black"/>
              </a:solidFill>
              <a:effectLst/>
              <a:uLnTx/>
              <a:uFillTx/>
              <a:latin typeface="Corbel"/>
              <a:ea typeface="+mn-ea"/>
              <a:cs typeface="Corbel"/>
            </a:endParaRPr>
          </a:p>
        </p:txBody>
      </p:sp>
      <p:sp>
        <p:nvSpPr>
          <p:cNvPr id="4" name="object 4"/>
          <p:cNvSpPr txBox="1"/>
          <p:nvPr/>
        </p:nvSpPr>
        <p:spPr>
          <a:xfrm>
            <a:off x="5697661" y="6197324"/>
            <a:ext cx="170878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orbel"/>
                <a:ea typeface="+mn-ea"/>
                <a:cs typeface="Corbel"/>
              </a:rPr>
              <a:t>Gross</a:t>
            </a:r>
            <a:r>
              <a:rPr kumimoji="0" sz="1800" b="0" i="0" u="none" strike="noStrike" kern="1200" cap="none" spc="-35"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ESMO</a:t>
            </a:r>
            <a:r>
              <a:rPr kumimoji="0" sz="1800" b="0" i="0" u="none" strike="noStrike" kern="1200" cap="none" spc="-45" normalizeH="0" baseline="0" noProof="0" dirty="0">
                <a:ln>
                  <a:noFill/>
                </a:ln>
                <a:solidFill>
                  <a:prstClr val="black"/>
                </a:solidFill>
                <a:effectLst/>
                <a:uLnTx/>
                <a:uFillTx/>
                <a:latin typeface="Corbel"/>
                <a:ea typeface="+mn-ea"/>
                <a:cs typeface="Corbel"/>
              </a:rPr>
              <a:t> </a:t>
            </a:r>
            <a:r>
              <a:rPr kumimoji="0" sz="1800" b="0" i="0" u="none" strike="noStrike" kern="1200" cap="none" spc="-15" normalizeH="0" baseline="0" noProof="0" dirty="0">
                <a:ln>
                  <a:noFill/>
                </a:ln>
                <a:solidFill>
                  <a:prstClr val="black"/>
                </a:solidFill>
                <a:effectLst/>
                <a:uLnTx/>
                <a:uFillTx/>
                <a:latin typeface="Corbel"/>
                <a:ea typeface="+mn-ea"/>
                <a:cs typeface="Corbel"/>
              </a:rPr>
              <a:t>2019</a:t>
            </a:r>
            <a:endParaRPr kumimoji="0" sz="1800" b="0" i="0" u="none" strike="noStrike" kern="1200" cap="none" spc="0" normalizeH="0" baseline="0" noProof="0">
              <a:ln>
                <a:noFill/>
              </a:ln>
              <a:solidFill>
                <a:prstClr val="black"/>
              </a:solidFill>
              <a:effectLst/>
              <a:uLnTx/>
              <a:uFillTx/>
              <a:latin typeface="Corbel"/>
              <a:ea typeface="+mn-ea"/>
              <a:cs typeface="Corbe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85102" y="5883998"/>
            <a:ext cx="4368165" cy="187960"/>
          </a:xfrm>
          <a:custGeom>
            <a:avLst/>
            <a:gdLst/>
            <a:ahLst/>
            <a:cxnLst/>
            <a:rect l="l" t="t" r="r" b="b"/>
            <a:pathLst>
              <a:path w="4368165" h="187960">
                <a:moveTo>
                  <a:pt x="4367784" y="0"/>
                </a:moveTo>
                <a:lnTo>
                  <a:pt x="3189732" y="0"/>
                </a:lnTo>
                <a:lnTo>
                  <a:pt x="2923032" y="0"/>
                </a:lnTo>
                <a:lnTo>
                  <a:pt x="0" y="0"/>
                </a:lnTo>
                <a:lnTo>
                  <a:pt x="0" y="187452"/>
                </a:lnTo>
                <a:lnTo>
                  <a:pt x="2923032" y="187452"/>
                </a:lnTo>
                <a:lnTo>
                  <a:pt x="3189732" y="187452"/>
                </a:lnTo>
                <a:lnTo>
                  <a:pt x="4367784" y="187452"/>
                </a:lnTo>
                <a:lnTo>
                  <a:pt x="4367784"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550674" y="346593"/>
            <a:ext cx="8775065" cy="513715"/>
          </a:xfrm>
          <a:prstGeom prst="rect">
            <a:avLst/>
          </a:prstGeom>
        </p:spPr>
        <p:txBody>
          <a:bodyPr vert="horz" wrap="square" lIns="0" tIns="12700" rIns="0" bIns="0" rtlCol="0">
            <a:spAutoFit/>
          </a:bodyPr>
          <a:lstStyle/>
          <a:p>
            <a:pPr marL="12700">
              <a:lnSpc>
                <a:spcPct val="100000"/>
              </a:lnSpc>
              <a:spcBef>
                <a:spcPts val="100"/>
              </a:spcBef>
            </a:pPr>
            <a:r>
              <a:rPr spc="-5" dirty="0"/>
              <a:t>Patients</a:t>
            </a:r>
            <a:r>
              <a:rPr spc="30" dirty="0"/>
              <a:t> </a:t>
            </a:r>
            <a:r>
              <a:rPr spc="-5" dirty="0"/>
              <a:t>with</a:t>
            </a:r>
            <a:r>
              <a:rPr spc="15" dirty="0"/>
              <a:t> </a:t>
            </a:r>
            <a:r>
              <a:rPr spc="-5" dirty="0"/>
              <a:t>resectable</a:t>
            </a:r>
            <a:r>
              <a:rPr spc="5" dirty="0"/>
              <a:t> </a:t>
            </a:r>
            <a:r>
              <a:rPr spc="-5" dirty="0"/>
              <a:t>locally</a:t>
            </a:r>
            <a:r>
              <a:rPr spc="40" dirty="0"/>
              <a:t> </a:t>
            </a:r>
            <a:r>
              <a:rPr spc="-5" dirty="0"/>
              <a:t>advanced</a:t>
            </a:r>
            <a:r>
              <a:rPr spc="20" dirty="0"/>
              <a:t> </a:t>
            </a:r>
            <a:r>
              <a:rPr spc="-5" dirty="0"/>
              <a:t>enrolled</a:t>
            </a:r>
          </a:p>
        </p:txBody>
      </p:sp>
      <p:sp>
        <p:nvSpPr>
          <p:cNvPr id="4" name="object 4"/>
          <p:cNvSpPr txBox="1"/>
          <p:nvPr/>
        </p:nvSpPr>
        <p:spPr>
          <a:xfrm>
            <a:off x="688340" y="1091750"/>
            <a:ext cx="5198745" cy="4036695"/>
          </a:xfrm>
          <a:prstGeom prst="rect">
            <a:avLst/>
          </a:prstGeom>
        </p:spPr>
        <p:txBody>
          <a:bodyPr vert="horz" wrap="square" lIns="0" tIns="97790" rIns="0" bIns="0" rtlCol="0">
            <a:spAutoFit/>
          </a:bodyPr>
          <a:lstStyle/>
          <a:p>
            <a:pPr marL="355600" marR="0" lvl="0" indent="-342900" algn="l" defTabSz="914400" rtl="0" eaLnBrk="1" fontAlgn="auto" latinLnBrk="0" hangingPunct="1">
              <a:lnSpc>
                <a:spcPct val="100000"/>
              </a:lnSpc>
              <a:spcBef>
                <a:spcPts val="770"/>
              </a:spcBef>
              <a:spcAft>
                <a:spcPts val="0"/>
              </a:spcAft>
              <a:buClrTx/>
              <a:buSzTx/>
              <a:buFont typeface="Arial MT"/>
              <a:buChar char="•"/>
              <a:tabLst>
                <a:tab pos="354965" algn="l"/>
                <a:tab pos="355600" algn="l"/>
              </a:tabLst>
              <a:defRPr/>
            </a:pPr>
            <a:r>
              <a:rPr kumimoji="0" sz="2800" b="0" i="0" u="none" strike="noStrike" kern="1200" cap="none" spc="-35" normalizeH="0" baseline="0" noProof="0" dirty="0">
                <a:ln>
                  <a:noFill/>
                </a:ln>
                <a:solidFill>
                  <a:prstClr val="black"/>
                </a:solidFill>
                <a:effectLst/>
                <a:uLnTx/>
                <a:uFillTx/>
                <a:latin typeface="Corbel"/>
                <a:ea typeface="+mn-ea"/>
                <a:cs typeface="Corbel"/>
              </a:rPr>
              <a:t>20</a:t>
            </a:r>
            <a:r>
              <a:rPr kumimoji="0" sz="2800" b="0" i="0" u="none" strike="noStrike" kern="1200" cap="none" spc="-5" normalizeH="0" baseline="0" noProof="0" dirty="0">
                <a:ln>
                  <a:noFill/>
                </a:ln>
                <a:solidFill>
                  <a:prstClr val="black"/>
                </a:solidFill>
                <a:effectLst/>
                <a:uLnTx/>
                <a:uFillTx/>
                <a:latin typeface="Corbel"/>
                <a:ea typeface="+mn-ea"/>
                <a:cs typeface="Corbel"/>
              </a:rPr>
              <a:t> patients</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reported,</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90%</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men</a:t>
            </a:r>
            <a:endParaRPr kumimoji="0" sz="2800" b="0" i="0" u="none" strike="noStrike" kern="1200" cap="none" spc="0" normalizeH="0" baseline="0" noProof="0">
              <a:ln>
                <a:noFill/>
              </a:ln>
              <a:solidFill>
                <a:prstClr val="black"/>
              </a:solidFill>
              <a:effectLst/>
              <a:uLnTx/>
              <a:uFillTx/>
              <a:latin typeface="Corbel"/>
              <a:ea typeface="+mn-ea"/>
              <a:cs typeface="Corbel"/>
            </a:endParaRPr>
          </a:p>
          <a:p>
            <a:pPr marL="355600" marR="0" lvl="0" indent="-342900" algn="l" defTabSz="914400" rtl="0" eaLnBrk="1" fontAlgn="auto" latinLnBrk="0" hangingPunct="1">
              <a:lnSpc>
                <a:spcPct val="100000"/>
              </a:lnSpc>
              <a:spcBef>
                <a:spcPts val="675"/>
              </a:spcBef>
              <a:spcAft>
                <a:spcPts val="0"/>
              </a:spcAft>
              <a:buClrTx/>
              <a:buSzTx/>
              <a:buFont typeface="Arial MT"/>
              <a:buChar char="•"/>
              <a:tabLst>
                <a:tab pos="354965" algn="l"/>
                <a:tab pos="355600" algn="l"/>
              </a:tabLst>
              <a:defRPr/>
            </a:pPr>
            <a:r>
              <a:rPr kumimoji="0" sz="2800" b="0" i="0" u="none" strike="noStrike" kern="1200" cap="none" spc="-5" normalizeH="0" baseline="0" noProof="0" dirty="0">
                <a:ln>
                  <a:noFill/>
                </a:ln>
                <a:solidFill>
                  <a:prstClr val="black"/>
                </a:solidFill>
                <a:effectLst/>
                <a:uLnTx/>
                <a:uFillTx/>
                <a:latin typeface="Corbel"/>
                <a:ea typeface="+mn-ea"/>
                <a:cs typeface="Corbel"/>
              </a:rPr>
              <a:t>Median</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age</a:t>
            </a:r>
            <a:r>
              <a:rPr kumimoji="0" sz="2800" b="0" i="0" u="none" strike="noStrike" kern="1200" cap="none" spc="-20" normalizeH="0" baseline="0" noProof="0" dirty="0">
                <a:ln>
                  <a:noFill/>
                </a:ln>
                <a:solidFill>
                  <a:prstClr val="black"/>
                </a:solidFill>
                <a:effectLst/>
                <a:uLnTx/>
                <a:uFillTx/>
                <a:latin typeface="Corbel"/>
                <a:ea typeface="+mn-ea"/>
                <a:cs typeface="Corbel"/>
              </a:rPr>
              <a:t> </a:t>
            </a:r>
            <a:r>
              <a:rPr kumimoji="0" sz="2800" b="0" i="0" u="none" strike="noStrike" kern="1200" cap="none" spc="-10" normalizeH="0" baseline="0" noProof="0" dirty="0">
                <a:ln>
                  <a:noFill/>
                </a:ln>
                <a:solidFill>
                  <a:prstClr val="black"/>
                </a:solidFill>
                <a:effectLst/>
                <a:uLnTx/>
                <a:uFillTx/>
                <a:latin typeface="Corbel"/>
                <a:ea typeface="+mn-ea"/>
                <a:cs typeface="Corbel"/>
              </a:rPr>
              <a:t>69</a:t>
            </a:r>
            <a:endParaRPr kumimoji="0" sz="2800" b="0" i="0" u="none" strike="noStrike" kern="1200" cap="none" spc="0" normalizeH="0" baseline="0" noProof="0">
              <a:ln>
                <a:noFill/>
              </a:ln>
              <a:solidFill>
                <a:prstClr val="black"/>
              </a:solidFill>
              <a:effectLst/>
              <a:uLnTx/>
              <a:uFillTx/>
              <a:latin typeface="Corbel"/>
              <a:ea typeface="+mn-ea"/>
              <a:cs typeface="Corbel"/>
            </a:endParaRPr>
          </a:p>
          <a:p>
            <a:pPr marL="355600" marR="0" lvl="0" indent="-342900" algn="l" defTabSz="914400" rtl="0" eaLnBrk="1" fontAlgn="auto" latinLnBrk="0" hangingPunct="1">
              <a:lnSpc>
                <a:spcPct val="100000"/>
              </a:lnSpc>
              <a:spcBef>
                <a:spcPts val="670"/>
              </a:spcBef>
              <a:spcAft>
                <a:spcPts val="0"/>
              </a:spcAft>
              <a:buClrTx/>
              <a:buSzTx/>
              <a:buFont typeface="Arial MT"/>
              <a:buChar char="•"/>
              <a:tabLst>
                <a:tab pos="354965" algn="l"/>
                <a:tab pos="355600" algn="l"/>
              </a:tabLst>
              <a:defRPr/>
            </a:pPr>
            <a:r>
              <a:rPr kumimoji="0" sz="2800" b="0" i="0" u="none" strike="noStrike" kern="1200" cap="none" spc="-5" normalizeH="0" baseline="0" noProof="0" dirty="0">
                <a:ln>
                  <a:noFill/>
                </a:ln>
                <a:solidFill>
                  <a:prstClr val="black"/>
                </a:solidFill>
                <a:effectLst/>
                <a:uLnTx/>
                <a:uFillTx/>
                <a:latin typeface="Corbel"/>
                <a:ea typeface="+mn-ea"/>
                <a:cs typeface="Corbel"/>
              </a:rPr>
              <a:t>35%</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recurrent</a:t>
            </a:r>
            <a:r>
              <a:rPr kumimoji="0" sz="2800" b="0" i="0" u="none" strike="noStrike" kern="1200" cap="none" spc="-114" normalizeH="0" baseline="0" noProof="0" dirty="0">
                <a:ln>
                  <a:noFill/>
                </a:ln>
                <a:solidFill>
                  <a:prstClr val="black"/>
                </a:solidFill>
                <a:effectLst/>
                <a:uLnTx/>
                <a:uFillTx/>
                <a:latin typeface="Corbel"/>
                <a:ea typeface="+mn-ea"/>
                <a:cs typeface="Corbel"/>
              </a:rPr>
              <a:t> </a:t>
            </a:r>
            <a:r>
              <a:rPr kumimoji="0" sz="2800" b="0" i="0" u="none" strike="noStrike" kern="1200" cap="none" spc="-10" normalizeH="0" baseline="0" noProof="0" dirty="0">
                <a:ln>
                  <a:noFill/>
                </a:ln>
                <a:solidFill>
                  <a:prstClr val="black"/>
                </a:solidFill>
                <a:effectLst/>
                <a:uLnTx/>
                <a:uFillTx/>
                <a:latin typeface="Corbel"/>
                <a:ea typeface="+mn-ea"/>
                <a:cs typeface="Corbel"/>
              </a:rPr>
              <a:t>CSCC</a:t>
            </a:r>
            <a:endParaRPr kumimoji="0" sz="2800" b="0" i="0" u="none" strike="noStrike" kern="1200" cap="none" spc="0" normalizeH="0" baseline="0" noProof="0">
              <a:ln>
                <a:noFill/>
              </a:ln>
              <a:solidFill>
                <a:prstClr val="black"/>
              </a:solidFill>
              <a:effectLst/>
              <a:uLnTx/>
              <a:uFillTx/>
              <a:latin typeface="Corbel"/>
              <a:ea typeface="+mn-ea"/>
              <a:cs typeface="Corbel"/>
            </a:endParaRPr>
          </a:p>
          <a:p>
            <a:pPr marL="355600" marR="1306830" lvl="0" indent="-342900" algn="l" defTabSz="914400" rtl="0" eaLnBrk="1" fontAlgn="auto" latinLnBrk="0" hangingPunct="1">
              <a:lnSpc>
                <a:spcPct val="100000"/>
              </a:lnSpc>
              <a:spcBef>
                <a:spcPts val="670"/>
              </a:spcBef>
              <a:spcAft>
                <a:spcPts val="0"/>
              </a:spcAft>
              <a:buClrTx/>
              <a:buSzTx/>
              <a:buFont typeface="Arial MT"/>
              <a:buChar char="•"/>
              <a:tabLst>
                <a:tab pos="354965" algn="l"/>
                <a:tab pos="355600" algn="l"/>
              </a:tabLst>
              <a:defRPr/>
            </a:pPr>
            <a:r>
              <a:rPr kumimoji="0" sz="2800" b="0" i="0" u="none" strike="noStrike" kern="1200" cap="none" spc="-5" normalizeH="0" baseline="0" noProof="0" dirty="0">
                <a:ln>
                  <a:noFill/>
                </a:ln>
                <a:solidFill>
                  <a:prstClr val="black"/>
                </a:solidFill>
                <a:effectLst/>
                <a:uLnTx/>
                <a:uFillTx/>
                <a:latin typeface="Corbel"/>
                <a:ea typeface="+mn-ea"/>
                <a:cs typeface="Corbel"/>
              </a:rPr>
              <a:t>45% with regional nodal </a:t>
            </a:r>
            <a:r>
              <a:rPr kumimoji="0" sz="2800" b="0" i="0" u="none" strike="noStrike" kern="1200" cap="none" spc="-55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metastases</a:t>
            </a:r>
            <a:endParaRPr kumimoji="0" sz="2800" b="0" i="0" u="none" strike="noStrike" kern="1200" cap="none" spc="0" normalizeH="0" baseline="0" noProof="0">
              <a:ln>
                <a:noFill/>
              </a:ln>
              <a:solidFill>
                <a:prstClr val="black"/>
              </a:solidFill>
              <a:effectLst/>
              <a:uLnTx/>
              <a:uFillTx/>
              <a:latin typeface="Corbel"/>
              <a:ea typeface="+mn-ea"/>
              <a:cs typeface="Corbel"/>
            </a:endParaRPr>
          </a:p>
          <a:p>
            <a:pPr marL="355600" marR="0" lvl="0" indent="-342900" algn="l" defTabSz="914400" rtl="0" eaLnBrk="1" fontAlgn="auto" latinLnBrk="0" hangingPunct="1">
              <a:lnSpc>
                <a:spcPct val="100000"/>
              </a:lnSpc>
              <a:spcBef>
                <a:spcPts val="675"/>
              </a:spcBef>
              <a:spcAft>
                <a:spcPts val="0"/>
              </a:spcAft>
              <a:buClrTx/>
              <a:buSzTx/>
              <a:buFont typeface="Arial MT"/>
              <a:buChar char="•"/>
              <a:tabLst>
                <a:tab pos="354965" algn="l"/>
                <a:tab pos="355600" algn="l"/>
              </a:tabLst>
              <a:defRPr/>
            </a:pPr>
            <a:r>
              <a:rPr kumimoji="0" sz="2800" b="0" i="0" u="none" strike="noStrike" kern="1200" cap="none" spc="-5" normalizeH="0" baseline="0" noProof="0" dirty="0">
                <a:ln>
                  <a:noFill/>
                </a:ln>
                <a:solidFill>
                  <a:prstClr val="black"/>
                </a:solidFill>
                <a:effectLst/>
                <a:uLnTx/>
                <a:uFillTx/>
                <a:latin typeface="Corbel"/>
                <a:ea typeface="+mn-ea"/>
                <a:cs typeface="Corbel"/>
              </a:rPr>
              <a:t>30%</a:t>
            </a:r>
            <a:r>
              <a:rPr kumimoji="0" sz="2800" b="0" i="0" u="none" strike="noStrike" kern="1200" cap="none" spc="-2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response</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rate (radiographic)</a:t>
            </a:r>
            <a:endParaRPr kumimoji="0" sz="2800" b="0" i="0" u="none" strike="noStrike" kern="1200" cap="none" spc="0" normalizeH="0" baseline="0" noProof="0">
              <a:ln>
                <a:noFill/>
              </a:ln>
              <a:solidFill>
                <a:prstClr val="black"/>
              </a:solidFill>
              <a:effectLst/>
              <a:uLnTx/>
              <a:uFillTx/>
              <a:latin typeface="Corbel"/>
              <a:ea typeface="+mn-ea"/>
              <a:cs typeface="Corbel"/>
            </a:endParaRPr>
          </a:p>
          <a:p>
            <a:pPr marL="355600" marR="0" lvl="0" indent="-342900" algn="l" defTabSz="914400" rtl="0" eaLnBrk="1" fontAlgn="auto" latinLnBrk="0" hangingPunct="1">
              <a:lnSpc>
                <a:spcPct val="100000"/>
              </a:lnSpc>
              <a:spcBef>
                <a:spcPts val="670"/>
              </a:spcBef>
              <a:spcAft>
                <a:spcPts val="0"/>
              </a:spcAft>
              <a:buClrTx/>
              <a:buSzTx/>
              <a:buFont typeface="Arial MT"/>
              <a:buChar char="•"/>
              <a:tabLst>
                <a:tab pos="354965" algn="l"/>
                <a:tab pos="355600" algn="l"/>
              </a:tabLst>
              <a:defRPr/>
            </a:pPr>
            <a:r>
              <a:rPr kumimoji="0" sz="2800" b="0" i="0" u="none" strike="noStrike" kern="1200" cap="none" spc="-5" normalizeH="0" baseline="0" noProof="0" dirty="0">
                <a:ln>
                  <a:noFill/>
                </a:ln>
                <a:solidFill>
                  <a:prstClr val="black"/>
                </a:solidFill>
                <a:effectLst/>
                <a:uLnTx/>
                <a:uFillTx/>
                <a:latin typeface="Corbel"/>
                <a:ea typeface="+mn-ea"/>
                <a:cs typeface="Corbel"/>
              </a:rPr>
              <a:t>70%</a:t>
            </a:r>
            <a:r>
              <a:rPr kumimoji="0" sz="2800" b="0" i="0" u="none" strike="noStrike" kern="1200" cap="none" spc="-2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response</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rate (pathologic)</a:t>
            </a:r>
            <a:endParaRPr kumimoji="0" sz="2800" b="0" i="0" u="none" strike="noStrike" kern="1200" cap="none" spc="0" normalizeH="0" baseline="0" noProof="0">
              <a:ln>
                <a:noFill/>
              </a:ln>
              <a:solidFill>
                <a:prstClr val="black"/>
              </a:solidFill>
              <a:effectLst/>
              <a:uLnTx/>
              <a:uFillTx/>
              <a:latin typeface="Corbel"/>
              <a:ea typeface="+mn-ea"/>
              <a:cs typeface="Corbel"/>
            </a:endParaRPr>
          </a:p>
          <a:p>
            <a:pPr marL="355600" marR="0" lvl="0" indent="-342900" algn="l" defTabSz="914400" rtl="0" eaLnBrk="1" fontAlgn="auto" latinLnBrk="0" hangingPunct="1">
              <a:lnSpc>
                <a:spcPct val="100000"/>
              </a:lnSpc>
              <a:spcBef>
                <a:spcPts val="675"/>
              </a:spcBef>
              <a:spcAft>
                <a:spcPts val="0"/>
              </a:spcAft>
              <a:buClrTx/>
              <a:buSzTx/>
              <a:buFont typeface="Arial MT"/>
              <a:buChar char="•"/>
              <a:tabLst>
                <a:tab pos="354965" algn="l"/>
                <a:tab pos="355600" algn="l"/>
                <a:tab pos="3122295" algn="l"/>
              </a:tabLst>
              <a:defRPr/>
            </a:pPr>
            <a:r>
              <a:rPr kumimoji="0" sz="2800" b="0" i="0" u="none" strike="noStrike" kern="1200" cap="none" spc="-5" normalizeH="0" baseline="0" noProof="0" dirty="0">
                <a:ln>
                  <a:noFill/>
                </a:ln>
                <a:solidFill>
                  <a:prstClr val="black"/>
                </a:solidFill>
                <a:effectLst/>
                <a:uLnTx/>
                <a:uFillTx/>
                <a:latin typeface="Corbel"/>
                <a:ea typeface="+mn-ea"/>
                <a:cs typeface="Corbel"/>
              </a:rPr>
              <a:t>Median</a:t>
            </a:r>
            <a:r>
              <a:rPr kumimoji="0" sz="2800" b="0" i="0" u="none" strike="noStrike" kern="1200" cap="none" spc="2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follow</a:t>
            </a:r>
            <a:r>
              <a:rPr kumimoji="0" sz="2800" b="0" i="0" u="none" strike="noStrike" kern="1200" cap="none" spc="2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up:	</a:t>
            </a:r>
            <a:r>
              <a:rPr kumimoji="0" sz="2800" b="0" i="0" u="none" strike="noStrike" kern="1200" cap="none" spc="-10" normalizeH="0" baseline="0" noProof="0" dirty="0">
                <a:ln>
                  <a:noFill/>
                </a:ln>
                <a:solidFill>
                  <a:prstClr val="black"/>
                </a:solidFill>
                <a:effectLst/>
                <a:uLnTx/>
                <a:uFillTx/>
                <a:latin typeface="Corbel"/>
                <a:ea typeface="+mn-ea"/>
                <a:cs typeface="Corbel"/>
              </a:rPr>
              <a:t>~12</a:t>
            </a:r>
            <a:r>
              <a:rPr kumimoji="0" sz="2800" b="0" i="0" u="none" strike="noStrike" kern="1200" cap="none" spc="-20" normalizeH="0" baseline="0" noProof="0" dirty="0">
                <a:ln>
                  <a:noFill/>
                </a:ln>
                <a:solidFill>
                  <a:prstClr val="black"/>
                </a:solidFill>
                <a:effectLst/>
                <a:uLnTx/>
                <a:uFillTx/>
                <a:latin typeface="Corbel"/>
                <a:ea typeface="+mn-ea"/>
                <a:cs typeface="Corbel"/>
              </a:rPr>
              <a:t> </a:t>
            </a:r>
            <a:r>
              <a:rPr kumimoji="0" sz="2800" b="0" i="0" u="none" strike="noStrike" kern="1200" cap="none" spc="-10" normalizeH="0" baseline="0" noProof="0" dirty="0">
                <a:ln>
                  <a:noFill/>
                </a:ln>
                <a:solidFill>
                  <a:prstClr val="black"/>
                </a:solidFill>
                <a:effectLst/>
                <a:uLnTx/>
                <a:uFillTx/>
                <a:latin typeface="Corbel"/>
                <a:ea typeface="+mn-ea"/>
                <a:cs typeface="Corbel"/>
              </a:rPr>
              <a:t>months</a:t>
            </a:r>
            <a:endParaRPr kumimoji="0" sz="2800" b="0" i="0" u="none" strike="noStrike" kern="1200" cap="none" spc="0" normalizeH="0" baseline="0" noProof="0">
              <a:ln>
                <a:noFill/>
              </a:ln>
              <a:solidFill>
                <a:prstClr val="black"/>
              </a:solidFill>
              <a:effectLst/>
              <a:uLnTx/>
              <a:uFillTx/>
              <a:latin typeface="Corbel"/>
              <a:ea typeface="+mn-ea"/>
              <a:cs typeface="Corbel"/>
            </a:endParaRPr>
          </a:p>
        </p:txBody>
      </p:sp>
      <p:graphicFrame>
        <p:nvGraphicFramePr>
          <p:cNvPr id="5" name="object 5"/>
          <p:cNvGraphicFramePr>
            <a:graphicFrameLocks noGrp="1"/>
          </p:cNvGraphicFramePr>
          <p:nvPr/>
        </p:nvGraphicFramePr>
        <p:xfrm>
          <a:off x="6191250" y="1160462"/>
          <a:ext cx="5404485" cy="4119879"/>
        </p:xfrm>
        <a:graphic>
          <a:graphicData uri="http://schemas.openxmlformats.org/drawingml/2006/table">
            <a:tbl>
              <a:tblPr firstRow="1" bandRow="1">
                <a:tableStyleId>{2D5ABB26-0587-4C30-8999-92F81FD0307C}</a:tableStyleId>
              </a:tblPr>
              <a:tblGrid>
                <a:gridCol w="571500">
                  <a:extLst>
                    <a:ext uri="{9D8B030D-6E8A-4147-A177-3AD203B41FA5}">
                      <a16:colId xmlns:a16="http://schemas.microsoft.com/office/drawing/2014/main" val="20000"/>
                    </a:ext>
                  </a:extLst>
                </a:gridCol>
                <a:gridCol w="611505">
                  <a:extLst>
                    <a:ext uri="{9D8B030D-6E8A-4147-A177-3AD203B41FA5}">
                      <a16:colId xmlns:a16="http://schemas.microsoft.com/office/drawing/2014/main" val="20001"/>
                    </a:ext>
                  </a:extLst>
                </a:gridCol>
                <a:gridCol w="346709">
                  <a:extLst>
                    <a:ext uri="{9D8B030D-6E8A-4147-A177-3AD203B41FA5}">
                      <a16:colId xmlns:a16="http://schemas.microsoft.com/office/drawing/2014/main" val="20002"/>
                    </a:ext>
                  </a:extLst>
                </a:gridCol>
                <a:gridCol w="864235">
                  <a:extLst>
                    <a:ext uri="{9D8B030D-6E8A-4147-A177-3AD203B41FA5}">
                      <a16:colId xmlns:a16="http://schemas.microsoft.com/office/drawing/2014/main" val="20003"/>
                    </a:ext>
                  </a:extLst>
                </a:gridCol>
                <a:gridCol w="805814">
                  <a:extLst>
                    <a:ext uri="{9D8B030D-6E8A-4147-A177-3AD203B41FA5}">
                      <a16:colId xmlns:a16="http://schemas.microsoft.com/office/drawing/2014/main" val="20004"/>
                    </a:ext>
                  </a:extLst>
                </a:gridCol>
                <a:gridCol w="833755">
                  <a:extLst>
                    <a:ext uri="{9D8B030D-6E8A-4147-A177-3AD203B41FA5}">
                      <a16:colId xmlns:a16="http://schemas.microsoft.com/office/drawing/2014/main" val="20005"/>
                    </a:ext>
                  </a:extLst>
                </a:gridCol>
                <a:gridCol w="711835">
                  <a:extLst>
                    <a:ext uri="{9D8B030D-6E8A-4147-A177-3AD203B41FA5}">
                      <a16:colId xmlns:a16="http://schemas.microsoft.com/office/drawing/2014/main" val="20006"/>
                    </a:ext>
                  </a:extLst>
                </a:gridCol>
                <a:gridCol w="639445">
                  <a:extLst>
                    <a:ext uri="{9D8B030D-6E8A-4147-A177-3AD203B41FA5}">
                      <a16:colId xmlns:a16="http://schemas.microsoft.com/office/drawing/2014/main" val="20007"/>
                    </a:ext>
                  </a:extLst>
                </a:gridCol>
              </a:tblGrid>
              <a:tr h="369743">
                <a:tc>
                  <a:txBody>
                    <a:bodyPr/>
                    <a:lstStyle/>
                    <a:p>
                      <a:pPr marL="635" algn="ctr">
                        <a:lnSpc>
                          <a:spcPts val="1365"/>
                        </a:lnSpc>
                      </a:pPr>
                      <a:r>
                        <a:rPr sz="1200" b="1" spc="-5" dirty="0">
                          <a:latin typeface="Arial"/>
                          <a:cs typeface="Arial"/>
                        </a:rPr>
                        <a:t>Patient</a:t>
                      </a:r>
                      <a:endParaRPr sz="1200">
                        <a:latin typeface="Arial"/>
                        <a:cs typeface="Arial"/>
                      </a:endParaRPr>
                    </a:p>
                    <a:p>
                      <a:pPr algn="ctr">
                        <a:lnSpc>
                          <a:spcPct val="100000"/>
                        </a:lnSpc>
                      </a:pPr>
                      <a:r>
                        <a:rPr sz="1200" b="1" dirty="0">
                          <a:latin typeface="Arial"/>
                          <a:cs typeface="Arial"/>
                        </a:rPr>
                        <a:t>#</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tc>
                  <a:txBody>
                    <a:bodyPr/>
                    <a:lstStyle/>
                    <a:p>
                      <a:pPr algn="ctr">
                        <a:lnSpc>
                          <a:spcPts val="1365"/>
                        </a:lnSpc>
                      </a:pPr>
                      <a:r>
                        <a:rPr sz="1200" b="1" spc="-5" dirty="0">
                          <a:latin typeface="Arial"/>
                          <a:cs typeface="Arial"/>
                        </a:rPr>
                        <a:t>Gender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tc>
                  <a:txBody>
                    <a:bodyPr/>
                    <a:lstStyle/>
                    <a:p>
                      <a:pPr algn="ctr">
                        <a:lnSpc>
                          <a:spcPts val="1365"/>
                        </a:lnSpc>
                      </a:pPr>
                      <a:r>
                        <a:rPr sz="1200" b="1" spc="-20" dirty="0">
                          <a:latin typeface="Arial"/>
                          <a:cs typeface="Arial"/>
                        </a:rPr>
                        <a:t>Age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tc>
                  <a:txBody>
                    <a:bodyPr/>
                    <a:lstStyle/>
                    <a:p>
                      <a:pPr marL="159385">
                        <a:lnSpc>
                          <a:spcPts val="1365"/>
                        </a:lnSpc>
                      </a:pPr>
                      <a:r>
                        <a:rPr sz="1200" b="1" spc="-5" dirty="0">
                          <a:latin typeface="Arial"/>
                          <a:cs typeface="Arial"/>
                        </a:rPr>
                        <a:t>Clinical</a:t>
                      </a:r>
                      <a:endParaRPr sz="1200">
                        <a:latin typeface="Arial"/>
                        <a:cs typeface="Arial"/>
                      </a:endParaRPr>
                    </a:p>
                    <a:p>
                      <a:pPr marL="223520">
                        <a:lnSpc>
                          <a:spcPct val="100000"/>
                        </a:lnSpc>
                      </a:pPr>
                      <a:r>
                        <a:rPr sz="1200" b="1" spc="-5" dirty="0">
                          <a:latin typeface="Arial"/>
                          <a:cs typeface="Arial"/>
                        </a:rPr>
                        <a:t>Stage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tc>
                  <a:txBody>
                    <a:bodyPr/>
                    <a:lstStyle/>
                    <a:p>
                      <a:pPr marL="109220">
                        <a:lnSpc>
                          <a:spcPts val="1365"/>
                        </a:lnSpc>
                      </a:pPr>
                      <a:r>
                        <a:rPr sz="1200" b="1" spc="-5" dirty="0">
                          <a:latin typeface="Arial"/>
                          <a:cs typeface="Arial"/>
                        </a:rPr>
                        <a:t>Imaging</a:t>
                      </a:r>
                      <a:endParaRPr sz="1200">
                        <a:latin typeface="Arial"/>
                        <a:cs typeface="Arial"/>
                      </a:endParaRPr>
                    </a:p>
                    <a:p>
                      <a:pPr marL="37465">
                        <a:lnSpc>
                          <a:spcPct val="100000"/>
                        </a:lnSpc>
                      </a:pPr>
                      <a:r>
                        <a:rPr sz="1200" b="1" spc="-5" dirty="0">
                          <a:latin typeface="Arial"/>
                          <a:cs typeface="Arial"/>
                        </a:rPr>
                        <a:t>Response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tc>
                  <a:txBody>
                    <a:bodyPr/>
                    <a:lstStyle/>
                    <a:p>
                      <a:pPr marL="26670">
                        <a:lnSpc>
                          <a:spcPts val="1365"/>
                        </a:lnSpc>
                      </a:pPr>
                      <a:r>
                        <a:rPr sz="1200" b="1" spc="-5" dirty="0">
                          <a:latin typeface="Arial"/>
                          <a:cs typeface="Arial"/>
                        </a:rPr>
                        <a:t>Pathologic</a:t>
                      </a:r>
                      <a:endParaRPr sz="1200">
                        <a:latin typeface="Arial"/>
                        <a:cs typeface="Arial"/>
                      </a:endParaRPr>
                    </a:p>
                    <a:p>
                      <a:pPr marL="51435">
                        <a:lnSpc>
                          <a:spcPct val="100000"/>
                        </a:lnSpc>
                      </a:pPr>
                      <a:r>
                        <a:rPr sz="1200" b="1" spc="-5" dirty="0">
                          <a:latin typeface="Arial"/>
                          <a:cs typeface="Arial"/>
                        </a:rPr>
                        <a:t>Response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tc>
                  <a:txBody>
                    <a:bodyPr/>
                    <a:lstStyle/>
                    <a:p>
                      <a:pPr marL="33020">
                        <a:lnSpc>
                          <a:spcPts val="1365"/>
                        </a:lnSpc>
                      </a:pPr>
                      <a:r>
                        <a:rPr sz="1200" b="1" spc="-10" dirty="0">
                          <a:latin typeface="Arial"/>
                          <a:cs typeface="Arial"/>
                        </a:rPr>
                        <a:t>Adjuvant</a:t>
                      </a:r>
                      <a:endParaRPr sz="1200">
                        <a:latin typeface="Arial"/>
                        <a:cs typeface="Arial"/>
                      </a:endParaRPr>
                    </a:p>
                    <a:p>
                      <a:pPr marL="60325">
                        <a:lnSpc>
                          <a:spcPct val="100000"/>
                        </a:lnSpc>
                      </a:pPr>
                      <a:r>
                        <a:rPr sz="1200" b="1" spc="-5" dirty="0">
                          <a:latin typeface="Arial"/>
                          <a:cs typeface="Arial"/>
                        </a:rPr>
                        <a:t>Therapy</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tc>
                  <a:txBody>
                    <a:bodyPr/>
                    <a:lstStyle/>
                    <a:p>
                      <a:pPr marL="30480">
                        <a:lnSpc>
                          <a:spcPts val="1365"/>
                        </a:lnSpc>
                      </a:pPr>
                      <a:r>
                        <a:rPr sz="1200" b="1" spc="-5" dirty="0">
                          <a:latin typeface="Arial"/>
                          <a:cs typeface="Arial"/>
                        </a:rPr>
                        <a:t>Disease</a:t>
                      </a:r>
                      <a:endParaRPr sz="1200">
                        <a:latin typeface="Arial"/>
                        <a:cs typeface="Arial"/>
                      </a:endParaRPr>
                    </a:p>
                    <a:p>
                      <a:pPr marL="86995">
                        <a:lnSpc>
                          <a:spcPct val="100000"/>
                        </a:lnSpc>
                      </a:pPr>
                      <a:r>
                        <a:rPr sz="1200" b="1" spc="-5" dirty="0">
                          <a:latin typeface="Arial"/>
                          <a:cs typeface="Arial"/>
                        </a:rPr>
                        <a:t>Status</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extLst>
                  <a:ext uri="{0D108BD9-81ED-4DB2-BD59-A6C34878D82A}">
                    <a16:rowId xmlns:a16="http://schemas.microsoft.com/office/drawing/2014/main" val="10000"/>
                  </a:ext>
                </a:extLst>
              </a:tr>
              <a:tr h="186863">
                <a:tc>
                  <a:txBody>
                    <a:bodyPr/>
                    <a:lstStyle/>
                    <a:p>
                      <a:pPr algn="ctr">
                        <a:lnSpc>
                          <a:spcPts val="1365"/>
                        </a:lnSpc>
                      </a:pPr>
                      <a:r>
                        <a:rPr sz="1200" dirty="0">
                          <a:latin typeface="Arial MT"/>
                          <a:cs typeface="Arial MT"/>
                        </a:rPr>
                        <a:t>1</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88</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tcPr>
                </a:tc>
                <a:tc>
                  <a:txBody>
                    <a:bodyPr/>
                    <a:lstStyle/>
                    <a:p>
                      <a:pPr marR="55880" algn="r">
                        <a:lnSpc>
                          <a:spcPts val="1365"/>
                        </a:lnSpc>
                      </a:pPr>
                      <a:r>
                        <a:rPr sz="1200" spc="-5" dirty="0">
                          <a:latin typeface="Arial MT"/>
                          <a:cs typeface="Arial MT"/>
                        </a:rPr>
                        <a:t>TxN2b</a:t>
                      </a:r>
                      <a:r>
                        <a:rPr sz="1200" spc="-4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tcPr>
                </a:tc>
                <a:tc>
                  <a:txBody>
                    <a:bodyPr/>
                    <a:lstStyle/>
                    <a:p>
                      <a:pPr marL="635" algn="ctr">
                        <a:lnSpc>
                          <a:spcPts val="1365"/>
                        </a:lnSpc>
                      </a:pPr>
                      <a:r>
                        <a:rPr sz="1200" spc="-5" dirty="0">
                          <a:latin typeface="Arial MT"/>
                          <a:cs typeface="Arial MT"/>
                        </a:rPr>
                        <a:t>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tcPr>
                </a:tc>
                <a:tc>
                  <a:txBody>
                    <a:bodyPr/>
                    <a:lstStyle/>
                    <a:p>
                      <a:pPr marL="635" algn="ctr">
                        <a:lnSpc>
                          <a:spcPts val="1365"/>
                        </a:lnSpc>
                      </a:pPr>
                      <a:r>
                        <a:rPr sz="1200" b="1" spc="-5" dirty="0">
                          <a:latin typeface="Arial"/>
                          <a:cs typeface="Arial"/>
                        </a:rPr>
                        <a:t>MPR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solidFill>
                      <a:srgbClr val="92D050"/>
                    </a:solidFill>
                  </a:tcPr>
                </a:tc>
                <a:tc>
                  <a:txBody>
                    <a:bodyPr/>
                    <a:lstStyle/>
                    <a:p>
                      <a:pPr algn="ctr">
                        <a:lnSpc>
                          <a:spcPts val="1365"/>
                        </a:lnSpc>
                      </a:pPr>
                      <a:r>
                        <a:rPr sz="1200" spc="-10" dirty="0">
                          <a:latin typeface="Arial MT"/>
                          <a:cs typeface="Arial MT"/>
                        </a:rPr>
                        <a:t>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solidFill>
                      <a:srgbClr val="FFC00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186863">
                <a:tc>
                  <a:txBody>
                    <a:bodyPr/>
                    <a:lstStyle/>
                    <a:p>
                      <a:pPr algn="ctr">
                        <a:lnSpc>
                          <a:spcPts val="1365"/>
                        </a:lnSpc>
                      </a:pPr>
                      <a:r>
                        <a:rPr sz="1200" dirty="0">
                          <a:latin typeface="Arial MT"/>
                          <a:cs typeface="Arial MT"/>
                        </a:rPr>
                        <a:t>2</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64</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113664">
                        <a:lnSpc>
                          <a:spcPts val="1365"/>
                        </a:lnSpc>
                      </a:pPr>
                      <a:r>
                        <a:rPr sz="1200" spc="-5" dirty="0">
                          <a:latin typeface="Arial MT"/>
                          <a:cs typeface="Arial MT"/>
                        </a:rPr>
                        <a:t>TxN1</a:t>
                      </a:r>
                      <a:r>
                        <a:rPr sz="1200" spc="-30"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5"/>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186863">
                <a:tc>
                  <a:txBody>
                    <a:bodyPr/>
                    <a:lstStyle/>
                    <a:p>
                      <a:pPr algn="ctr">
                        <a:lnSpc>
                          <a:spcPts val="1365"/>
                        </a:lnSpc>
                      </a:pPr>
                      <a:r>
                        <a:rPr sz="1200" dirty="0">
                          <a:latin typeface="Arial MT"/>
                          <a:cs typeface="Arial MT"/>
                        </a:rPr>
                        <a:t>3</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69</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84455">
                        <a:lnSpc>
                          <a:spcPts val="1365"/>
                        </a:lnSpc>
                      </a:pPr>
                      <a:r>
                        <a:rPr sz="1200" spc="-5" dirty="0">
                          <a:latin typeface="Arial MT"/>
                          <a:cs typeface="Arial MT"/>
                        </a:rPr>
                        <a:t>rT2N1</a:t>
                      </a:r>
                      <a:r>
                        <a:rPr sz="1200" spc="-45"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5"/>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186863">
                <a:tc>
                  <a:txBody>
                    <a:bodyPr/>
                    <a:lstStyle/>
                    <a:p>
                      <a:pPr algn="ctr">
                        <a:lnSpc>
                          <a:spcPts val="1365"/>
                        </a:lnSpc>
                      </a:pPr>
                      <a:r>
                        <a:rPr sz="1200" dirty="0">
                          <a:latin typeface="Arial MT"/>
                          <a:cs typeface="Arial MT"/>
                        </a:rPr>
                        <a:t>4</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83</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27305" algn="r">
                        <a:lnSpc>
                          <a:spcPts val="1365"/>
                        </a:lnSpc>
                      </a:pPr>
                      <a:r>
                        <a:rPr sz="1200" spc="-5" dirty="0">
                          <a:latin typeface="Arial MT"/>
                          <a:cs typeface="Arial MT"/>
                        </a:rPr>
                        <a:t>rT1N2b</a:t>
                      </a:r>
                      <a:r>
                        <a:rPr sz="1200" spc="-6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5"/>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186865">
                <a:tc>
                  <a:txBody>
                    <a:bodyPr/>
                    <a:lstStyle/>
                    <a:p>
                      <a:pPr algn="ctr">
                        <a:lnSpc>
                          <a:spcPts val="1365"/>
                        </a:lnSpc>
                      </a:pPr>
                      <a:r>
                        <a:rPr sz="1200" dirty="0">
                          <a:latin typeface="Arial MT"/>
                          <a:cs typeface="Arial MT"/>
                        </a:rPr>
                        <a:t>5</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76</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53340" algn="r">
                        <a:lnSpc>
                          <a:spcPts val="1365"/>
                        </a:lnSpc>
                      </a:pPr>
                      <a:r>
                        <a:rPr sz="1200" dirty="0">
                          <a:latin typeface="Arial MT"/>
                          <a:cs typeface="Arial MT"/>
                        </a:rPr>
                        <a:t>T3N2b</a:t>
                      </a:r>
                      <a:r>
                        <a:rPr sz="1200" spc="-65"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b="1" spc="-5" dirty="0">
                          <a:latin typeface="Arial"/>
                          <a:cs typeface="Arial"/>
                        </a:rPr>
                        <a:t>MPR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92D050"/>
                    </a:solidFill>
                  </a:tcPr>
                </a:tc>
                <a:tc>
                  <a:txBody>
                    <a:bodyPr/>
                    <a:lstStyle/>
                    <a:p>
                      <a:pPr algn="ctr">
                        <a:lnSpc>
                          <a:spcPts val="1365"/>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186862">
                <a:tc>
                  <a:txBody>
                    <a:bodyPr/>
                    <a:lstStyle/>
                    <a:p>
                      <a:pPr algn="ctr">
                        <a:lnSpc>
                          <a:spcPts val="1360"/>
                        </a:lnSpc>
                      </a:pPr>
                      <a:r>
                        <a:rPr sz="1200" dirty="0">
                          <a:latin typeface="Arial MT"/>
                          <a:cs typeface="Arial MT"/>
                        </a:rPr>
                        <a:t>6</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69</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57150" algn="r">
                        <a:lnSpc>
                          <a:spcPts val="1360"/>
                        </a:lnSpc>
                      </a:pPr>
                      <a:r>
                        <a:rPr sz="1200" spc="-5" dirty="0">
                          <a:latin typeface="Arial MT"/>
                          <a:cs typeface="Arial MT"/>
                        </a:rPr>
                        <a:t>TxN2b</a:t>
                      </a:r>
                      <a:r>
                        <a:rPr sz="1200" spc="-4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R="635" algn="ctr">
                        <a:lnSpc>
                          <a:spcPts val="1360"/>
                        </a:lnSpc>
                      </a:pPr>
                      <a:r>
                        <a:rPr sz="1200" spc="-25" dirty="0">
                          <a:latin typeface="Arial MT"/>
                          <a:cs typeface="Arial MT"/>
                        </a:rPr>
                        <a:t>CRT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186863">
                <a:tc>
                  <a:txBody>
                    <a:bodyPr/>
                    <a:lstStyle/>
                    <a:p>
                      <a:pPr algn="ctr">
                        <a:lnSpc>
                          <a:spcPts val="1360"/>
                        </a:lnSpc>
                      </a:pPr>
                      <a:r>
                        <a:rPr sz="1200" dirty="0">
                          <a:latin typeface="Arial MT"/>
                          <a:cs typeface="Arial MT"/>
                        </a:rPr>
                        <a:t>7</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62</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113030">
                        <a:lnSpc>
                          <a:spcPts val="1360"/>
                        </a:lnSpc>
                      </a:pPr>
                      <a:r>
                        <a:rPr sz="1200" spc="-5" dirty="0">
                          <a:latin typeface="Arial MT"/>
                          <a:cs typeface="Arial MT"/>
                        </a:rPr>
                        <a:t>TxN1</a:t>
                      </a:r>
                      <a:r>
                        <a:rPr sz="1200" spc="-30"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0"/>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186863">
                <a:tc>
                  <a:txBody>
                    <a:bodyPr/>
                    <a:lstStyle/>
                    <a:p>
                      <a:pPr algn="ctr">
                        <a:lnSpc>
                          <a:spcPts val="1360"/>
                        </a:lnSpc>
                      </a:pPr>
                      <a:r>
                        <a:rPr sz="1200" dirty="0">
                          <a:latin typeface="Arial MT"/>
                          <a:cs typeface="Arial MT"/>
                        </a:rPr>
                        <a:t>8</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70</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71120" algn="r">
                        <a:lnSpc>
                          <a:spcPts val="1360"/>
                        </a:lnSpc>
                      </a:pPr>
                      <a:r>
                        <a:rPr sz="1200" spc="-5" dirty="0">
                          <a:latin typeface="Arial MT"/>
                          <a:cs typeface="Arial MT"/>
                        </a:rPr>
                        <a:t>rT4N0</a:t>
                      </a:r>
                      <a:r>
                        <a:rPr sz="1200" spc="-5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pSD/PD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0000"/>
                    </a:solidFill>
                  </a:tcPr>
                </a:tc>
                <a:tc>
                  <a:txBody>
                    <a:bodyPr/>
                    <a:lstStyle/>
                    <a:p>
                      <a:pPr marR="1270" algn="ctr">
                        <a:lnSpc>
                          <a:spcPts val="1360"/>
                        </a:lnSpc>
                      </a:pPr>
                      <a:r>
                        <a:rPr sz="1200" spc="-30" dirty="0">
                          <a:latin typeface="Arial MT"/>
                          <a:cs typeface="Arial MT"/>
                        </a:rPr>
                        <a:t>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186863">
                <a:tc>
                  <a:txBody>
                    <a:bodyPr/>
                    <a:lstStyle/>
                    <a:p>
                      <a:pPr algn="ctr">
                        <a:lnSpc>
                          <a:spcPts val="1360"/>
                        </a:lnSpc>
                      </a:pPr>
                      <a:r>
                        <a:rPr sz="1200" dirty="0">
                          <a:latin typeface="Arial MT"/>
                          <a:cs typeface="Arial MT"/>
                        </a:rPr>
                        <a:t>9</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66</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57150" algn="r">
                        <a:lnSpc>
                          <a:spcPts val="1360"/>
                        </a:lnSpc>
                      </a:pPr>
                      <a:r>
                        <a:rPr sz="1200" spc="-5" dirty="0">
                          <a:latin typeface="Arial MT"/>
                          <a:cs typeface="Arial MT"/>
                        </a:rPr>
                        <a:t>TxN2b</a:t>
                      </a:r>
                      <a:r>
                        <a:rPr sz="1200" spc="-4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R="1270" algn="ctr">
                        <a:lnSpc>
                          <a:spcPts val="1360"/>
                        </a:lnSpc>
                      </a:pPr>
                      <a:r>
                        <a:rPr sz="1200" spc="-30" dirty="0">
                          <a:latin typeface="Arial MT"/>
                          <a:cs typeface="Arial MT"/>
                        </a:rPr>
                        <a:t>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186863">
                <a:tc>
                  <a:txBody>
                    <a:bodyPr/>
                    <a:lstStyle/>
                    <a:p>
                      <a:pPr algn="ctr">
                        <a:lnSpc>
                          <a:spcPts val="1360"/>
                        </a:lnSpc>
                      </a:pPr>
                      <a:r>
                        <a:rPr sz="1200" spc="-5" dirty="0">
                          <a:latin typeface="Arial MT"/>
                          <a:cs typeface="Arial MT"/>
                        </a:rPr>
                        <a:t>10</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77</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83185">
                        <a:lnSpc>
                          <a:spcPts val="1360"/>
                        </a:lnSpc>
                      </a:pPr>
                      <a:r>
                        <a:rPr sz="1200" spc="-5" dirty="0">
                          <a:latin typeface="Arial MT"/>
                          <a:cs typeface="Arial MT"/>
                        </a:rPr>
                        <a:t>rT3N0</a:t>
                      </a:r>
                      <a:r>
                        <a:rPr sz="1200" spc="-45"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marR="1905" algn="ctr">
                        <a:lnSpc>
                          <a:spcPts val="1360"/>
                        </a:lnSpc>
                      </a:pPr>
                      <a:r>
                        <a:rPr sz="1200" spc="-30" dirty="0">
                          <a:latin typeface="Arial MT"/>
                          <a:cs typeface="Arial MT"/>
                        </a:rPr>
                        <a:t>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0"/>
                  </a:ext>
                </a:extLst>
              </a:tr>
              <a:tr h="186863">
                <a:tc>
                  <a:txBody>
                    <a:bodyPr/>
                    <a:lstStyle/>
                    <a:p>
                      <a:pPr marR="6985" algn="ctr">
                        <a:lnSpc>
                          <a:spcPts val="1360"/>
                        </a:lnSpc>
                      </a:pPr>
                      <a:r>
                        <a:rPr sz="1200" spc="-85" dirty="0">
                          <a:latin typeface="Arial MT"/>
                          <a:cs typeface="Arial MT"/>
                        </a:rPr>
                        <a:t>11</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66</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83185">
                        <a:lnSpc>
                          <a:spcPts val="1360"/>
                        </a:lnSpc>
                      </a:pPr>
                      <a:r>
                        <a:rPr sz="1200" spc="-5" dirty="0">
                          <a:latin typeface="Arial MT"/>
                          <a:cs typeface="Arial MT"/>
                        </a:rPr>
                        <a:t>rT3N0</a:t>
                      </a:r>
                      <a:r>
                        <a:rPr sz="1200" spc="-45"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0"/>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186863">
                <a:tc>
                  <a:txBody>
                    <a:bodyPr/>
                    <a:lstStyle/>
                    <a:p>
                      <a:pPr algn="ctr">
                        <a:lnSpc>
                          <a:spcPts val="1360"/>
                        </a:lnSpc>
                      </a:pPr>
                      <a:r>
                        <a:rPr sz="1200" spc="-5" dirty="0">
                          <a:latin typeface="Arial MT"/>
                          <a:cs typeface="Arial MT"/>
                        </a:rPr>
                        <a:t>12</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64</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107314">
                        <a:lnSpc>
                          <a:spcPts val="1360"/>
                        </a:lnSpc>
                      </a:pPr>
                      <a:r>
                        <a:rPr sz="1200" dirty="0">
                          <a:latin typeface="Arial MT"/>
                          <a:cs typeface="Arial MT"/>
                        </a:rPr>
                        <a:t>T3N0</a:t>
                      </a:r>
                      <a:r>
                        <a:rPr sz="1200" spc="-55"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0"/>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r h="186863">
                <a:tc>
                  <a:txBody>
                    <a:bodyPr/>
                    <a:lstStyle/>
                    <a:p>
                      <a:pPr algn="ctr">
                        <a:lnSpc>
                          <a:spcPts val="1360"/>
                        </a:lnSpc>
                      </a:pPr>
                      <a:r>
                        <a:rPr sz="1200" spc="-5" dirty="0">
                          <a:latin typeface="Arial MT"/>
                          <a:cs typeface="Arial MT"/>
                        </a:rPr>
                        <a:t>13</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80</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57785" algn="r">
                        <a:lnSpc>
                          <a:spcPts val="1360"/>
                        </a:lnSpc>
                      </a:pPr>
                      <a:r>
                        <a:rPr sz="1200" spc="-5" dirty="0">
                          <a:latin typeface="Arial MT"/>
                          <a:cs typeface="Arial MT"/>
                        </a:rPr>
                        <a:t>TxN2b</a:t>
                      </a:r>
                      <a:r>
                        <a:rPr sz="1200" spc="-4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0"/>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3"/>
                  </a:ext>
                </a:extLst>
              </a:tr>
              <a:tr h="186863">
                <a:tc>
                  <a:txBody>
                    <a:bodyPr/>
                    <a:lstStyle/>
                    <a:p>
                      <a:pPr algn="ctr">
                        <a:lnSpc>
                          <a:spcPts val="1360"/>
                        </a:lnSpc>
                      </a:pPr>
                      <a:r>
                        <a:rPr sz="1200" spc="-5" dirty="0">
                          <a:latin typeface="Arial MT"/>
                          <a:cs typeface="Arial MT"/>
                        </a:rPr>
                        <a:t>14</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76</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107314">
                        <a:lnSpc>
                          <a:spcPts val="1360"/>
                        </a:lnSpc>
                      </a:pPr>
                      <a:r>
                        <a:rPr sz="1200" dirty="0">
                          <a:latin typeface="Arial MT"/>
                          <a:cs typeface="Arial MT"/>
                        </a:rPr>
                        <a:t>T3N0</a:t>
                      </a:r>
                      <a:r>
                        <a:rPr sz="1200" spc="-55"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0"/>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4"/>
                  </a:ext>
                </a:extLst>
              </a:tr>
              <a:tr h="186863">
                <a:tc>
                  <a:txBody>
                    <a:bodyPr/>
                    <a:lstStyle/>
                    <a:p>
                      <a:pPr algn="ctr">
                        <a:lnSpc>
                          <a:spcPts val="1360"/>
                        </a:lnSpc>
                      </a:pPr>
                      <a:r>
                        <a:rPr sz="1200" spc="-5" dirty="0">
                          <a:latin typeface="Arial MT"/>
                          <a:cs typeface="Arial MT"/>
                        </a:rPr>
                        <a:t>15</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F</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71</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33655" algn="r">
                        <a:lnSpc>
                          <a:spcPts val="1360"/>
                        </a:lnSpc>
                      </a:pPr>
                      <a:r>
                        <a:rPr sz="1200" spc="-5" dirty="0">
                          <a:latin typeface="Arial MT"/>
                          <a:cs typeface="Arial MT"/>
                        </a:rPr>
                        <a:t>rT1N2c</a:t>
                      </a:r>
                      <a:r>
                        <a:rPr sz="1200" spc="-55"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0"/>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r h="186865">
                <a:tc>
                  <a:txBody>
                    <a:bodyPr/>
                    <a:lstStyle/>
                    <a:p>
                      <a:pPr algn="ctr">
                        <a:lnSpc>
                          <a:spcPts val="1360"/>
                        </a:lnSpc>
                      </a:pPr>
                      <a:r>
                        <a:rPr sz="1200" spc="-5" dirty="0">
                          <a:latin typeface="Arial MT"/>
                          <a:cs typeface="Arial MT"/>
                        </a:rPr>
                        <a:t>16</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65</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58419" algn="r">
                        <a:lnSpc>
                          <a:spcPts val="1360"/>
                        </a:lnSpc>
                      </a:pPr>
                      <a:r>
                        <a:rPr sz="1200" spc="-5" dirty="0">
                          <a:latin typeface="Arial MT"/>
                          <a:cs typeface="Arial MT"/>
                        </a:rPr>
                        <a:t>TxN2b</a:t>
                      </a:r>
                      <a:r>
                        <a:rPr sz="1200" spc="-4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365"/>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365"/>
                        </a:lnSpc>
                      </a:pPr>
                      <a:r>
                        <a:rPr sz="1200" spc="-5" dirty="0">
                          <a:latin typeface="Arial MT"/>
                          <a:cs typeface="Arial MT"/>
                        </a:rPr>
                        <a:t>pSD/PD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0000"/>
                    </a:solidFill>
                  </a:tcPr>
                </a:tc>
                <a:tc>
                  <a:txBody>
                    <a:bodyPr/>
                    <a:lstStyle/>
                    <a:p>
                      <a:pPr algn="ctr">
                        <a:lnSpc>
                          <a:spcPts val="1365"/>
                        </a:lnSpc>
                      </a:pPr>
                      <a:r>
                        <a:rPr sz="1200" spc="-30" dirty="0">
                          <a:latin typeface="Arial MT"/>
                          <a:cs typeface="Arial MT"/>
                        </a:rPr>
                        <a:t>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6"/>
                  </a:ext>
                </a:extLst>
              </a:tr>
              <a:tr h="186862">
                <a:tc>
                  <a:txBody>
                    <a:bodyPr/>
                    <a:lstStyle/>
                    <a:p>
                      <a:pPr algn="ctr">
                        <a:lnSpc>
                          <a:spcPts val="1365"/>
                        </a:lnSpc>
                      </a:pPr>
                      <a:r>
                        <a:rPr sz="1200" spc="-5" dirty="0">
                          <a:latin typeface="Arial MT"/>
                          <a:cs typeface="Arial MT"/>
                        </a:rPr>
                        <a:t>17</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F</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47</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10160" algn="r">
                        <a:lnSpc>
                          <a:spcPts val="1365"/>
                        </a:lnSpc>
                      </a:pPr>
                      <a:r>
                        <a:rPr sz="1200" spc="10" dirty="0">
                          <a:latin typeface="Arial MT"/>
                          <a:cs typeface="Arial MT"/>
                        </a:rPr>
                        <a:t>T</a:t>
                      </a:r>
                      <a:r>
                        <a:rPr sz="1200" dirty="0">
                          <a:latin typeface="Arial MT"/>
                          <a:cs typeface="Arial MT"/>
                        </a:rPr>
                        <a:t>4a</a:t>
                      </a:r>
                      <a:r>
                        <a:rPr sz="1200" spc="-5" dirty="0">
                          <a:latin typeface="Arial MT"/>
                          <a:cs typeface="Arial MT"/>
                        </a:rPr>
                        <a:t>N</a:t>
                      </a:r>
                      <a:r>
                        <a:rPr sz="1200" dirty="0">
                          <a:latin typeface="Arial MT"/>
                          <a:cs typeface="Arial MT"/>
                        </a:rPr>
                        <a:t>2b</a:t>
                      </a:r>
                      <a:r>
                        <a:rPr sz="1200" spc="-45" dirty="0">
                          <a:latin typeface="Arial MT"/>
                          <a:cs typeface="Arial MT"/>
                        </a:rPr>
                        <a:t> </a:t>
                      </a:r>
                      <a:r>
                        <a:rPr sz="1200" spc="-5" dirty="0">
                          <a:latin typeface="Arial MT"/>
                          <a:cs typeface="Arial MT"/>
                        </a:rPr>
                        <a:t>(</a:t>
                      </a:r>
                      <a:r>
                        <a:rPr sz="1200"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365"/>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365"/>
                        </a:lnSpc>
                      </a:pPr>
                      <a:r>
                        <a:rPr sz="1200" spc="-5" dirty="0">
                          <a:latin typeface="Arial MT"/>
                          <a:cs typeface="Arial MT"/>
                        </a:rPr>
                        <a:t>pSD/PD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0000"/>
                    </a:solidFill>
                  </a:tcPr>
                </a:tc>
                <a:tc>
                  <a:txBody>
                    <a:bodyPr/>
                    <a:lstStyle/>
                    <a:p>
                      <a:pPr algn="ctr">
                        <a:lnSpc>
                          <a:spcPts val="1365"/>
                        </a:lnSpc>
                      </a:pPr>
                      <a:r>
                        <a:rPr sz="1200" spc="-10" dirty="0">
                          <a:latin typeface="Arial MT"/>
                          <a:cs typeface="Arial MT"/>
                        </a:rPr>
                        <a:t>CRT**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ts val="1365"/>
                        </a:lnSpc>
                      </a:pPr>
                      <a:r>
                        <a:rPr sz="1200" b="1" spc="-5" dirty="0">
                          <a:latin typeface="Arial"/>
                          <a:cs typeface="Arial"/>
                        </a:rPr>
                        <a:t>*POD*</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7"/>
                  </a:ext>
                </a:extLst>
              </a:tr>
              <a:tr h="186865">
                <a:tc>
                  <a:txBody>
                    <a:bodyPr/>
                    <a:lstStyle/>
                    <a:p>
                      <a:pPr algn="ctr">
                        <a:lnSpc>
                          <a:spcPts val="1365"/>
                        </a:lnSpc>
                      </a:pPr>
                      <a:r>
                        <a:rPr sz="1200" spc="-5" dirty="0">
                          <a:latin typeface="Arial MT"/>
                          <a:cs typeface="Arial MT"/>
                        </a:rPr>
                        <a:t>18</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71</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113664">
                        <a:lnSpc>
                          <a:spcPts val="1365"/>
                        </a:lnSpc>
                      </a:pPr>
                      <a:r>
                        <a:rPr sz="1200" spc="-5" dirty="0">
                          <a:latin typeface="Arial MT"/>
                          <a:cs typeface="Arial MT"/>
                        </a:rPr>
                        <a:t>TxN1</a:t>
                      </a:r>
                      <a:r>
                        <a:rPr sz="1200" spc="-30"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5"/>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8"/>
                  </a:ext>
                </a:extLst>
              </a:tr>
              <a:tr h="186862">
                <a:tc>
                  <a:txBody>
                    <a:bodyPr/>
                    <a:lstStyle/>
                    <a:p>
                      <a:pPr algn="ctr">
                        <a:lnSpc>
                          <a:spcPts val="1365"/>
                        </a:lnSpc>
                      </a:pPr>
                      <a:r>
                        <a:rPr sz="1200" spc="-5" dirty="0">
                          <a:latin typeface="Arial MT"/>
                          <a:cs typeface="Arial MT"/>
                        </a:rPr>
                        <a:t>19</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42</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27305" algn="r">
                        <a:lnSpc>
                          <a:spcPts val="1365"/>
                        </a:lnSpc>
                      </a:pPr>
                      <a:r>
                        <a:rPr sz="1200" spc="-5" dirty="0">
                          <a:latin typeface="Arial MT"/>
                          <a:cs typeface="Arial MT"/>
                        </a:rPr>
                        <a:t>rT3N2b</a:t>
                      </a:r>
                      <a:r>
                        <a:rPr sz="1200" spc="-6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pPR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gn="ctr">
                        <a:lnSpc>
                          <a:spcPts val="1365"/>
                        </a:lnSpc>
                      </a:pPr>
                      <a:r>
                        <a:rPr sz="1200" spc="-30" dirty="0">
                          <a:latin typeface="Arial MT"/>
                          <a:cs typeface="Arial MT"/>
                        </a:rPr>
                        <a:t>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9"/>
                  </a:ext>
                </a:extLst>
              </a:tr>
              <a:tr h="186865">
                <a:tc>
                  <a:txBody>
                    <a:bodyPr/>
                    <a:lstStyle/>
                    <a:p>
                      <a:pPr algn="ctr">
                        <a:lnSpc>
                          <a:spcPts val="1365"/>
                        </a:lnSpc>
                      </a:pPr>
                      <a:r>
                        <a:rPr sz="1200" spc="-5" dirty="0">
                          <a:latin typeface="Arial MT"/>
                          <a:cs typeface="Arial MT"/>
                        </a:rPr>
                        <a:t>20</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tc>
                  <a:txBody>
                    <a:bodyPr/>
                    <a:lstStyle/>
                    <a:p>
                      <a:pPr algn="ctr">
                        <a:lnSpc>
                          <a:spcPts val="1365"/>
                        </a:lnSpc>
                      </a:pPr>
                      <a:r>
                        <a:rPr sz="1200" spc="-5" dirty="0">
                          <a:latin typeface="Arial MT"/>
                          <a:cs typeface="Arial MT"/>
                        </a:rPr>
                        <a:t>61</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tc>
                  <a:txBody>
                    <a:bodyPr/>
                    <a:lstStyle/>
                    <a:p>
                      <a:pPr marR="56515" algn="r">
                        <a:lnSpc>
                          <a:spcPts val="1365"/>
                        </a:lnSpc>
                      </a:pPr>
                      <a:r>
                        <a:rPr sz="1200" spc="-5" dirty="0">
                          <a:latin typeface="Arial MT"/>
                          <a:cs typeface="Arial MT"/>
                        </a:rPr>
                        <a:t>TxN3b</a:t>
                      </a:r>
                      <a:r>
                        <a:rPr sz="1200" spc="-4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tc>
                  <a:txBody>
                    <a:bodyPr/>
                    <a:lstStyle/>
                    <a:p>
                      <a:pPr algn="ctr">
                        <a:lnSpc>
                          <a:spcPts val="1365"/>
                        </a:lnSpc>
                      </a:pPr>
                      <a:r>
                        <a:rPr sz="1200" spc="-5" dirty="0">
                          <a:latin typeface="Arial MT"/>
                          <a:cs typeface="Arial MT"/>
                        </a:rPr>
                        <a:t>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tc>
                  <a:txBody>
                    <a:bodyPr/>
                    <a:lstStyle/>
                    <a:p>
                      <a:pPr algn="ctr">
                        <a:lnSpc>
                          <a:spcPts val="1365"/>
                        </a:lnSpc>
                      </a:pPr>
                      <a:r>
                        <a:rPr sz="1200" b="1" spc="-5" dirty="0">
                          <a:latin typeface="Arial"/>
                          <a:cs typeface="Arial"/>
                        </a:rPr>
                        <a:t>MPR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solidFill>
                      <a:srgbClr val="92D050"/>
                    </a:solidFill>
                  </a:tcPr>
                </a:tc>
                <a:tc>
                  <a:txBody>
                    <a:bodyPr/>
                    <a:lstStyle/>
                    <a:p>
                      <a:pPr algn="ctr">
                        <a:lnSpc>
                          <a:spcPts val="1365"/>
                        </a:lnSpc>
                      </a:pPr>
                      <a:r>
                        <a:rPr sz="1200" spc="-30" dirty="0">
                          <a:latin typeface="Arial MT"/>
                          <a:cs typeface="Arial MT"/>
                        </a:rPr>
                        <a:t>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solidFill>
                      <a:srgbClr val="FFC00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extLst>
                  <a:ext uri="{0D108BD9-81ED-4DB2-BD59-A6C34878D82A}">
                    <a16:rowId xmlns:a16="http://schemas.microsoft.com/office/drawing/2014/main" val="10020"/>
                  </a:ext>
                </a:extLst>
              </a:tr>
            </a:tbl>
          </a:graphicData>
        </a:graphic>
      </p:graphicFrame>
      <p:sp>
        <p:nvSpPr>
          <p:cNvPr id="6" name="object 6"/>
          <p:cNvSpPr txBox="1"/>
          <p:nvPr/>
        </p:nvSpPr>
        <p:spPr>
          <a:xfrm>
            <a:off x="6885101" y="5335358"/>
            <a:ext cx="3043555" cy="182880"/>
          </a:xfrm>
          <a:prstGeom prst="rect">
            <a:avLst/>
          </a:prstGeom>
          <a:solidFill>
            <a:srgbClr val="008000"/>
          </a:solidFill>
        </p:spPr>
        <p:txBody>
          <a:bodyPr vert="horz" wrap="square" lIns="0" tIns="0" rIns="0" bIns="0" rtlCol="0">
            <a:spAutoFit/>
          </a:bodyPr>
          <a:lstStyle/>
          <a:p>
            <a:pPr marL="0" marR="0" lvl="0" indent="0" algn="l" defTabSz="914400" rtl="0" eaLnBrk="1" fontAlgn="auto" latinLnBrk="0" hangingPunct="1">
              <a:lnSpc>
                <a:spcPts val="1390"/>
              </a:lnSpc>
              <a:spcBef>
                <a:spcPts val="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Corbel"/>
                <a:ea typeface="+mn-ea"/>
                <a:cs typeface="Corbel"/>
              </a:rPr>
              <a:t>Pathologic</a:t>
            </a:r>
            <a:r>
              <a:rPr kumimoji="0" sz="1200" b="0" i="0" u="none" strike="noStrike" kern="1200" cap="none" spc="-20" normalizeH="0" baseline="0" noProof="0" dirty="0">
                <a:ln>
                  <a:noFill/>
                </a:ln>
                <a:solidFill>
                  <a:prstClr val="black"/>
                </a:solidFill>
                <a:effectLst/>
                <a:uLnTx/>
                <a:uFillTx/>
                <a:latin typeface="Corbel"/>
                <a:ea typeface="+mn-ea"/>
                <a:cs typeface="Corbel"/>
              </a:rPr>
              <a:t> </a:t>
            </a:r>
            <a:r>
              <a:rPr kumimoji="0" sz="1200" b="0" i="0" u="none" strike="noStrike" kern="1200" cap="none" spc="-5" normalizeH="0" baseline="0" noProof="0" dirty="0">
                <a:ln>
                  <a:noFill/>
                </a:ln>
                <a:solidFill>
                  <a:prstClr val="black"/>
                </a:solidFill>
                <a:effectLst/>
                <a:uLnTx/>
                <a:uFillTx/>
                <a:latin typeface="Corbel"/>
                <a:ea typeface="+mn-ea"/>
                <a:cs typeface="Corbel"/>
              </a:rPr>
              <a:t>complete</a:t>
            </a:r>
            <a:r>
              <a:rPr kumimoji="0" sz="1200" b="0" i="0" u="none" strike="noStrike" kern="1200" cap="none" spc="0" normalizeH="0" baseline="0" noProof="0" dirty="0">
                <a:ln>
                  <a:noFill/>
                </a:ln>
                <a:solidFill>
                  <a:prstClr val="black"/>
                </a:solidFill>
                <a:effectLst/>
                <a:uLnTx/>
                <a:uFillTx/>
                <a:latin typeface="Corbel"/>
                <a:ea typeface="+mn-ea"/>
                <a:cs typeface="Corbel"/>
              </a:rPr>
              <a:t> </a:t>
            </a:r>
            <a:r>
              <a:rPr kumimoji="0" sz="1200" b="0" i="0" u="none" strike="noStrike" kern="1200" cap="none" spc="-5" normalizeH="0" baseline="0" noProof="0" dirty="0">
                <a:ln>
                  <a:noFill/>
                </a:ln>
                <a:solidFill>
                  <a:prstClr val="black"/>
                </a:solidFill>
                <a:effectLst/>
                <a:uLnTx/>
                <a:uFillTx/>
                <a:latin typeface="Corbel"/>
                <a:ea typeface="+mn-ea"/>
                <a:cs typeface="Corbel"/>
              </a:rPr>
              <a:t>response</a:t>
            </a:r>
            <a:r>
              <a:rPr kumimoji="0" sz="1200" b="0" i="0" u="none" strike="noStrike" kern="1200" cap="none" spc="10" normalizeH="0" baseline="0" noProof="0" dirty="0">
                <a:ln>
                  <a:noFill/>
                </a:ln>
                <a:solidFill>
                  <a:prstClr val="black"/>
                </a:solidFill>
                <a:effectLst/>
                <a:uLnTx/>
                <a:uFillTx/>
                <a:latin typeface="Corbel"/>
                <a:ea typeface="+mn-ea"/>
                <a:cs typeface="Corbel"/>
              </a:rPr>
              <a:t> </a:t>
            </a:r>
            <a:r>
              <a:rPr kumimoji="0" sz="1200" b="0" i="0" u="none" strike="noStrike" kern="1200" cap="none" spc="-5" normalizeH="0" baseline="0" noProof="0" dirty="0">
                <a:ln>
                  <a:noFill/>
                </a:ln>
                <a:solidFill>
                  <a:prstClr val="black"/>
                </a:solidFill>
                <a:effectLst/>
                <a:uLnTx/>
                <a:uFillTx/>
                <a:latin typeface="Corbel"/>
                <a:ea typeface="+mn-ea"/>
                <a:cs typeface="Corbel"/>
              </a:rPr>
              <a:t>(pCR)</a:t>
            </a:r>
            <a:r>
              <a:rPr kumimoji="0" sz="1200" b="0" i="0" u="none" strike="noStrike" kern="1200" cap="none" spc="0" normalizeH="0" baseline="0" noProof="0" dirty="0">
                <a:ln>
                  <a:noFill/>
                </a:ln>
                <a:solidFill>
                  <a:prstClr val="black"/>
                </a:solidFill>
                <a:effectLst/>
                <a:uLnTx/>
                <a:uFillTx/>
                <a:latin typeface="Corbel"/>
                <a:ea typeface="+mn-ea"/>
                <a:cs typeface="Corbel"/>
              </a:rPr>
              <a:t> </a:t>
            </a:r>
            <a:r>
              <a:rPr kumimoji="0" sz="1200" b="0" i="0" u="none" strike="noStrike" kern="1200" cap="none" spc="-5" normalizeH="0" baseline="0" noProof="0" dirty="0">
                <a:ln>
                  <a:noFill/>
                </a:ln>
                <a:solidFill>
                  <a:prstClr val="black"/>
                </a:solidFill>
                <a:effectLst/>
                <a:uLnTx/>
                <a:uFillTx/>
                <a:latin typeface="Corbel"/>
                <a:ea typeface="+mn-ea"/>
                <a:cs typeface="Corbel"/>
              </a:rPr>
              <a:t>is</a:t>
            </a:r>
            <a:r>
              <a:rPr kumimoji="0" sz="1200" b="0" i="0" u="none" strike="noStrike" kern="1200" cap="none" spc="0" normalizeH="0" baseline="0" noProof="0" dirty="0">
                <a:ln>
                  <a:noFill/>
                </a:ln>
                <a:solidFill>
                  <a:prstClr val="black"/>
                </a:solidFill>
                <a:effectLst/>
                <a:uLnTx/>
                <a:uFillTx/>
                <a:latin typeface="Corbel"/>
                <a:ea typeface="+mn-ea"/>
                <a:cs typeface="Corbel"/>
              </a:rPr>
              <a:t> </a:t>
            </a:r>
            <a:r>
              <a:rPr kumimoji="0" sz="1200" b="0" i="0" u="none" strike="noStrike" kern="1200" cap="none" spc="-5" normalizeH="0" baseline="0" noProof="0" dirty="0">
                <a:ln>
                  <a:noFill/>
                </a:ln>
                <a:solidFill>
                  <a:prstClr val="black"/>
                </a:solidFill>
                <a:effectLst/>
                <a:uLnTx/>
                <a:uFillTx/>
                <a:latin typeface="Corbel"/>
                <a:ea typeface="+mn-ea"/>
                <a:cs typeface="Corbel"/>
              </a:rPr>
              <a:t>0%</a:t>
            </a:r>
            <a:r>
              <a:rPr kumimoji="0" sz="1200" b="0" i="0" u="none" strike="noStrike" kern="1200" cap="none" spc="-10" normalizeH="0" baseline="0" noProof="0" dirty="0">
                <a:ln>
                  <a:noFill/>
                </a:ln>
                <a:solidFill>
                  <a:prstClr val="black"/>
                </a:solidFill>
                <a:effectLst/>
                <a:uLnTx/>
                <a:uFillTx/>
                <a:latin typeface="Corbel"/>
                <a:ea typeface="+mn-ea"/>
                <a:cs typeface="Corbel"/>
              </a:rPr>
              <a:t> </a:t>
            </a:r>
            <a:r>
              <a:rPr kumimoji="0" sz="1200" b="0" i="0" u="none" strike="noStrike" kern="1200" cap="none" spc="-5" normalizeH="0" baseline="0" noProof="0" dirty="0">
                <a:ln>
                  <a:noFill/>
                </a:ln>
                <a:solidFill>
                  <a:prstClr val="black"/>
                </a:solidFill>
                <a:effectLst/>
                <a:uLnTx/>
                <a:uFillTx/>
                <a:latin typeface="Corbel"/>
                <a:ea typeface="+mn-ea"/>
                <a:cs typeface="Corbel"/>
              </a:rPr>
              <a:t>viable</a:t>
            </a:r>
            <a:endParaRPr kumimoji="0" sz="1200" b="0" i="0" u="none" strike="noStrike" kern="1200" cap="none" spc="0" normalizeH="0" baseline="0" noProof="0">
              <a:ln>
                <a:noFill/>
              </a:ln>
              <a:solidFill>
                <a:prstClr val="black"/>
              </a:solidFill>
              <a:effectLst/>
              <a:uLnTx/>
              <a:uFillTx/>
              <a:latin typeface="Corbel"/>
              <a:ea typeface="+mn-ea"/>
              <a:cs typeface="Corbel"/>
            </a:endParaRPr>
          </a:p>
        </p:txBody>
      </p:sp>
      <p:sp>
        <p:nvSpPr>
          <p:cNvPr id="7" name="object 7"/>
          <p:cNvSpPr txBox="1"/>
          <p:nvPr/>
        </p:nvSpPr>
        <p:spPr>
          <a:xfrm>
            <a:off x="6885101" y="5518238"/>
            <a:ext cx="2996565" cy="182880"/>
          </a:xfrm>
          <a:prstGeom prst="rect">
            <a:avLst/>
          </a:prstGeom>
          <a:solidFill>
            <a:srgbClr val="00FF00"/>
          </a:solidFill>
        </p:spPr>
        <p:txBody>
          <a:bodyPr vert="horz" wrap="square" lIns="0" tIns="0" rIns="0" bIns="0" rtlCol="0">
            <a:spAutoFit/>
          </a:bodyPr>
          <a:lstStyle/>
          <a:p>
            <a:pPr marL="0" marR="0" lvl="0" indent="0" algn="l" defTabSz="914400" rtl="0" eaLnBrk="1" fontAlgn="auto" latinLnBrk="0" hangingPunct="1">
              <a:lnSpc>
                <a:spcPts val="1390"/>
              </a:lnSpc>
              <a:spcBef>
                <a:spcPts val="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Corbel"/>
                <a:ea typeface="+mn-ea"/>
                <a:cs typeface="Corbel"/>
              </a:rPr>
              <a:t>Major</a:t>
            </a:r>
            <a:r>
              <a:rPr kumimoji="0" sz="1200" b="0" i="0" u="none" strike="noStrike" kern="1200" cap="none" spc="-15" normalizeH="0" baseline="0" noProof="0" dirty="0">
                <a:ln>
                  <a:noFill/>
                </a:ln>
                <a:solidFill>
                  <a:prstClr val="black"/>
                </a:solidFill>
                <a:effectLst/>
                <a:uLnTx/>
                <a:uFillTx/>
                <a:latin typeface="Corbel"/>
                <a:ea typeface="+mn-ea"/>
                <a:cs typeface="Corbel"/>
              </a:rPr>
              <a:t> </a:t>
            </a:r>
            <a:r>
              <a:rPr kumimoji="0" sz="1200" b="0" i="0" u="none" strike="noStrike" kern="1200" cap="none" spc="-5" normalizeH="0" baseline="0" noProof="0" dirty="0">
                <a:ln>
                  <a:noFill/>
                </a:ln>
                <a:solidFill>
                  <a:prstClr val="black"/>
                </a:solidFill>
                <a:effectLst/>
                <a:uLnTx/>
                <a:uFillTx/>
                <a:latin typeface="Corbel"/>
                <a:ea typeface="+mn-ea"/>
                <a:cs typeface="Corbel"/>
              </a:rPr>
              <a:t>pathologic response</a:t>
            </a:r>
            <a:r>
              <a:rPr kumimoji="0" sz="1200" b="0" i="0" u="none" strike="noStrike" kern="1200" cap="none" spc="5" normalizeH="0" baseline="0" noProof="0" dirty="0">
                <a:ln>
                  <a:noFill/>
                </a:ln>
                <a:solidFill>
                  <a:prstClr val="black"/>
                </a:solidFill>
                <a:effectLst/>
                <a:uLnTx/>
                <a:uFillTx/>
                <a:latin typeface="Corbel"/>
                <a:ea typeface="+mn-ea"/>
                <a:cs typeface="Corbel"/>
              </a:rPr>
              <a:t> </a:t>
            </a:r>
            <a:r>
              <a:rPr kumimoji="0" sz="1200" b="0" i="0" u="none" strike="noStrike" kern="1200" cap="none" spc="-5" normalizeH="0" baseline="0" noProof="0" dirty="0">
                <a:ln>
                  <a:noFill/>
                </a:ln>
                <a:solidFill>
                  <a:prstClr val="black"/>
                </a:solidFill>
                <a:effectLst/>
                <a:uLnTx/>
                <a:uFillTx/>
                <a:latin typeface="Corbel"/>
                <a:ea typeface="+mn-ea"/>
                <a:cs typeface="Corbel"/>
              </a:rPr>
              <a:t>(MPR) is</a:t>
            </a:r>
            <a:r>
              <a:rPr kumimoji="0" sz="1200" b="0" i="0" u="none" strike="noStrike" kern="1200" cap="none" spc="5" normalizeH="0" baseline="0" noProof="0" dirty="0">
                <a:ln>
                  <a:noFill/>
                </a:ln>
                <a:solidFill>
                  <a:prstClr val="black"/>
                </a:solidFill>
                <a:effectLst/>
                <a:uLnTx/>
                <a:uFillTx/>
                <a:latin typeface="Corbel"/>
                <a:ea typeface="+mn-ea"/>
                <a:cs typeface="Corbel"/>
              </a:rPr>
              <a:t> </a:t>
            </a:r>
            <a:r>
              <a:rPr kumimoji="0" sz="1200" b="0" i="0" u="none" strike="noStrike" kern="1200" cap="none" spc="-5" normalizeH="0" baseline="0" noProof="0" dirty="0">
                <a:ln>
                  <a:noFill/>
                </a:ln>
                <a:solidFill>
                  <a:prstClr val="black"/>
                </a:solidFill>
                <a:effectLst/>
                <a:uLnTx/>
                <a:uFillTx/>
                <a:latin typeface="Corbel"/>
                <a:ea typeface="+mn-ea"/>
                <a:cs typeface="Corbel"/>
              </a:rPr>
              <a:t>≤10%</a:t>
            </a:r>
            <a:r>
              <a:rPr kumimoji="0" sz="1200" b="0" i="0" u="none" strike="noStrike" kern="1200" cap="none" spc="-25" normalizeH="0" baseline="0" noProof="0" dirty="0">
                <a:ln>
                  <a:noFill/>
                </a:ln>
                <a:solidFill>
                  <a:prstClr val="black"/>
                </a:solidFill>
                <a:effectLst/>
                <a:uLnTx/>
                <a:uFillTx/>
                <a:latin typeface="Corbel"/>
                <a:ea typeface="+mn-ea"/>
                <a:cs typeface="Corbel"/>
              </a:rPr>
              <a:t> </a:t>
            </a:r>
            <a:r>
              <a:rPr kumimoji="0" sz="1200" b="0" i="0" u="none" strike="noStrike" kern="1200" cap="none" spc="-5" normalizeH="0" baseline="0" noProof="0" dirty="0">
                <a:ln>
                  <a:noFill/>
                </a:ln>
                <a:solidFill>
                  <a:prstClr val="black"/>
                </a:solidFill>
                <a:effectLst/>
                <a:uLnTx/>
                <a:uFillTx/>
                <a:latin typeface="Corbel"/>
                <a:ea typeface="+mn-ea"/>
                <a:cs typeface="Corbel"/>
              </a:rPr>
              <a:t>viable</a:t>
            </a:r>
            <a:endParaRPr kumimoji="0" sz="1200" b="0" i="0" u="none" strike="noStrike" kern="1200" cap="none" spc="0" normalizeH="0" baseline="0" noProof="0">
              <a:ln>
                <a:noFill/>
              </a:ln>
              <a:solidFill>
                <a:prstClr val="black"/>
              </a:solidFill>
              <a:effectLst/>
              <a:uLnTx/>
              <a:uFillTx/>
              <a:latin typeface="Corbel"/>
              <a:ea typeface="+mn-ea"/>
              <a:cs typeface="Corbel"/>
            </a:endParaRPr>
          </a:p>
        </p:txBody>
      </p:sp>
      <p:sp>
        <p:nvSpPr>
          <p:cNvPr id="8" name="object 8"/>
          <p:cNvSpPr txBox="1"/>
          <p:nvPr/>
        </p:nvSpPr>
        <p:spPr>
          <a:xfrm>
            <a:off x="6885101" y="5701119"/>
            <a:ext cx="3115310" cy="182880"/>
          </a:xfrm>
          <a:prstGeom prst="rect">
            <a:avLst/>
          </a:prstGeom>
          <a:solidFill>
            <a:srgbClr val="FFFF00"/>
          </a:solidFill>
        </p:spPr>
        <p:txBody>
          <a:bodyPr vert="horz" wrap="square" lIns="0" tIns="0" rIns="0" bIns="0" rtlCol="0">
            <a:spAutoFit/>
          </a:bodyPr>
          <a:lstStyle/>
          <a:p>
            <a:pPr marL="0" marR="0" lvl="0" indent="0" algn="l" defTabSz="914400" rtl="0" eaLnBrk="1" fontAlgn="auto" latinLnBrk="0" hangingPunct="1">
              <a:lnSpc>
                <a:spcPts val="1390"/>
              </a:lnSpc>
              <a:spcBef>
                <a:spcPts val="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Corbel"/>
                <a:ea typeface="+mn-ea"/>
                <a:cs typeface="Corbel"/>
              </a:rPr>
              <a:t>Pathologic</a:t>
            </a:r>
            <a:r>
              <a:rPr kumimoji="0" sz="1200" b="0" i="0" u="none" strike="noStrike" kern="1200" cap="none" spc="-15" normalizeH="0" baseline="0" noProof="0" dirty="0">
                <a:ln>
                  <a:noFill/>
                </a:ln>
                <a:solidFill>
                  <a:prstClr val="black"/>
                </a:solidFill>
                <a:effectLst/>
                <a:uLnTx/>
                <a:uFillTx/>
                <a:latin typeface="Corbel"/>
                <a:ea typeface="+mn-ea"/>
                <a:cs typeface="Corbel"/>
              </a:rPr>
              <a:t> </a:t>
            </a:r>
            <a:r>
              <a:rPr kumimoji="0" sz="1200" b="0" i="0" u="none" strike="noStrike" kern="1200" cap="none" spc="-5" normalizeH="0" baseline="0" noProof="0" dirty="0">
                <a:ln>
                  <a:noFill/>
                </a:ln>
                <a:solidFill>
                  <a:prstClr val="black"/>
                </a:solidFill>
                <a:effectLst/>
                <a:uLnTx/>
                <a:uFillTx/>
                <a:latin typeface="Corbel"/>
                <a:ea typeface="+mn-ea"/>
                <a:cs typeface="Corbel"/>
              </a:rPr>
              <a:t>partial</a:t>
            </a:r>
            <a:r>
              <a:rPr kumimoji="0" sz="1200" b="0" i="0" u="none" strike="noStrike" kern="1200" cap="none" spc="-15" normalizeH="0" baseline="0" noProof="0" dirty="0">
                <a:ln>
                  <a:noFill/>
                </a:ln>
                <a:solidFill>
                  <a:prstClr val="black"/>
                </a:solidFill>
                <a:effectLst/>
                <a:uLnTx/>
                <a:uFillTx/>
                <a:latin typeface="Corbel"/>
                <a:ea typeface="+mn-ea"/>
                <a:cs typeface="Corbel"/>
              </a:rPr>
              <a:t> </a:t>
            </a:r>
            <a:r>
              <a:rPr kumimoji="0" sz="1200" b="0" i="0" u="none" strike="noStrike" kern="1200" cap="none" spc="-5" normalizeH="0" baseline="0" noProof="0" dirty="0">
                <a:ln>
                  <a:noFill/>
                </a:ln>
                <a:solidFill>
                  <a:prstClr val="black"/>
                </a:solidFill>
                <a:effectLst/>
                <a:uLnTx/>
                <a:uFillTx/>
                <a:latin typeface="Corbel"/>
                <a:ea typeface="+mn-ea"/>
                <a:cs typeface="Corbel"/>
              </a:rPr>
              <a:t>response</a:t>
            </a:r>
            <a:r>
              <a:rPr kumimoji="0" sz="1200" b="0" i="0" u="none" strike="noStrike" kern="1200" cap="none" spc="10" normalizeH="0" baseline="0" noProof="0" dirty="0">
                <a:ln>
                  <a:noFill/>
                </a:ln>
                <a:solidFill>
                  <a:prstClr val="black"/>
                </a:solidFill>
                <a:effectLst/>
                <a:uLnTx/>
                <a:uFillTx/>
                <a:latin typeface="Corbel"/>
                <a:ea typeface="+mn-ea"/>
                <a:cs typeface="Corbel"/>
              </a:rPr>
              <a:t> </a:t>
            </a:r>
            <a:r>
              <a:rPr kumimoji="0" sz="1200" b="0" i="0" u="none" strike="noStrike" kern="1200" cap="none" spc="-5" normalizeH="0" baseline="0" noProof="0" dirty="0">
                <a:ln>
                  <a:noFill/>
                </a:ln>
                <a:solidFill>
                  <a:prstClr val="black"/>
                </a:solidFill>
                <a:effectLst/>
                <a:uLnTx/>
                <a:uFillTx/>
                <a:latin typeface="Corbel"/>
                <a:ea typeface="+mn-ea"/>
                <a:cs typeface="Corbel"/>
              </a:rPr>
              <a:t>(pPR) is</a:t>
            </a:r>
            <a:r>
              <a:rPr kumimoji="0" sz="1200" b="0" i="0" u="none" strike="noStrike" kern="1200" cap="none" spc="5" normalizeH="0" baseline="0" noProof="0" dirty="0">
                <a:ln>
                  <a:noFill/>
                </a:ln>
                <a:solidFill>
                  <a:prstClr val="black"/>
                </a:solidFill>
                <a:effectLst/>
                <a:uLnTx/>
                <a:uFillTx/>
                <a:latin typeface="Corbel"/>
                <a:ea typeface="+mn-ea"/>
                <a:cs typeface="Corbel"/>
              </a:rPr>
              <a:t> </a:t>
            </a:r>
            <a:r>
              <a:rPr kumimoji="0" sz="1200" b="0" i="0" u="none" strike="noStrike" kern="1200" cap="none" spc="-5" normalizeH="0" baseline="0" noProof="0" dirty="0">
                <a:ln>
                  <a:noFill/>
                </a:ln>
                <a:solidFill>
                  <a:prstClr val="black"/>
                </a:solidFill>
                <a:effectLst/>
                <a:uLnTx/>
                <a:uFillTx/>
                <a:latin typeface="Corbel"/>
                <a:ea typeface="+mn-ea"/>
                <a:cs typeface="Corbel"/>
              </a:rPr>
              <a:t>11-60%</a:t>
            </a:r>
            <a:r>
              <a:rPr kumimoji="0" sz="1200" b="0" i="0" u="none" strike="noStrike" kern="1200" cap="none" spc="-10" normalizeH="0" baseline="0" noProof="0" dirty="0">
                <a:ln>
                  <a:noFill/>
                </a:ln>
                <a:solidFill>
                  <a:prstClr val="black"/>
                </a:solidFill>
                <a:effectLst/>
                <a:uLnTx/>
                <a:uFillTx/>
                <a:latin typeface="Corbel"/>
                <a:ea typeface="+mn-ea"/>
                <a:cs typeface="Corbel"/>
              </a:rPr>
              <a:t> </a:t>
            </a:r>
            <a:r>
              <a:rPr kumimoji="0" sz="1200" b="0" i="0" u="none" strike="noStrike" kern="1200" cap="none" spc="-5" normalizeH="0" baseline="0" noProof="0" dirty="0">
                <a:ln>
                  <a:noFill/>
                </a:ln>
                <a:solidFill>
                  <a:prstClr val="black"/>
                </a:solidFill>
                <a:effectLst/>
                <a:uLnTx/>
                <a:uFillTx/>
                <a:latin typeface="Corbel"/>
                <a:ea typeface="+mn-ea"/>
                <a:cs typeface="Corbel"/>
              </a:rPr>
              <a:t>viable</a:t>
            </a:r>
            <a:endParaRPr kumimoji="0" sz="1200" b="0" i="0" u="none" strike="noStrike" kern="1200" cap="none" spc="0" normalizeH="0" baseline="0" noProof="0">
              <a:ln>
                <a:noFill/>
              </a:ln>
              <a:solidFill>
                <a:prstClr val="black"/>
              </a:solidFill>
              <a:effectLst/>
              <a:uLnTx/>
              <a:uFillTx/>
              <a:latin typeface="Corbel"/>
              <a:ea typeface="+mn-ea"/>
              <a:cs typeface="Corbel"/>
            </a:endParaRPr>
          </a:p>
        </p:txBody>
      </p:sp>
      <p:sp>
        <p:nvSpPr>
          <p:cNvPr id="9" name="object 9"/>
          <p:cNvSpPr txBox="1"/>
          <p:nvPr/>
        </p:nvSpPr>
        <p:spPr>
          <a:xfrm>
            <a:off x="6872400" y="5865209"/>
            <a:ext cx="439293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Corbel"/>
                <a:ea typeface="+mn-ea"/>
                <a:cs typeface="Corbel"/>
              </a:rPr>
              <a:t>Pathologic stable disease/progressive</a:t>
            </a:r>
            <a:r>
              <a:rPr kumimoji="0" sz="1200" b="0" i="0" u="none" strike="noStrike" kern="1200" cap="none" spc="10" normalizeH="0" baseline="0" noProof="0" dirty="0">
                <a:ln>
                  <a:noFill/>
                </a:ln>
                <a:solidFill>
                  <a:prstClr val="black"/>
                </a:solidFill>
                <a:effectLst/>
                <a:uLnTx/>
                <a:uFillTx/>
                <a:latin typeface="Corbel"/>
                <a:ea typeface="+mn-ea"/>
                <a:cs typeface="Corbel"/>
              </a:rPr>
              <a:t> </a:t>
            </a:r>
            <a:r>
              <a:rPr kumimoji="0" sz="1200" b="0" i="0" u="none" strike="noStrike" kern="1200" cap="none" spc="-5" normalizeH="0" baseline="0" noProof="0" dirty="0">
                <a:ln>
                  <a:noFill/>
                </a:ln>
                <a:solidFill>
                  <a:prstClr val="black"/>
                </a:solidFill>
                <a:effectLst/>
                <a:uLnTx/>
                <a:uFillTx/>
                <a:latin typeface="Corbel"/>
                <a:ea typeface="+mn-ea"/>
                <a:cs typeface="Corbel"/>
              </a:rPr>
              <a:t>disease</a:t>
            </a:r>
            <a:r>
              <a:rPr kumimoji="0" sz="1200" b="0" i="0" u="none" strike="noStrike" kern="1200" cap="none" spc="15" normalizeH="0" baseline="0" noProof="0" dirty="0">
                <a:ln>
                  <a:noFill/>
                </a:ln>
                <a:solidFill>
                  <a:prstClr val="black"/>
                </a:solidFill>
                <a:effectLst/>
                <a:uLnTx/>
                <a:uFillTx/>
                <a:latin typeface="Corbel"/>
                <a:ea typeface="+mn-ea"/>
                <a:cs typeface="Corbel"/>
              </a:rPr>
              <a:t> </a:t>
            </a:r>
            <a:r>
              <a:rPr kumimoji="0" sz="1200" b="0" i="0" u="none" strike="noStrike" kern="1200" cap="none" spc="-15" normalizeH="0" baseline="0" noProof="0" dirty="0">
                <a:ln>
                  <a:noFill/>
                </a:ln>
                <a:solidFill>
                  <a:prstClr val="black"/>
                </a:solidFill>
                <a:effectLst/>
                <a:uLnTx/>
                <a:uFillTx/>
                <a:latin typeface="Corbel"/>
                <a:ea typeface="+mn-ea"/>
                <a:cs typeface="Corbel"/>
              </a:rPr>
              <a:t>(pSD/PD)</a:t>
            </a:r>
            <a:r>
              <a:rPr kumimoji="0" sz="1200" b="0" i="0" u="none" strike="noStrike" kern="1200" cap="none" spc="5" normalizeH="0" baseline="0" noProof="0" dirty="0">
                <a:ln>
                  <a:noFill/>
                </a:ln>
                <a:solidFill>
                  <a:prstClr val="black"/>
                </a:solidFill>
                <a:effectLst/>
                <a:uLnTx/>
                <a:uFillTx/>
                <a:latin typeface="Corbel"/>
                <a:ea typeface="+mn-ea"/>
                <a:cs typeface="Corbel"/>
              </a:rPr>
              <a:t> </a:t>
            </a:r>
            <a:r>
              <a:rPr kumimoji="0" sz="1200" b="0" i="0" u="none" strike="noStrike" kern="1200" cap="none" spc="-5" normalizeH="0" baseline="0" noProof="0" dirty="0">
                <a:ln>
                  <a:noFill/>
                </a:ln>
                <a:solidFill>
                  <a:prstClr val="black"/>
                </a:solidFill>
                <a:effectLst/>
                <a:uLnTx/>
                <a:uFillTx/>
                <a:latin typeface="Corbel"/>
                <a:ea typeface="+mn-ea"/>
                <a:cs typeface="Corbel"/>
              </a:rPr>
              <a:t>is</a:t>
            </a:r>
            <a:r>
              <a:rPr kumimoji="0" sz="1200" b="0" i="0" u="none" strike="noStrike" kern="1200" cap="none" spc="5" normalizeH="0" baseline="0" noProof="0" dirty="0">
                <a:ln>
                  <a:noFill/>
                </a:ln>
                <a:solidFill>
                  <a:prstClr val="black"/>
                </a:solidFill>
                <a:effectLst/>
                <a:uLnTx/>
                <a:uFillTx/>
                <a:latin typeface="Corbel"/>
                <a:ea typeface="+mn-ea"/>
                <a:cs typeface="Corbel"/>
              </a:rPr>
              <a:t> </a:t>
            </a:r>
            <a:r>
              <a:rPr kumimoji="0" sz="1200" b="0" i="0" u="none" strike="noStrike" kern="1200" cap="none" spc="-10" normalizeH="0" baseline="0" noProof="0" dirty="0">
                <a:ln>
                  <a:noFill/>
                </a:ln>
                <a:solidFill>
                  <a:prstClr val="black"/>
                </a:solidFill>
                <a:effectLst/>
                <a:uLnTx/>
                <a:uFillTx/>
                <a:latin typeface="Corbel"/>
                <a:ea typeface="+mn-ea"/>
                <a:cs typeface="Corbel"/>
              </a:rPr>
              <a:t>&gt;50%</a:t>
            </a:r>
            <a:r>
              <a:rPr kumimoji="0" sz="1200" b="0" i="0" u="none" strike="noStrike" kern="1200" cap="none" spc="-5" normalizeH="0" baseline="0" noProof="0" dirty="0">
                <a:ln>
                  <a:noFill/>
                </a:ln>
                <a:solidFill>
                  <a:prstClr val="black"/>
                </a:solidFill>
                <a:effectLst/>
                <a:uLnTx/>
                <a:uFillTx/>
                <a:latin typeface="Corbel"/>
                <a:ea typeface="+mn-ea"/>
                <a:cs typeface="Corbel"/>
              </a:rPr>
              <a:t> viable</a:t>
            </a:r>
            <a:endParaRPr kumimoji="0" sz="1200" b="0" i="0" u="none" strike="noStrike" kern="1200" cap="none" spc="0" normalizeH="0" baseline="0" noProof="0">
              <a:ln>
                <a:noFill/>
              </a:ln>
              <a:solidFill>
                <a:prstClr val="black"/>
              </a:solidFill>
              <a:effectLst/>
              <a:uLnTx/>
              <a:uFillTx/>
              <a:latin typeface="Corbel"/>
              <a:ea typeface="+mn-ea"/>
              <a:cs typeface="Corbel"/>
            </a:endParaRPr>
          </a:p>
        </p:txBody>
      </p:sp>
      <p:sp>
        <p:nvSpPr>
          <p:cNvPr id="10" name="object 10"/>
          <p:cNvSpPr txBox="1"/>
          <p:nvPr/>
        </p:nvSpPr>
        <p:spPr>
          <a:xfrm>
            <a:off x="5697661" y="6197324"/>
            <a:ext cx="170878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orbel"/>
                <a:ea typeface="+mn-ea"/>
                <a:cs typeface="Corbel"/>
              </a:rPr>
              <a:t>Gross</a:t>
            </a:r>
            <a:r>
              <a:rPr kumimoji="0" sz="1800" b="0" i="0" u="none" strike="noStrike" kern="1200" cap="none" spc="-35"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ESMO</a:t>
            </a:r>
            <a:r>
              <a:rPr kumimoji="0" sz="1800" b="0" i="0" u="none" strike="noStrike" kern="1200" cap="none" spc="-45" normalizeH="0" baseline="0" noProof="0" dirty="0">
                <a:ln>
                  <a:noFill/>
                </a:ln>
                <a:solidFill>
                  <a:prstClr val="black"/>
                </a:solidFill>
                <a:effectLst/>
                <a:uLnTx/>
                <a:uFillTx/>
                <a:latin typeface="Corbel"/>
                <a:ea typeface="+mn-ea"/>
                <a:cs typeface="Corbel"/>
              </a:rPr>
              <a:t> </a:t>
            </a:r>
            <a:r>
              <a:rPr kumimoji="0" sz="1800" b="0" i="0" u="none" strike="noStrike" kern="1200" cap="none" spc="-15" normalizeH="0" baseline="0" noProof="0" dirty="0">
                <a:ln>
                  <a:noFill/>
                </a:ln>
                <a:solidFill>
                  <a:prstClr val="black"/>
                </a:solidFill>
                <a:effectLst/>
                <a:uLnTx/>
                <a:uFillTx/>
                <a:latin typeface="Corbel"/>
                <a:ea typeface="+mn-ea"/>
                <a:cs typeface="Corbel"/>
              </a:rPr>
              <a:t>2019</a:t>
            </a:r>
            <a:endParaRPr kumimoji="0" sz="1800" b="0" i="0" u="none" strike="noStrike" kern="1200" cap="none" spc="0" normalizeH="0" baseline="0" noProof="0">
              <a:ln>
                <a:noFill/>
              </a:ln>
              <a:solidFill>
                <a:prstClr val="black"/>
              </a:solidFill>
              <a:effectLst/>
              <a:uLnTx/>
              <a:uFillTx/>
              <a:latin typeface="Corbel"/>
              <a:ea typeface="+mn-ea"/>
              <a:cs typeface="Corbe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674" y="346593"/>
            <a:ext cx="7673340" cy="513715"/>
          </a:xfrm>
          <a:prstGeom prst="rect">
            <a:avLst/>
          </a:prstGeom>
        </p:spPr>
        <p:txBody>
          <a:bodyPr vert="horz" wrap="square" lIns="0" tIns="12700" rIns="0" bIns="0" rtlCol="0">
            <a:spAutoFit/>
          </a:bodyPr>
          <a:lstStyle/>
          <a:p>
            <a:pPr marL="12700">
              <a:lnSpc>
                <a:spcPct val="100000"/>
              </a:lnSpc>
              <a:spcBef>
                <a:spcPts val="100"/>
              </a:spcBef>
            </a:pPr>
            <a:r>
              <a:rPr spc="-5" dirty="0"/>
              <a:t>Stage</a:t>
            </a:r>
            <a:r>
              <a:rPr spc="10" dirty="0"/>
              <a:t> </a:t>
            </a:r>
            <a:r>
              <a:rPr spc="-5" dirty="0"/>
              <a:t>associated</a:t>
            </a:r>
            <a:r>
              <a:rPr spc="30" dirty="0"/>
              <a:t> </a:t>
            </a:r>
            <a:r>
              <a:rPr spc="-5" dirty="0"/>
              <a:t>with</a:t>
            </a:r>
            <a:r>
              <a:rPr spc="15" dirty="0"/>
              <a:t> </a:t>
            </a:r>
            <a:r>
              <a:rPr spc="-5" dirty="0"/>
              <a:t>pathologic</a:t>
            </a:r>
            <a:r>
              <a:rPr spc="35" dirty="0"/>
              <a:t> </a:t>
            </a:r>
            <a:r>
              <a:rPr spc="-5" dirty="0"/>
              <a:t>response?</a:t>
            </a:r>
          </a:p>
        </p:txBody>
      </p:sp>
      <p:graphicFrame>
        <p:nvGraphicFramePr>
          <p:cNvPr id="3" name="object 3"/>
          <p:cNvGraphicFramePr>
            <a:graphicFrameLocks noGrp="1"/>
          </p:cNvGraphicFramePr>
          <p:nvPr/>
        </p:nvGraphicFramePr>
        <p:xfrm>
          <a:off x="603250" y="1160462"/>
          <a:ext cx="5404485" cy="4119879"/>
        </p:xfrm>
        <a:graphic>
          <a:graphicData uri="http://schemas.openxmlformats.org/drawingml/2006/table">
            <a:tbl>
              <a:tblPr firstRow="1" bandRow="1">
                <a:tableStyleId>{2D5ABB26-0587-4C30-8999-92F81FD0307C}</a:tableStyleId>
              </a:tblPr>
              <a:tblGrid>
                <a:gridCol w="571500">
                  <a:extLst>
                    <a:ext uri="{9D8B030D-6E8A-4147-A177-3AD203B41FA5}">
                      <a16:colId xmlns:a16="http://schemas.microsoft.com/office/drawing/2014/main" val="20000"/>
                    </a:ext>
                  </a:extLst>
                </a:gridCol>
                <a:gridCol w="611505">
                  <a:extLst>
                    <a:ext uri="{9D8B030D-6E8A-4147-A177-3AD203B41FA5}">
                      <a16:colId xmlns:a16="http://schemas.microsoft.com/office/drawing/2014/main" val="20001"/>
                    </a:ext>
                  </a:extLst>
                </a:gridCol>
                <a:gridCol w="346709">
                  <a:extLst>
                    <a:ext uri="{9D8B030D-6E8A-4147-A177-3AD203B41FA5}">
                      <a16:colId xmlns:a16="http://schemas.microsoft.com/office/drawing/2014/main" val="20002"/>
                    </a:ext>
                  </a:extLst>
                </a:gridCol>
                <a:gridCol w="864235">
                  <a:extLst>
                    <a:ext uri="{9D8B030D-6E8A-4147-A177-3AD203B41FA5}">
                      <a16:colId xmlns:a16="http://schemas.microsoft.com/office/drawing/2014/main" val="20003"/>
                    </a:ext>
                  </a:extLst>
                </a:gridCol>
                <a:gridCol w="805814">
                  <a:extLst>
                    <a:ext uri="{9D8B030D-6E8A-4147-A177-3AD203B41FA5}">
                      <a16:colId xmlns:a16="http://schemas.microsoft.com/office/drawing/2014/main" val="20004"/>
                    </a:ext>
                  </a:extLst>
                </a:gridCol>
                <a:gridCol w="833755">
                  <a:extLst>
                    <a:ext uri="{9D8B030D-6E8A-4147-A177-3AD203B41FA5}">
                      <a16:colId xmlns:a16="http://schemas.microsoft.com/office/drawing/2014/main" val="20005"/>
                    </a:ext>
                  </a:extLst>
                </a:gridCol>
                <a:gridCol w="711835">
                  <a:extLst>
                    <a:ext uri="{9D8B030D-6E8A-4147-A177-3AD203B41FA5}">
                      <a16:colId xmlns:a16="http://schemas.microsoft.com/office/drawing/2014/main" val="20006"/>
                    </a:ext>
                  </a:extLst>
                </a:gridCol>
                <a:gridCol w="639445">
                  <a:extLst>
                    <a:ext uri="{9D8B030D-6E8A-4147-A177-3AD203B41FA5}">
                      <a16:colId xmlns:a16="http://schemas.microsoft.com/office/drawing/2014/main" val="20007"/>
                    </a:ext>
                  </a:extLst>
                </a:gridCol>
              </a:tblGrid>
              <a:tr h="369743">
                <a:tc>
                  <a:txBody>
                    <a:bodyPr/>
                    <a:lstStyle/>
                    <a:p>
                      <a:pPr marL="635" algn="ctr">
                        <a:lnSpc>
                          <a:spcPts val="1365"/>
                        </a:lnSpc>
                      </a:pPr>
                      <a:r>
                        <a:rPr sz="1200" b="1" spc="-5" dirty="0">
                          <a:latin typeface="Arial"/>
                          <a:cs typeface="Arial"/>
                        </a:rPr>
                        <a:t>Patient</a:t>
                      </a:r>
                      <a:endParaRPr sz="1200">
                        <a:latin typeface="Arial"/>
                        <a:cs typeface="Arial"/>
                      </a:endParaRPr>
                    </a:p>
                    <a:p>
                      <a:pPr algn="ctr">
                        <a:lnSpc>
                          <a:spcPct val="100000"/>
                        </a:lnSpc>
                      </a:pPr>
                      <a:r>
                        <a:rPr sz="1200" b="1" dirty="0">
                          <a:latin typeface="Arial"/>
                          <a:cs typeface="Arial"/>
                        </a:rPr>
                        <a:t>#</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tc>
                  <a:txBody>
                    <a:bodyPr/>
                    <a:lstStyle/>
                    <a:p>
                      <a:pPr algn="ctr">
                        <a:lnSpc>
                          <a:spcPts val="1365"/>
                        </a:lnSpc>
                      </a:pPr>
                      <a:r>
                        <a:rPr sz="1200" b="1" spc="-5" dirty="0">
                          <a:latin typeface="Arial"/>
                          <a:cs typeface="Arial"/>
                        </a:rPr>
                        <a:t>Gender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tc>
                  <a:txBody>
                    <a:bodyPr/>
                    <a:lstStyle/>
                    <a:p>
                      <a:pPr algn="ctr">
                        <a:lnSpc>
                          <a:spcPts val="1365"/>
                        </a:lnSpc>
                      </a:pPr>
                      <a:r>
                        <a:rPr sz="1200" b="1" spc="-20" dirty="0">
                          <a:latin typeface="Arial"/>
                          <a:cs typeface="Arial"/>
                        </a:rPr>
                        <a:t>Age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tc>
                  <a:txBody>
                    <a:bodyPr/>
                    <a:lstStyle/>
                    <a:p>
                      <a:pPr marL="159385">
                        <a:lnSpc>
                          <a:spcPts val="1365"/>
                        </a:lnSpc>
                      </a:pPr>
                      <a:r>
                        <a:rPr sz="1200" b="1" spc="-5" dirty="0">
                          <a:latin typeface="Arial"/>
                          <a:cs typeface="Arial"/>
                        </a:rPr>
                        <a:t>Clinical</a:t>
                      </a:r>
                      <a:endParaRPr sz="1200">
                        <a:latin typeface="Arial"/>
                        <a:cs typeface="Arial"/>
                      </a:endParaRPr>
                    </a:p>
                    <a:p>
                      <a:pPr marL="223520">
                        <a:lnSpc>
                          <a:spcPct val="100000"/>
                        </a:lnSpc>
                      </a:pPr>
                      <a:r>
                        <a:rPr sz="1200" b="1" spc="-5" dirty="0">
                          <a:latin typeface="Arial"/>
                          <a:cs typeface="Arial"/>
                        </a:rPr>
                        <a:t>Stage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tc>
                  <a:txBody>
                    <a:bodyPr/>
                    <a:lstStyle/>
                    <a:p>
                      <a:pPr marL="109220">
                        <a:lnSpc>
                          <a:spcPts val="1365"/>
                        </a:lnSpc>
                      </a:pPr>
                      <a:r>
                        <a:rPr sz="1200" b="1" spc="-5" dirty="0">
                          <a:latin typeface="Arial"/>
                          <a:cs typeface="Arial"/>
                        </a:rPr>
                        <a:t>Imaging</a:t>
                      </a:r>
                      <a:endParaRPr sz="1200">
                        <a:latin typeface="Arial"/>
                        <a:cs typeface="Arial"/>
                      </a:endParaRPr>
                    </a:p>
                    <a:p>
                      <a:pPr marL="37465">
                        <a:lnSpc>
                          <a:spcPct val="100000"/>
                        </a:lnSpc>
                      </a:pPr>
                      <a:r>
                        <a:rPr sz="1200" b="1" spc="-5" dirty="0">
                          <a:latin typeface="Arial"/>
                          <a:cs typeface="Arial"/>
                        </a:rPr>
                        <a:t>Response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tc>
                  <a:txBody>
                    <a:bodyPr/>
                    <a:lstStyle/>
                    <a:p>
                      <a:pPr marL="26670">
                        <a:lnSpc>
                          <a:spcPts val="1365"/>
                        </a:lnSpc>
                      </a:pPr>
                      <a:r>
                        <a:rPr sz="1200" b="1" spc="-5" dirty="0">
                          <a:latin typeface="Arial"/>
                          <a:cs typeface="Arial"/>
                        </a:rPr>
                        <a:t>Pathologic</a:t>
                      </a:r>
                      <a:endParaRPr sz="1200">
                        <a:latin typeface="Arial"/>
                        <a:cs typeface="Arial"/>
                      </a:endParaRPr>
                    </a:p>
                    <a:p>
                      <a:pPr marL="51435">
                        <a:lnSpc>
                          <a:spcPct val="100000"/>
                        </a:lnSpc>
                      </a:pPr>
                      <a:r>
                        <a:rPr sz="1200" b="1" spc="-5" dirty="0">
                          <a:latin typeface="Arial"/>
                          <a:cs typeface="Arial"/>
                        </a:rPr>
                        <a:t>Response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tc>
                  <a:txBody>
                    <a:bodyPr/>
                    <a:lstStyle/>
                    <a:p>
                      <a:pPr marL="33020">
                        <a:lnSpc>
                          <a:spcPts val="1365"/>
                        </a:lnSpc>
                      </a:pPr>
                      <a:r>
                        <a:rPr sz="1200" b="1" spc="-10" dirty="0">
                          <a:latin typeface="Arial"/>
                          <a:cs typeface="Arial"/>
                        </a:rPr>
                        <a:t>Adjuvant</a:t>
                      </a:r>
                      <a:endParaRPr sz="1200">
                        <a:latin typeface="Arial"/>
                        <a:cs typeface="Arial"/>
                      </a:endParaRPr>
                    </a:p>
                    <a:p>
                      <a:pPr marL="60325">
                        <a:lnSpc>
                          <a:spcPct val="100000"/>
                        </a:lnSpc>
                      </a:pPr>
                      <a:r>
                        <a:rPr sz="1200" b="1" spc="-5" dirty="0">
                          <a:latin typeface="Arial"/>
                          <a:cs typeface="Arial"/>
                        </a:rPr>
                        <a:t>Therapy</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tc>
                  <a:txBody>
                    <a:bodyPr/>
                    <a:lstStyle/>
                    <a:p>
                      <a:pPr marL="30480">
                        <a:lnSpc>
                          <a:spcPts val="1365"/>
                        </a:lnSpc>
                      </a:pPr>
                      <a:r>
                        <a:rPr sz="1200" b="1" spc="-5" dirty="0">
                          <a:latin typeface="Arial"/>
                          <a:cs typeface="Arial"/>
                        </a:rPr>
                        <a:t>Disease</a:t>
                      </a:r>
                      <a:endParaRPr sz="1200">
                        <a:latin typeface="Arial"/>
                        <a:cs typeface="Arial"/>
                      </a:endParaRPr>
                    </a:p>
                    <a:p>
                      <a:pPr marL="86995">
                        <a:lnSpc>
                          <a:spcPct val="100000"/>
                        </a:lnSpc>
                      </a:pPr>
                      <a:r>
                        <a:rPr sz="1200" b="1" spc="-5" dirty="0">
                          <a:latin typeface="Arial"/>
                          <a:cs typeface="Arial"/>
                        </a:rPr>
                        <a:t>Status</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extLst>
                  <a:ext uri="{0D108BD9-81ED-4DB2-BD59-A6C34878D82A}">
                    <a16:rowId xmlns:a16="http://schemas.microsoft.com/office/drawing/2014/main" val="10000"/>
                  </a:ext>
                </a:extLst>
              </a:tr>
              <a:tr h="186863">
                <a:tc>
                  <a:txBody>
                    <a:bodyPr/>
                    <a:lstStyle/>
                    <a:p>
                      <a:pPr algn="ctr">
                        <a:lnSpc>
                          <a:spcPts val="1365"/>
                        </a:lnSpc>
                      </a:pPr>
                      <a:r>
                        <a:rPr sz="1200" dirty="0">
                          <a:latin typeface="Arial MT"/>
                          <a:cs typeface="Arial MT"/>
                        </a:rPr>
                        <a:t>1</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88</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tcPr>
                </a:tc>
                <a:tc>
                  <a:txBody>
                    <a:bodyPr/>
                    <a:lstStyle/>
                    <a:p>
                      <a:pPr marR="55880" algn="r">
                        <a:lnSpc>
                          <a:spcPts val="1365"/>
                        </a:lnSpc>
                      </a:pPr>
                      <a:r>
                        <a:rPr sz="1200" spc="-5" dirty="0">
                          <a:latin typeface="Arial MT"/>
                          <a:cs typeface="Arial MT"/>
                        </a:rPr>
                        <a:t>TxN2b</a:t>
                      </a:r>
                      <a:r>
                        <a:rPr sz="1200" spc="-4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tcPr>
                </a:tc>
                <a:tc>
                  <a:txBody>
                    <a:bodyPr/>
                    <a:lstStyle/>
                    <a:p>
                      <a:pPr marL="635" algn="ctr">
                        <a:lnSpc>
                          <a:spcPts val="1365"/>
                        </a:lnSpc>
                      </a:pPr>
                      <a:r>
                        <a:rPr sz="1200" spc="-5" dirty="0">
                          <a:latin typeface="Arial MT"/>
                          <a:cs typeface="Arial MT"/>
                        </a:rPr>
                        <a:t>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tcPr>
                </a:tc>
                <a:tc>
                  <a:txBody>
                    <a:bodyPr/>
                    <a:lstStyle/>
                    <a:p>
                      <a:pPr marL="635" algn="ctr">
                        <a:lnSpc>
                          <a:spcPts val="1365"/>
                        </a:lnSpc>
                      </a:pPr>
                      <a:r>
                        <a:rPr sz="1200" b="1" spc="-5" dirty="0">
                          <a:latin typeface="Arial"/>
                          <a:cs typeface="Arial"/>
                        </a:rPr>
                        <a:t>MPR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solidFill>
                      <a:srgbClr val="92D050"/>
                    </a:solidFill>
                  </a:tcPr>
                </a:tc>
                <a:tc>
                  <a:txBody>
                    <a:bodyPr/>
                    <a:lstStyle/>
                    <a:p>
                      <a:pPr algn="ctr">
                        <a:lnSpc>
                          <a:spcPts val="1365"/>
                        </a:lnSpc>
                      </a:pPr>
                      <a:r>
                        <a:rPr sz="1200" spc="-10" dirty="0">
                          <a:latin typeface="Arial MT"/>
                          <a:cs typeface="Arial MT"/>
                        </a:rPr>
                        <a:t>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solidFill>
                      <a:srgbClr val="FFC00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186863">
                <a:tc>
                  <a:txBody>
                    <a:bodyPr/>
                    <a:lstStyle/>
                    <a:p>
                      <a:pPr algn="ctr">
                        <a:lnSpc>
                          <a:spcPts val="1365"/>
                        </a:lnSpc>
                      </a:pPr>
                      <a:r>
                        <a:rPr sz="1200" dirty="0">
                          <a:latin typeface="Arial MT"/>
                          <a:cs typeface="Arial MT"/>
                        </a:rPr>
                        <a:t>2</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64</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113664">
                        <a:lnSpc>
                          <a:spcPts val="1365"/>
                        </a:lnSpc>
                      </a:pPr>
                      <a:r>
                        <a:rPr sz="1200" spc="-5" dirty="0">
                          <a:latin typeface="Arial MT"/>
                          <a:cs typeface="Arial MT"/>
                        </a:rPr>
                        <a:t>TxN1</a:t>
                      </a:r>
                      <a:r>
                        <a:rPr sz="1200" spc="-30"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5"/>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186863">
                <a:tc>
                  <a:txBody>
                    <a:bodyPr/>
                    <a:lstStyle/>
                    <a:p>
                      <a:pPr algn="ctr">
                        <a:lnSpc>
                          <a:spcPts val="1365"/>
                        </a:lnSpc>
                      </a:pPr>
                      <a:r>
                        <a:rPr sz="1200" dirty="0">
                          <a:latin typeface="Arial MT"/>
                          <a:cs typeface="Arial MT"/>
                        </a:rPr>
                        <a:t>3</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69</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84455">
                        <a:lnSpc>
                          <a:spcPts val="1365"/>
                        </a:lnSpc>
                      </a:pPr>
                      <a:r>
                        <a:rPr sz="1200" spc="-5" dirty="0">
                          <a:latin typeface="Arial MT"/>
                          <a:cs typeface="Arial MT"/>
                        </a:rPr>
                        <a:t>rT2N1</a:t>
                      </a:r>
                      <a:r>
                        <a:rPr sz="1200" spc="-45"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5"/>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186863">
                <a:tc>
                  <a:txBody>
                    <a:bodyPr/>
                    <a:lstStyle/>
                    <a:p>
                      <a:pPr algn="ctr">
                        <a:lnSpc>
                          <a:spcPts val="1365"/>
                        </a:lnSpc>
                      </a:pPr>
                      <a:r>
                        <a:rPr sz="1200" dirty="0">
                          <a:latin typeface="Arial MT"/>
                          <a:cs typeface="Arial MT"/>
                        </a:rPr>
                        <a:t>4</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83</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27305" algn="r">
                        <a:lnSpc>
                          <a:spcPts val="1365"/>
                        </a:lnSpc>
                      </a:pPr>
                      <a:r>
                        <a:rPr sz="1200" spc="-5" dirty="0">
                          <a:latin typeface="Arial MT"/>
                          <a:cs typeface="Arial MT"/>
                        </a:rPr>
                        <a:t>rT1N2b</a:t>
                      </a:r>
                      <a:r>
                        <a:rPr sz="1200" spc="-6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5"/>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186865">
                <a:tc>
                  <a:txBody>
                    <a:bodyPr/>
                    <a:lstStyle/>
                    <a:p>
                      <a:pPr algn="ctr">
                        <a:lnSpc>
                          <a:spcPts val="1365"/>
                        </a:lnSpc>
                      </a:pPr>
                      <a:r>
                        <a:rPr sz="1200" dirty="0">
                          <a:latin typeface="Arial MT"/>
                          <a:cs typeface="Arial MT"/>
                        </a:rPr>
                        <a:t>5</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76</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53340" algn="r">
                        <a:lnSpc>
                          <a:spcPts val="1365"/>
                        </a:lnSpc>
                      </a:pPr>
                      <a:r>
                        <a:rPr sz="1200" dirty="0">
                          <a:latin typeface="Arial MT"/>
                          <a:cs typeface="Arial MT"/>
                        </a:rPr>
                        <a:t>T3N2b</a:t>
                      </a:r>
                      <a:r>
                        <a:rPr sz="1200" spc="-65"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b="1" spc="-5" dirty="0">
                          <a:latin typeface="Arial"/>
                          <a:cs typeface="Arial"/>
                        </a:rPr>
                        <a:t>MPR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92D050"/>
                    </a:solidFill>
                  </a:tcPr>
                </a:tc>
                <a:tc>
                  <a:txBody>
                    <a:bodyPr/>
                    <a:lstStyle/>
                    <a:p>
                      <a:pPr algn="ctr">
                        <a:lnSpc>
                          <a:spcPts val="1365"/>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186862">
                <a:tc>
                  <a:txBody>
                    <a:bodyPr/>
                    <a:lstStyle/>
                    <a:p>
                      <a:pPr algn="ctr">
                        <a:lnSpc>
                          <a:spcPts val="1360"/>
                        </a:lnSpc>
                      </a:pPr>
                      <a:r>
                        <a:rPr sz="1200" dirty="0">
                          <a:latin typeface="Arial MT"/>
                          <a:cs typeface="Arial MT"/>
                        </a:rPr>
                        <a:t>6</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69</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57150" algn="r">
                        <a:lnSpc>
                          <a:spcPts val="1360"/>
                        </a:lnSpc>
                      </a:pPr>
                      <a:r>
                        <a:rPr sz="1200" spc="-5" dirty="0">
                          <a:latin typeface="Arial MT"/>
                          <a:cs typeface="Arial MT"/>
                        </a:rPr>
                        <a:t>TxN2b</a:t>
                      </a:r>
                      <a:r>
                        <a:rPr sz="1200" spc="-4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R="635" algn="ctr">
                        <a:lnSpc>
                          <a:spcPts val="1360"/>
                        </a:lnSpc>
                      </a:pPr>
                      <a:r>
                        <a:rPr sz="1200" spc="-25" dirty="0">
                          <a:latin typeface="Arial MT"/>
                          <a:cs typeface="Arial MT"/>
                        </a:rPr>
                        <a:t>CRT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186863">
                <a:tc>
                  <a:txBody>
                    <a:bodyPr/>
                    <a:lstStyle/>
                    <a:p>
                      <a:pPr algn="ctr">
                        <a:lnSpc>
                          <a:spcPts val="1360"/>
                        </a:lnSpc>
                      </a:pPr>
                      <a:r>
                        <a:rPr sz="1200" dirty="0">
                          <a:latin typeface="Arial MT"/>
                          <a:cs typeface="Arial MT"/>
                        </a:rPr>
                        <a:t>7</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62</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113030">
                        <a:lnSpc>
                          <a:spcPts val="1360"/>
                        </a:lnSpc>
                      </a:pPr>
                      <a:r>
                        <a:rPr sz="1200" spc="-5" dirty="0">
                          <a:latin typeface="Arial MT"/>
                          <a:cs typeface="Arial MT"/>
                        </a:rPr>
                        <a:t>TxN1</a:t>
                      </a:r>
                      <a:r>
                        <a:rPr sz="1200" spc="-30"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0"/>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186863">
                <a:tc>
                  <a:txBody>
                    <a:bodyPr/>
                    <a:lstStyle/>
                    <a:p>
                      <a:pPr algn="ctr">
                        <a:lnSpc>
                          <a:spcPts val="1360"/>
                        </a:lnSpc>
                      </a:pPr>
                      <a:r>
                        <a:rPr sz="1200" dirty="0">
                          <a:latin typeface="Arial MT"/>
                          <a:cs typeface="Arial MT"/>
                        </a:rPr>
                        <a:t>8</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70</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71120" algn="r">
                        <a:lnSpc>
                          <a:spcPts val="1360"/>
                        </a:lnSpc>
                      </a:pPr>
                      <a:r>
                        <a:rPr sz="1200" spc="-5" dirty="0">
                          <a:latin typeface="Arial MT"/>
                          <a:cs typeface="Arial MT"/>
                        </a:rPr>
                        <a:t>rT4N0</a:t>
                      </a:r>
                      <a:r>
                        <a:rPr sz="1200" spc="-5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pSD/PD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0000"/>
                    </a:solidFill>
                  </a:tcPr>
                </a:tc>
                <a:tc>
                  <a:txBody>
                    <a:bodyPr/>
                    <a:lstStyle/>
                    <a:p>
                      <a:pPr marR="1270" algn="ctr">
                        <a:lnSpc>
                          <a:spcPts val="1360"/>
                        </a:lnSpc>
                      </a:pPr>
                      <a:r>
                        <a:rPr sz="1200" spc="-30" dirty="0">
                          <a:latin typeface="Arial MT"/>
                          <a:cs typeface="Arial MT"/>
                        </a:rPr>
                        <a:t>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186863">
                <a:tc>
                  <a:txBody>
                    <a:bodyPr/>
                    <a:lstStyle/>
                    <a:p>
                      <a:pPr algn="ctr">
                        <a:lnSpc>
                          <a:spcPts val="1360"/>
                        </a:lnSpc>
                      </a:pPr>
                      <a:r>
                        <a:rPr sz="1200" dirty="0">
                          <a:latin typeface="Arial MT"/>
                          <a:cs typeface="Arial MT"/>
                        </a:rPr>
                        <a:t>9</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66</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57150" algn="r">
                        <a:lnSpc>
                          <a:spcPts val="1360"/>
                        </a:lnSpc>
                      </a:pPr>
                      <a:r>
                        <a:rPr sz="1200" spc="-5" dirty="0">
                          <a:latin typeface="Arial MT"/>
                          <a:cs typeface="Arial MT"/>
                        </a:rPr>
                        <a:t>TxN2b</a:t>
                      </a:r>
                      <a:r>
                        <a:rPr sz="1200" spc="-4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R="1270" algn="ctr">
                        <a:lnSpc>
                          <a:spcPts val="1360"/>
                        </a:lnSpc>
                      </a:pPr>
                      <a:r>
                        <a:rPr sz="1200" spc="-30" dirty="0">
                          <a:latin typeface="Arial MT"/>
                          <a:cs typeface="Arial MT"/>
                        </a:rPr>
                        <a:t>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186863">
                <a:tc>
                  <a:txBody>
                    <a:bodyPr/>
                    <a:lstStyle/>
                    <a:p>
                      <a:pPr algn="ctr">
                        <a:lnSpc>
                          <a:spcPts val="1360"/>
                        </a:lnSpc>
                      </a:pPr>
                      <a:r>
                        <a:rPr sz="1200" spc="-5" dirty="0">
                          <a:latin typeface="Arial MT"/>
                          <a:cs typeface="Arial MT"/>
                        </a:rPr>
                        <a:t>10</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77</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83185">
                        <a:lnSpc>
                          <a:spcPts val="1360"/>
                        </a:lnSpc>
                      </a:pPr>
                      <a:r>
                        <a:rPr sz="1200" spc="-5" dirty="0">
                          <a:latin typeface="Arial MT"/>
                          <a:cs typeface="Arial MT"/>
                        </a:rPr>
                        <a:t>rT3N0</a:t>
                      </a:r>
                      <a:r>
                        <a:rPr sz="1200" spc="-45"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marR="1905" algn="ctr">
                        <a:lnSpc>
                          <a:spcPts val="1360"/>
                        </a:lnSpc>
                      </a:pPr>
                      <a:r>
                        <a:rPr sz="1200" spc="-30" dirty="0">
                          <a:latin typeface="Arial MT"/>
                          <a:cs typeface="Arial MT"/>
                        </a:rPr>
                        <a:t>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0"/>
                  </a:ext>
                </a:extLst>
              </a:tr>
              <a:tr h="186863">
                <a:tc>
                  <a:txBody>
                    <a:bodyPr/>
                    <a:lstStyle/>
                    <a:p>
                      <a:pPr marR="6985" algn="ctr">
                        <a:lnSpc>
                          <a:spcPts val="1360"/>
                        </a:lnSpc>
                      </a:pPr>
                      <a:r>
                        <a:rPr sz="1200" spc="-85" dirty="0">
                          <a:latin typeface="Arial MT"/>
                          <a:cs typeface="Arial MT"/>
                        </a:rPr>
                        <a:t>11</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66</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83185">
                        <a:lnSpc>
                          <a:spcPts val="1360"/>
                        </a:lnSpc>
                      </a:pPr>
                      <a:r>
                        <a:rPr sz="1200" spc="-5" dirty="0">
                          <a:latin typeface="Arial MT"/>
                          <a:cs typeface="Arial MT"/>
                        </a:rPr>
                        <a:t>rT3N0</a:t>
                      </a:r>
                      <a:r>
                        <a:rPr sz="1200" spc="-45"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0"/>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186863">
                <a:tc>
                  <a:txBody>
                    <a:bodyPr/>
                    <a:lstStyle/>
                    <a:p>
                      <a:pPr algn="ctr">
                        <a:lnSpc>
                          <a:spcPts val="1360"/>
                        </a:lnSpc>
                      </a:pPr>
                      <a:r>
                        <a:rPr sz="1200" spc="-5" dirty="0">
                          <a:latin typeface="Arial MT"/>
                          <a:cs typeface="Arial MT"/>
                        </a:rPr>
                        <a:t>12</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64</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107314">
                        <a:lnSpc>
                          <a:spcPts val="1360"/>
                        </a:lnSpc>
                      </a:pPr>
                      <a:r>
                        <a:rPr sz="1200" dirty="0">
                          <a:latin typeface="Arial MT"/>
                          <a:cs typeface="Arial MT"/>
                        </a:rPr>
                        <a:t>T3N0</a:t>
                      </a:r>
                      <a:r>
                        <a:rPr sz="1200" spc="-55"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0"/>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r h="186863">
                <a:tc>
                  <a:txBody>
                    <a:bodyPr/>
                    <a:lstStyle/>
                    <a:p>
                      <a:pPr algn="ctr">
                        <a:lnSpc>
                          <a:spcPts val="1360"/>
                        </a:lnSpc>
                      </a:pPr>
                      <a:r>
                        <a:rPr sz="1200" spc="-5" dirty="0">
                          <a:latin typeface="Arial MT"/>
                          <a:cs typeface="Arial MT"/>
                        </a:rPr>
                        <a:t>13</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80</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57785" algn="r">
                        <a:lnSpc>
                          <a:spcPts val="1360"/>
                        </a:lnSpc>
                      </a:pPr>
                      <a:r>
                        <a:rPr sz="1200" spc="-5" dirty="0">
                          <a:latin typeface="Arial MT"/>
                          <a:cs typeface="Arial MT"/>
                        </a:rPr>
                        <a:t>TxN2b</a:t>
                      </a:r>
                      <a:r>
                        <a:rPr sz="1200" spc="-4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0"/>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3"/>
                  </a:ext>
                </a:extLst>
              </a:tr>
              <a:tr h="186863">
                <a:tc>
                  <a:txBody>
                    <a:bodyPr/>
                    <a:lstStyle/>
                    <a:p>
                      <a:pPr algn="ctr">
                        <a:lnSpc>
                          <a:spcPts val="1360"/>
                        </a:lnSpc>
                      </a:pPr>
                      <a:r>
                        <a:rPr sz="1200" spc="-5" dirty="0">
                          <a:latin typeface="Arial MT"/>
                          <a:cs typeface="Arial MT"/>
                        </a:rPr>
                        <a:t>14</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76</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107314">
                        <a:lnSpc>
                          <a:spcPts val="1360"/>
                        </a:lnSpc>
                      </a:pPr>
                      <a:r>
                        <a:rPr sz="1200" dirty="0">
                          <a:latin typeface="Arial MT"/>
                          <a:cs typeface="Arial MT"/>
                        </a:rPr>
                        <a:t>T3N0</a:t>
                      </a:r>
                      <a:r>
                        <a:rPr sz="1200" spc="-55"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0"/>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4"/>
                  </a:ext>
                </a:extLst>
              </a:tr>
              <a:tr h="186863">
                <a:tc>
                  <a:txBody>
                    <a:bodyPr/>
                    <a:lstStyle/>
                    <a:p>
                      <a:pPr algn="ctr">
                        <a:lnSpc>
                          <a:spcPts val="1360"/>
                        </a:lnSpc>
                      </a:pPr>
                      <a:r>
                        <a:rPr sz="1200" spc="-5" dirty="0">
                          <a:latin typeface="Arial MT"/>
                          <a:cs typeface="Arial MT"/>
                        </a:rPr>
                        <a:t>15</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F</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71</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33655" algn="r">
                        <a:lnSpc>
                          <a:spcPts val="1360"/>
                        </a:lnSpc>
                      </a:pPr>
                      <a:r>
                        <a:rPr sz="1200" spc="-5" dirty="0">
                          <a:latin typeface="Arial MT"/>
                          <a:cs typeface="Arial MT"/>
                        </a:rPr>
                        <a:t>rT1N2c</a:t>
                      </a:r>
                      <a:r>
                        <a:rPr sz="1200" spc="-55"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0"/>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r h="186865">
                <a:tc>
                  <a:txBody>
                    <a:bodyPr/>
                    <a:lstStyle/>
                    <a:p>
                      <a:pPr algn="ctr">
                        <a:lnSpc>
                          <a:spcPts val="1360"/>
                        </a:lnSpc>
                      </a:pPr>
                      <a:r>
                        <a:rPr sz="1200" spc="-5" dirty="0">
                          <a:latin typeface="Arial MT"/>
                          <a:cs typeface="Arial MT"/>
                        </a:rPr>
                        <a:t>16</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65</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58419" algn="r">
                        <a:lnSpc>
                          <a:spcPts val="1360"/>
                        </a:lnSpc>
                      </a:pPr>
                      <a:r>
                        <a:rPr sz="1200" spc="-5" dirty="0">
                          <a:latin typeface="Arial MT"/>
                          <a:cs typeface="Arial MT"/>
                        </a:rPr>
                        <a:t>TxN2b</a:t>
                      </a:r>
                      <a:r>
                        <a:rPr sz="1200" spc="-4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365"/>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365"/>
                        </a:lnSpc>
                      </a:pPr>
                      <a:r>
                        <a:rPr sz="1200" spc="-5" dirty="0">
                          <a:latin typeface="Arial MT"/>
                          <a:cs typeface="Arial MT"/>
                        </a:rPr>
                        <a:t>pSD/PD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0000"/>
                    </a:solidFill>
                  </a:tcPr>
                </a:tc>
                <a:tc>
                  <a:txBody>
                    <a:bodyPr/>
                    <a:lstStyle/>
                    <a:p>
                      <a:pPr algn="ctr">
                        <a:lnSpc>
                          <a:spcPts val="1365"/>
                        </a:lnSpc>
                      </a:pPr>
                      <a:r>
                        <a:rPr sz="1200" spc="-30" dirty="0">
                          <a:latin typeface="Arial MT"/>
                          <a:cs typeface="Arial MT"/>
                        </a:rPr>
                        <a:t>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6"/>
                  </a:ext>
                </a:extLst>
              </a:tr>
              <a:tr h="186862">
                <a:tc>
                  <a:txBody>
                    <a:bodyPr/>
                    <a:lstStyle/>
                    <a:p>
                      <a:pPr algn="ctr">
                        <a:lnSpc>
                          <a:spcPts val="1365"/>
                        </a:lnSpc>
                      </a:pPr>
                      <a:r>
                        <a:rPr sz="1200" spc="-5" dirty="0">
                          <a:latin typeface="Arial MT"/>
                          <a:cs typeface="Arial MT"/>
                        </a:rPr>
                        <a:t>17</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F</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47</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10160" algn="r">
                        <a:lnSpc>
                          <a:spcPts val="1365"/>
                        </a:lnSpc>
                      </a:pPr>
                      <a:r>
                        <a:rPr sz="1200" spc="10" dirty="0">
                          <a:latin typeface="Arial MT"/>
                          <a:cs typeface="Arial MT"/>
                        </a:rPr>
                        <a:t>T</a:t>
                      </a:r>
                      <a:r>
                        <a:rPr sz="1200" dirty="0">
                          <a:latin typeface="Arial MT"/>
                          <a:cs typeface="Arial MT"/>
                        </a:rPr>
                        <a:t>4a</a:t>
                      </a:r>
                      <a:r>
                        <a:rPr sz="1200" spc="-5" dirty="0">
                          <a:latin typeface="Arial MT"/>
                          <a:cs typeface="Arial MT"/>
                        </a:rPr>
                        <a:t>N</a:t>
                      </a:r>
                      <a:r>
                        <a:rPr sz="1200" dirty="0">
                          <a:latin typeface="Arial MT"/>
                          <a:cs typeface="Arial MT"/>
                        </a:rPr>
                        <a:t>2b</a:t>
                      </a:r>
                      <a:r>
                        <a:rPr sz="1200" spc="-45" dirty="0">
                          <a:latin typeface="Arial MT"/>
                          <a:cs typeface="Arial MT"/>
                        </a:rPr>
                        <a:t> </a:t>
                      </a:r>
                      <a:r>
                        <a:rPr sz="1200" spc="-5" dirty="0">
                          <a:latin typeface="Arial MT"/>
                          <a:cs typeface="Arial MT"/>
                        </a:rPr>
                        <a:t>(</a:t>
                      </a:r>
                      <a:r>
                        <a:rPr sz="1200"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365"/>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365"/>
                        </a:lnSpc>
                      </a:pPr>
                      <a:r>
                        <a:rPr sz="1200" spc="-5" dirty="0">
                          <a:latin typeface="Arial MT"/>
                          <a:cs typeface="Arial MT"/>
                        </a:rPr>
                        <a:t>pSD/PD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0000"/>
                    </a:solidFill>
                  </a:tcPr>
                </a:tc>
                <a:tc>
                  <a:txBody>
                    <a:bodyPr/>
                    <a:lstStyle/>
                    <a:p>
                      <a:pPr algn="ctr">
                        <a:lnSpc>
                          <a:spcPts val="1365"/>
                        </a:lnSpc>
                      </a:pPr>
                      <a:r>
                        <a:rPr sz="1200" spc="-10" dirty="0">
                          <a:latin typeface="Arial MT"/>
                          <a:cs typeface="Arial MT"/>
                        </a:rPr>
                        <a:t>CRT**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ts val="1365"/>
                        </a:lnSpc>
                      </a:pPr>
                      <a:r>
                        <a:rPr sz="1200" b="1" spc="-5" dirty="0">
                          <a:latin typeface="Arial"/>
                          <a:cs typeface="Arial"/>
                        </a:rPr>
                        <a:t>*POD*</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7"/>
                  </a:ext>
                </a:extLst>
              </a:tr>
              <a:tr h="186865">
                <a:tc>
                  <a:txBody>
                    <a:bodyPr/>
                    <a:lstStyle/>
                    <a:p>
                      <a:pPr algn="ctr">
                        <a:lnSpc>
                          <a:spcPts val="1365"/>
                        </a:lnSpc>
                      </a:pPr>
                      <a:r>
                        <a:rPr sz="1200" spc="-5" dirty="0">
                          <a:latin typeface="Arial MT"/>
                          <a:cs typeface="Arial MT"/>
                        </a:rPr>
                        <a:t>18</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71</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113664">
                        <a:lnSpc>
                          <a:spcPts val="1365"/>
                        </a:lnSpc>
                      </a:pPr>
                      <a:r>
                        <a:rPr sz="1200" spc="-5" dirty="0">
                          <a:latin typeface="Arial MT"/>
                          <a:cs typeface="Arial MT"/>
                        </a:rPr>
                        <a:t>TxN1</a:t>
                      </a:r>
                      <a:r>
                        <a:rPr sz="1200" spc="-30"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5"/>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8"/>
                  </a:ext>
                </a:extLst>
              </a:tr>
              <a:tr h="186862">
                <a:tc>
                  <a:txBody>
                    <a:bodyPr/>
                    <a:lstStyle/>
                    <a:p>
                      <a:pPr algn="ctr">
                        <a:lnSpc>
                          <a:spcPts val="1365"/>
                        </a:lnSpc>
                      </a:pPr>
                      <a:r>
                        <a:rPr sz="1200" spc="-5" dirty="0">
                          <a:latin typeface="Arial MT"/>
                          <a:cs typeface="Arial MT"/>
                        </a:rPr>
                        <a:t>19</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42</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27305" algn="r">
                        <a:lnSpc>
                          <a:spcPts val="1365"/>
                        </a:lnSpc>
                      </a:pPr>
                      <a:r>
                        <a:rPr sz="1200" spc="-5" dirty="0">
                          <a:latin typeface="Arial MT"/>
                          <a:cs typeface="Arial MT"/>
                        </a:rPr>
                        <a:t>rT3N2b</a:t>
                      </a:r>
                      <a:r>
                        <a:rPr sz="1200" spc="-6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pPR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gn="ctr">
                        <a:lnSpc>
                          <a:spcPts val="1365"/>
                        </a:lnSpc>
                      </a:pPr>
                      <a:r>
                        <a:rPr sz="1200" spc="-30" dirty="0">
                          <a:latin typeface="Arial MT"/>
                          <a:cs typeface="Arial MT"/>
                        </a:rPr>
                        <a:t>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9"/>
                  </a:ext>
                </a:extLst>
              </a:tr>
              <a:tr h="186865">
                <a:tc>
                  <a:txBody>
                    <a:bodyPr/>
                    <a:lstStyle/>
                    <a:p>
                      <a:pPr algn="ctr">
                        <a:lnSpc>
                          <a:spcPts val="1365"/>
                        </a:lnSpc>
                      </a:pPr>
                      <a:r>
                        <a:rPr sz="1200" spc="-5" dirty="0">
                          <a:latin typeface="Arial MT"/>
                          <a:cs typeface="Arial MT"/>
                        </a:rPr>
                        <a:t>20</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tc>
                  <a:txBody>
                    <a:bodyPr/>
                    <a:lstStyle/>
                    <a:p>
                      <a:pPr algn="ctr">
                        <a:lnSpc>
                          <a:spcPts val="1365"/>
                        </a:lnSpc>
                      </a:pPr>
                      <a:r>
                        <a:rPr sz="1200" spc="-5" dirty="0">
                          <a:latin typeface="Arial MT"/>
                          <a:cs typeface="Arial MT"/>
                        </a:rPr>
                        <a:t>61</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tc>
                  <a:txBody>
                    <a:bodyPr/>
                    <a:lstStyle/>
                    <a:p>
                      <a:pPr marR="56515" algn="r">
                        <a:lnSpc>
                          <a:spcPts val="1365"/>
                        </a:lnSpc>
                      </a:pPr>
                      <a:r>
                        <a:rPr sz="1200" spc="-5" dirty="0">
                          <a:latin typeface="Arial MT"/>
                          <a:cs typeface="Arial MT"/>
                        </a:rPr>
                        <a:t>TxN3b</a:t>
                      </a:r>
                      <a:r>
                        <a:rPr sz="1200" spc="-4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tc>
                  <a:txBody>
                    <a:bodyPr/>
                    <a:lstStyle/>
                    <a:p>
                      <a:pPr algn="ctr">
                        <a:lnSpc>
                          <a:spcPts val="1365"/>
                        </a:lnSpc>
                      </a:pPr>
                      <a:r>
                        <a:rPr sz="1200" spc="-5" dirty="0">
                          <a:latin typeface="Arial MT"/>
                          <a:cs typeface="Arial MT"/>
                        </a:rPr>
                        <a:t>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tc>
                  <a:txBody>
                    <a:bodyPr/>
                    <a:lstStyle/>
                    <a:p>
                      <a:pPr algn="ctr">
                        <a:lnSpc>
                          <a:spcPts val="1365"/>
                        </a:lnSpc>
                      </a:pPr>
                      <a:r>
                        <a:rPr sz="1200" b="1" spc="-5" dirty="0">
                          <a:latin typeface="Arial"/>
                          <a:cs typeface="Arial"/>
                        </a:rPr>
                        <a:t>MPR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solidFill>
                      <a:srgbClr val="92D050"/>
                    </a:solidFill>
                  </a:tcPr>
                </a:tc>
                <a:tc>
                  <a:txBody>
                    <a:bodyPr/>
                    <a:lstStyle/>
                    <a:p>
                      <a:pPr algn="ctr">
                        <a:lnSpc>
                          <a:spcPts val="1365"/>
                        </a:lnSpc>
                      </a:pPr>
                      <a:r>
                        <a:rPr sz="1200" spc="-30" dirty="0">
                          <a:latin typeface="Arial MT"/>
                          <a:cs typeface="Arial MT"/>
                        </a:rPr>
                        <a:t>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solidFill>
                      <a:srgbClr val="FFC00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extLst>
                  <a:ext uri="{0D108BD9-81ED-4DB2-BD59-A6C34878D82A}">
                    <a16:rowId xmlns:a16="http://schemas.microsoft.com/office/drawing/2014/main" val="10020"/>
                  </a:ext>
                </a:extLst>
              </a:tr>
            </a:tbl>
          </a:graphicData>
        </a:graphic>
      </p:graphicFrame>
      <p:graphicFrame>
        <p:nvGraphicFramePr>
          <p:cNvPr id="4" name="object 4"/>
          <p:cNvGraphicFramePr>
            <a:graphicFrameLocks noGrp="1"/>
          </p:cNvGraphicFramePr>
          <p:nvPr/>
        </p:nvGraphicFramePr>
        <p:xfrm>
          <a:off x="7006177" y="1218247"/>
          <a:ext cx="4374515" cy="4486910"/>
        </p:xfrm>
        <a:graphic>
          <a:graphicData uri="http://schemas.openxmlformats.org/drawingml/2006/table">
            <a:tbl>
              <a:tblPr firstRow="1" bandRow="1">
                <a:tableStyleId>{2D5ABB26-0587-4C30-8999-92F81FD0307C}</a:tableStyleId>
              </a:tblPr>
              <a:tblGrid>
                <a:gridCol w="1059815">
                  <a:extLst>
                    <a:ext uri="{9D8B030D-6E8A-4147-A177-3AD203B41FA5}">
                      <a16:colId xmlns:a16="http://schemas.microsoft.com/office/drawing/2014/main" val="20000"/>
                    </a:ext>
                  </a:extLst>
                </a:gridCol>
                <a:gridCol w="3314700">
                  <a:extLst>
                    <a:ext uri="{9D8B030D-6E8A-4147-A177-3AD203B41FA5}">
                      <a16:colId xmlns:a16="http://schemas.microsoft.com/office/drawing/2014/main" val="20001"/>
                    </a:ext>
                  </a:extLst>
                </a:gridCol>
              </a:tblGrid>
              <a:tr h="256222">
                <a:tc>
                  <a:txBody>
                    <a:bodyPr/>
                    <a:lstStyle/>
                    <a:p>
                      <a:pPr marL="127000">
                        <a:lnSpc>
                          <a:spcPts val="1710"/>
                        </a:lnSpc>
                      </a:pPr>
                      <a:r>
                        <a:rPr sz="1800" b="1" u="heavy" spc="-20" dirty="0">
                          <a:uFill>
                            <a:solidFill>
                              <a:srgbClr val="000000"/>
                            </a:solidFill>
                          </a:uFill>
                          <a:latin typeface="Calibri"/>
                          <a:cs typeface="Calibri"/>
                        </a:rPr>
                        <a:t>Stage</a:t>
                      </a:r>
                      <a:endParaRPr sz="1800">
                        <a:latin typeface="Calibri"/>
                        <a:cs typeface="Calibri"/>
                      </a:endParaRPr>
                    </a:p>
                  </a:txBody>
                  <a:tcPr marL="0" marR="0" marT="0" marB="0"/>
                </a:tc>
                <a:tc>
                  <a:txBody>
                    <a:bodyPr/>
                    <a:lstStyle/>
                    <a:p>
                      <a:pPr marR="120650" algn="r">
                        <a:lnSpc>
                          <a:spcPts val="1710"/>
                        </a:lnSpc>
                      </a:pPr>
                      <a:r>
                        <a:rPr sz="1800" b="1" u="heavy" dirty="0">
                          <a:uFill>
                            <a:solidFill>
                              <a:srgbClr val="000000"/>
                            </a:solidFill>
                          </a:uFill>
                          <a:latin typeface="Calibri"/>
                          <a:cs typeface="Calibri"/>
                        </a:rPr>
                        <a:t>#</a:t>
                      </a:r>
                      <a:r>
                        <a:rPr sz="1800" b="1" u="heavy" spc="-5" dirty="0">
                          <a:uFill>
                            <a:solidFill>
                              <a:srgbClr val="000000"/>
                            </a:solidFill>
                          </a:uFill>
                          <a:latin typeface="Calibri"/>
                          <a:cs typeface="Calibri"/>
                        </a:rPr>
                        <a:t> </a:t>
                      </a:r>
                      <a:r>
                        <a:rPr sz="1800" b="1" u="heavy" dirty="0">
                          <a:uFill>
                            <a:solidFill>
                              <a:srgbClr val="000000"/>
                            </a:solidFill>
                          </a:uFill>
                          <a:latin typeface="Calibri"/>
                          <a:cs typeface="Calibri"/>
                        </a:rPr>
                        <a:t>with</a:t>
                      </a:r>
                      <a:r>
                        <a:rPr sz="1800" b="1" u="heavy" spc="-20" dirty="0">
                          <a:uFill>
                            <a:solidFill>
                              <a:srgbClr val="000000"/>
                            </a:solidFill>
                          </a:uFill>
                          <a:latin typeface="Calibri"/>
                          <a:cs typeface="Calibri"/>
                        </a:rPr>
                        <a:t> </a:t>
                      </a:r>
                      <a:r>
                        <a:rPr sz="1800" b="1" u="heavy" dirty="0">
                          <a:uFill>
                            <a:solidFill>
                              <a:srgbClr val="000000"/>
                            </a:solidFill>
                          </a:uFill>
                          <a:latin typeface="Calibri"/>
                          <a:cs typeface="Calibri"/>
                        </a:rPr>
                        <a:t>pCR</a:t>
                      </a:r>
                      <a:r>
                        <a:rPr sz="1800" b="1" u="heavy" spc="-15" dirty="0">
                          <a:uFill>
                            <a:solidFill>
                              <a:srgbClr val="000000"/>
                            </a:solidFill>
                          </a:uFill>
                          <a:latin typeface="Calibri"/>
                          <a:cs typeface="Calibri"/>
                        </a:rPr>
                        <a:t> </a:t>
                      </a:r>
                      <a:r>
                        <a:rPr sz="1800" b="1" u="heavy" dirty="0">
                          <a:uFill>
                            <a:solidFill>
                              <a:srgbClr val="000000"/>
                            </a:solidFill>
                          </a:uFill>
                          <a:latin typeface="Calibri"/>
                          <a:cs typeface="Calibri"/>
                        </a:rPr>
                        <a:t>or</a:t>
                      </a:r>
                      <a:r>
                        <a:rPr sz="1800" b="1" u="heavy" spc="-15" dirty="0">
                          <a:uFill>
                            <a:solidFill>
                              <a:srgbClr val="000000"/>
                            </a:solidFill>
                          </a:uFill>
                          <a:latin typeface="Calibri"/>
                          <a:cs typeface="Calibri"/>
                        </a:rPr>
                        <a:t> </a:t>
                      </a:r>
                      <a:r>
                        <a:rPr sz="1800" b="1" u="heavy" spc="-5" dirty="0">
                          <a:uFill>
                            <a:solidFill>
                              <a:srgbClr val="000000"/>
                            </a:solidFill>
                          </a:uFill>
                          <a:latin typeface="Calibri"/>
                          <a:cs typeface="Calibri"/>
                        </a:rPr>
                        <a:t>MPR </a:t>
                      </a:r>
                      <a:r>
                        <a:rPr sz="1800" b="1" u="heavy" dirty="0">
                          <a:uFill>
                            <a:solidFill>
                              <a:srgbClr val="000000"/>
                            </a:solidFill>
                          </a:uFill>
                          <a:latin typeface="Calibri"/>
                          <a:cs typeface="Calibri"/>
                        </a:rPr>
                        <a:t>/</a:t>
                      </a:r>
                      <a:r>
                        <a:rPr sz="1800" b="1" u="heavy" spc="-5" dirty="0">
                          <a:uFill>
                            <a:solidFill>
                              <a:srgbClr val="000000"/>
                            </a:solidFill>
                          </a:uFill>
                          <a:latin typeface="Calibri"/>
                          <a:cs typeface="Calibri"/>
                        </a:rPr>
                        <a:t> </a:t>
                      </a:r>
                      <a:r>
                        <a:rPr sz="1800" b="1" u="heavy" dirty="0">
                          <a:uFill>
                            <a:solidFill>
                              <a:srgbClr val="000000"/>
                            </a:solidFill>
                          </a:uFill>
                          <a:latin typeface="Calibri"/>
                          <a:cs typeface="Calibri"/>
                        </a:rPr>
                        <a:t>#</a:t>
                      </a:r>
                      <a:r>
                        <a:rPr sz="1800" b="1" u="heavy" spc="-5" dirty="0">
                          <a:uFill>
                            <a:solidFill>
                              <a:srgbClr val="000000"/>
                            </a:solidFill>
                          </a:uFill>
                          <a:latin typeface="Calibri"/>
                          <a:cs typeface="Calibri"/>
                        </a:rPr>
                        <a:t> </a:t>
                      </a:r>
                      <a:r>
                        <a:rPr sz="1800" b="1" u="heavy" dirty="0">
                          <a:uFill>
                            <a:solidFill>
                              <a:srgbClr val="000000"/>
                            </a:solidFill>
                          </a:uFill>
                          <a:latin typeface="Calibri"/>
                          <a:cs typeface="Calibri"/>
                        </a:rPr>
                        <a:t>with</a:t>
                      </a:r>
                      <a:r>
                        <a:rPr sz="1800" b="1" u="heavy" spc="-15" dirty="0">
                          <a:uFill>
                            <a:solidFill>
                              <a:srgbClr val="000000"/>
                            </a:solidFill>
                          </a:uFill>
                          <a:latin typeface="Calibri"/>
                          <a:cs typeface="Calibri"/>
                        </a:rPr>
                        <a:t> stage</a:t>
                      </a:r>
                      <a:endParaRPr sz="1800">
                        <a:latin typeface="Calibri"/>
                        <a:cs typeface="Calibri"/>
                      </a:endParaRPr>
                    </a:p>
                  </a:txBody>
                  <a:tcPr marL="0" marR="0" marT="0" marB="0"/>
                </a:tc>
                <a:extLst>
                  <a:ext uri="{0D108BD9-81ED-4DB2-BD59-A6C34878D82A}">
                    <a16:rowId xmlns:a16="http://schemas.microsoft.com/office/drawing/2014/main" val="10000"/>
                  </a:ext>
                </a:extLst>
              </a:tr>
              <a:tr h="283883">
                <a:tc>
                  <a:txBody>
                    <a:bodyPr/>
                    <a:lstStyle/>
                    <a:p>
                      <a:pPr marL="127000">
                        <a:lnSpc>
                          <a:spcPts val="1925"/>
                        </a:lnSpc>
                      </a:pPr>
                      <a:r>
                        <a:rPr sz="1800" dirty="0">
                          <a:latin typeface="Calibri"/>
                          <a:cs typeface="Calibri"/>
                        </a:rPr>
                        <a:t>III</a:t>
                      </a:r>
                      <a:endParaRPr sz="1800">
                        <a:latin typeface="Calibri"/>
                        <a:cs typeface="Calibri"/>
                      </a:endParaRPr>
                    </a:p>
                  </a:txBody>
                  <a:tcPr marL="0" marR="0" marT="0" marB="0"/>
                </a:tc>
                <a:tc>
                  <a:txBody>
                    <a:bodyPr/>
                    <a:lstStyle/>
                    <a:p>
                      <a:pPr marR="119380" algn="r">
                        <a:lnSpc>
                          <a:spcPts val="1925"/>
                        </a:lnSpc>
                      </a:pPr>
                      <a:r>
                        <a:rPr sz="1800" dirty="0">
                          <a:latin typeface="Calibri"/>
                          <a:cs typeface="Calibri"/>
                        </a:rPr>
                        <a:t>8/8</a:t>
                      </a:r>
                      <a:r>
                        <a:rPr sz="1800" spc="-25" dirty="0">
                          <a:latin typeface="Calibri"/>
                          <a:cs typeface="Calibri"/>
                        </a:rPr>
                        <a:t> </a:t>
                      </a:r>
                      <a:r>
                        <a:rPr sz="1800" spc="-5" dirty="0">
                          <a:latin typeface="Calibri"/>
                          <a:cs typeface="Calibri"/>
                        </a:rPr>
                        <a:t>(100%)</a:t>
                      </a:r>
                      <a:endParaRPr sz="1800">
                        <a:latin typeface="Calibri"/>
                        <a:cs typeface="Calibri"/>
                      </a:endParaRPr>
                    </a:p>
                  </a:txBody>
                  <a:tcPr marL="0" marR="0" marT="0" marB="0"/>
                </a:tc>
                <a:extLst>
                  <a:ext uri="{0D108BD9-81ED-4DB2-BD59-A6C34878D82A}">
                    <a16:rowId xmlns:a16="http://schemas.microsoft.com/office/drawing/2014/main" val="10001"/>
                  </a:ext>
                </a:extLst>
              </a:tr>
              <a:tr h="425767">
                <a:tc>
                  <a:txBody>
                    <a:bodyPr/>
                    <a:lstStyle/>
                    <a:p>
                      <a:pPr marL="127000">
                        <a:lnSpc>
                          <a:spcPts val="1930"/>
                        </a:lnSpc>
                      </a:pPr>
                      <a:r>
                        <a:rPr sz="1800" dirty="0">
                          <a:latin typeface="Calibri"/>
                          <a:cs typeface="Calibri"/>
                        </a:rPr>
                        <a:t>IV</a:t>
                      </a:r>
                      <a:endParaRPr sz="1800">
                        <a:latin typeface="Calibri"/>
                        <a:cs typeface="Calibri"/>
                      </a:endParaRPr>
                    </a:p>
                  </a:txBody>
                  <a:tcPr marL="0" marR="0" marT="0" marB="0"/>
                </a:tc>
                <a:tc>
                  <a:txBody>
                    <a:bodyPr/>
                    <a:lstStyle/>
                    <a:p>
                      <a:pPr marR="119380" algn="r">
                        <a:lnSpc>
                          <a:spcPts val="1930"/>
                        </a:lnSpc>
                      </a:pPr>
                      <a:r>
                        <a:rPr sz="1800" dirty="0">
                          <a:latin typeface="Calibri"/>
                          <a:cs typeface="Calibri"/>
                        </a:rPr>
                        <a:t>6/12</a:t>
                      </a:r>
                      <a:r>
                        <a:rPr sz="1800" spc="-30" dirty="0">
                          <a:latin typeface="Calibri"/>
                          <a:cs typeface="Calibri"/>
                        </a:rPr>
                        <a:t> </a:t>
                      </a:r>
                      <a:r>
                        <a:rPr sz="1800" spc="-5" dirty="0">
                          <a:latin typeface="Calibri"/>
                          <a:cs typeface="Calibri"/>
                        </a:rPr>
                        <a:t>(50%)</a:t>
                      </a:r>
                      <a:endParaRPr sz="1800">
                        <a:latin typeface="Calibri"/>
                        <a:cs typeface="Calibri"/>
                      </a:endParaRPr>
                    </a:p>
                  </a:txBody>
                  <a:tcPr marL="0" marR="0" marT="0" marB="0"/>
                </a:tc>
                <a:extLst>
                  <a:ext uri="{0D108BD9-81ED-4DB2-BD59-A6C34878D82A}">
                    <a16:rowId xmlns:a16="http://schemas.microsoft.com/office/drawing/2014/main" val="10002"/>
                  </a:ext>
                </a:extLst>
              </a:tr>
              <a:tr h="425767">
                <a:tc>
                  <a:txBody>
                    <a:bodyPr/>
                    <a:lstStyle/>
                    <a:p>
                      <a:pPr marL="127000">
                        <a:lnSpc>
                          <a:spcPct val="100000"/>
                        </a:lnSpc>
                        <a:spcBef>
                          <a:spcPts val="885"/>
                        </a:spcBef>
                      </a:pPr>
                      <a:r>
                        <a:rPr sz="1800" spc="-5" dirty="0">
                          <a:latin typeface="Calibri"/>
                          <a:cs typeface="Calibri"/>
                        </a:rPr>
                        <a:t>T1</a:t>
                      </a:r>
                      <a:endParaRPr sz="1800">
                        <a:latin typeface="Calibri"/>
                        <a:cs typeface="Calibri"/>
                      </a:endParaRPr>
                    </a:p>
                  </a:txBody>
                  <a:tcPr marL="0" marR="0" marT="112395" marB="0"/>
                </a:tc>
                <a:tc>
                  <a:txBody>
                    <a:bodyPr/>
                    <a:lstStyle/>
                    <a:p>
                      <a:pPr marR="119380" algn="r">
                        <a:lnSpc>
                          <a:spcPct val="100000"/>
                        </a:lnSpc>
                        <a:spcBef>
                          <a:spcPts val="885"/>
                        </a:spcBef>
                      </a:pPr>
                      <a:r>
                        <a:rPr sz="1800" dirty="0">
                          <a:latin typeface="Calibri"/>
                          <a:cs typeface="Calibri"/>
                        </a:rPr>
                        <a:t>2/2</a:t>
                      </a:r>
                      <a:r>
                        <a:rPr sz="1800" spc="-25" dirty="0">
                          <a:latin typeface="Calibri"/>
                          <a:cs typeface="Calibri"/>
                        </a:rPr>
                        <a:t> </a:t>
                      </a:r>
                      <a:r>
                        <a:rPr sz="1800" spc="-5" dirty="0">
                          <a:latin typeface="Calibri"/>
                          <a:cs typeface="Calibri"/>
                        </a:rPr>
                        <a:t>(100%)</a:t>
                      </a:r>
                      <a:endParaRPr sz="1800">
                        <a:latin typeface="Calibri"/>
                        <a:cs typeface="Calibri"/>
                      </a:endParaRPr>
                    </a:p>
                  </a:txBody>
                  <a:tcPr marL="0" marR="0" marT="112395" marB="0"/>
                </a:tc>
                <a:extLst>
                  <a:ext uri="{0D108BD9-81ED-4DB2-BD59-A6C34878D82A}">
                    <a16:rowId xmlns:a16="http://schemas.microsoft.com/office/drawing/2014/main" val="10003"/>
                  </a:ext>
                </a:extLst>
              </a:tr>
              <a:tr h="283921">
                <a:tc>
                  <a:txBody>
                    <a:bodyPr/>
                    <a:lstStyle/>
                    <a:p>
                      <a:pPr marL="127000">
                        <a:lnSpc>
                          <a:spcPts val="1930"/>
                        </a:lnSpc>
                      </a:pPr>
                      <a:r>
                        <a:rPr sz="1800" spc="-5" dirty="0">
                          <a:latin typeface="Calibri"/>
                          <a:cs typeface="Calibri"/>
                        </a:rPr>
                        <a:t>T2</a:t>
                      </a:r>
                      <a:endParaRPr sz="1800">
                        <a:latin typeface="Calibri"/>
                        <a:cs typeface="Calibri"/>
                      </a:endParaRPr>
                    </a:p>
                  </a:txBody>
                  <a:tcPr marL="0" marR="0" marT="0" marB="0"/>
                </a:tc>
                <a:tc>
                  <a:txBody>
                    <a:bodyPr/>
                    <a:lstStyle/>
                    <a:p>
                      <a:pPr marR="119380" algn="r">
                        <a:lnSpc>
                          <a:spcPts val="1930"/>
                        </a:lnSpc>
                      </a:pPr>
                      <a:r>
                        <a:rPr sz="1800" dirty="0">
                          <a:latin typeface="Calibri"/>
                          <a:cs typeface="Calibri"/>
                        </a:rPr>
                        <a:t>1/1</a:t>
                      </a:r>
                      <a:r>
                        <a:rPr sz="1800" spc="-25" dirty="0">
                          <a:latin typeface="Calibri"/>
                          <a:cs typeface="Calibri"/>
                        </a:rPr>
                        <a:t> </a:t>
                      </a:r>
                      <a:r>
                        <a:rPr sz="1800" spc="-5" dirty="0">
                          <a:latin typeface="Calibri"/>
                          <a:cs typeface="Calibri"/>
                        </a:rPr>
                        <a:t>(100%)</a:t>
                      </a:r>
                      <a:endParaRPr sz="1800">
                        <a:latin typeface="Calibri"/>
                        <a:cs typeface="Calibri"/>
                      </a:endParaRPr>
                    </a:p>
                  </a:txBody>
                  <a:tcPr marL="0" marR="0" marT="0" marB="0"/>
                </a:tc>
                <a:extLst>
                  <a:ext uri="{0D108BD9-81ED-4DB2-BD59-A6C34878D82A}">
                    <a16:rowId xmlns:a16="http://schemas.microsoft.com/office/drawing/2014/main" val="10004"/>
                  </a:ext>
                </a:extLst>
              </a:tr>
              <a:tr h="283921">
                <a:tc>
                  <a:txBody>
                    <a:bodyPr/>
                    <a:lstStyle/>
                    <a:p>
                      <a:pPr marL="127000">
                        <a:lnSpc>
                          <a:spcPts val="1930"/>
                        </a:lnSpc>
                      </a:pPr>
                      <a:r>
                        <a:rPr sz="1800" spc="-5" dirty="0">
                          <a:latin typeface="Calibri"/>
                          <a:cs typeface="Calibri"/>
                        </a:rPr>
                        <a:t>T3</a:t>
                      </a:r>
                      <a:endParaRPr sz="1800">
                        <a:latin typeface="Calibri"/>
                        <a:cs typeface="Calibri"/>
                      </a:endParaRPr>
                    </a:p>
                  </a:txBody>
                  <a:tcPr marL="0" marR="0" marT="0" marB="0"/>
                </a:tc>
                <a:tc>
                  <a:txBody>
                    <a:bodyPr/>
                    <a:lstStyle/>
                    <a:p>
                      <a:pPr marR="119380" algn="r">
                        <a:lnSpc>
                          <a:spcPts val="1930"/>
                        </a:lnSpc>
                      </a:pPr>
                      <a:r>
                        <a:rPr sz="1800" dirty="0">
                          <a:latin typeface="Calibri"/>
                          <a:cs typeface="Calibri"/>
                        </a:rPr>
                        <a:t>5/6</a:t>
                      </a:r>
                      <a:r>
                        <a:rPr sz="1800" spc="-30" dirty="0">
                          <a:latin typeface="Calibri"/>
                          <a:cs typeface="Calibri"/>
                        </a:rPr>
                        <a:t> </a:t>
                      </a:r>
                      <a:r>
                        <a:rPr sz="1800" spc="-5" dirty="0">
                          <a:latin typeface="Calibri"/>
                          <a:cs typeface="Calibri"/>
                        </a:rPr>
                        <a:t>(83%)</a:t>
                      </a:r>
                      <a:endParaRPr sz="1800">
                        <a:latin typeface="Calibri"/>
                        <a:cs typeface="Calibri"/>
                      </a:endParaRPr>
                    </a:p>
                  </a:txBody>
                  <a:tcPr marL="0" marR="0" marT="0" marB="0"/>
                </a:tc>
                <a:extLst>
                  <a:ext uri="{0D108BD9-81ED-4DB2-BD59-A6C34878D82A}">
                    <a16:rowId xmlns:a16="http://schemas.microsoft.com/office/drawing/2014/main" val="10005"/>
                  </a:ext>
                </a:extLst>
              </a:tr>
              <a:tr h="425767">
                <a:tc>
                  <a:txBody>
                    <a:bodyPr/>
                    <a:lstStyle/>
                    <a:p>
                      <a:pPr marL="127000">
                        <a:lnSpc>
                          <a:spcPts val="1930"/>
                        </a:lnSpc>
                      </a:pPr>
                      <a:r>
                        <a:rPr sz="1800" spc="-5" dirty="0">
                          <a:latin typeface="Calibri"/>
                          <a:cs typeface="Calibri"/>
                        </a:rPr>
                        <a:t>T4</a:t>
                      </a:r>
                      <a:endParaRPr sz="1800">
                        <a:latin typeface="Calibri"/>
                        <a:cs typeface="Calibri"/>
                      </a:endParaRPr>
                    </a:p>
                  </a:txBody>
                  <a:tcPr marL="0" marR="0" marT="0" marB="0"/>
                </a:tc>
                <a:tc>
                  <a:txBody>
                    <a:bodyPr/>
                    <a:lstStyle/>
                    <a:p>
                      <a:pPr marR="119380" algn="r">
                        <a:lnSpc>
                          <a:spcPts val="1930"/>
                        </a:lnSpc>
                      </a:pPr>
                      <a:r>
                        <a:rPr sz="1800" dirty="0">
                          <a:latin typeface="Calibri"/>
                          <a:cs typeface="Calibri"/>
                        </a:rPr>
                        <a:t>0/2</a:t>
                      </a:r>
                      <a:r>
                        <a:rPr sz="1800" spc="-30" dirty="0">
                          <a:latin typeface="Calibri"/>
                          <a:cs typeface="Calibri"/>
                        </a:rPr>
                        <a:t> </a:t>
                      </a:r>
                      <a:r>
                        <a:rPr sz="1800" spc="-5" dirty="0">
                          <a:latin typeface="Calibri"/>
                          <a:cs typeface="Calibri"/>
                        </a:rPr>
                        <a:t>(0%)</a:t>
                      </a:r>
                      <a:endParaRPr sz="1800">
                        <a:latin typeface="Calibri"/>
                        <a:cs typeface="Calibri"/>
                      </a:endParaRPr>
                    </a:p>
                  </a:txBody>
                  <a:tcPr marL="0" marR="0" marT="0" marB="0"/>
                </a:tc>
                <a:extLst>
                  <a:ext uri="{0D108BD9-81ED-4DB2-BD59-A6C34878D82A}">
                    <a16:rowId xmlns:a16="http://schemas.microsoft.com/office/drawing/2014/main" val="10006"/>
                  </a:ext>
                </a:extLst>
              </a:tr>
              <a:tr h="567613">
                <a:tc>
                  <a:txBody>
                    <a:bodyPr/>
                    <a:lstStyle/>
                    <a:p>
                      <a:pPr marL="127000">
                        <a:lnSpc>
                          <a:spcPct val="100000"/>
                        </a:lnSpc>
                        <a:spcBef>
                          <a:spcPts val="885"/>
                        </a:spcBef>
                      </a:pPr>
                      <a:r>
                        <a:rPr sz="1800" spc="-90" dirty="0">
                          <a:latin typeface="Calibri"/>
                          <a:cs typeface="Calibri"/>
                        </a:rPr>
                        <a:t>Tx</a:t>
                      </a:r>
                      <a:endParaRPr sz="1800">
                        <a:latin typeface="Calibri"/>
                        <a:cs typeface="Calibri"/>
                      </a:endParaRPr>
                    </a:p>
                  </a:txBody>
                  <a:tcPr marL="0" marR="0" marT="112395" marB="0"/>
                </a:tc>
                <a:tc>
                  <a:txBody>
                    <a:bodyPr/>
                    <a:lstStyle/>
                    <a:p>
                      <a:pPr marR="119380" algn="r">
                        <a:lnSpc>
                          <a:spcPct val="100000"/>
                        </a:lnSpc>
                        <a:spcBef>
                          <a:spcPts val="885"/>
                        </a:spcBef>
                      </a:pPr>
                      <a:r>
                        <a:rPr sz="1800" dirty="0">
                          <a:latin typeface="Calibri"/>
                          <a:cs typeface="Calibri"/>
                        </a:rPr>
                        <a:t>6/9</a:t>
                      </a:r>
                      <a:r>
                        <a:rPr sz="1800" spc="-30" dirty="0">
                          <a:latin typeface="Calibri"/>
                          <a:cs typeface="Calibri"/>
                        </a:rPr>
                        <a:t> </a:t>
                      </a:r>
                      <a:r>
                        <a:rPr sz="1800" spc="-5" dirty="0">
                          <a:latin typeface="Calibri"/>
                          <a:cs typeface="Calibri"/>
                        </a:rPr>
                        <a:t>(67%)</a:t>
                      </a:r>
                      <a:endParaRPr sz="1800">
                        <a:latin typeface="Calibri"/>
                        <a:cs typeface="Calibri"/>
                      </a:endParaRPr>
                    </a:p>
                  </a:txBody>
                  <a:tcPr marL="0" marR="0" marT="112395" marB="0"/>
                </a:tc>
                <a:extLst>
                  <a:ext uri="{0D108BD9-81ED-4DB2-BD59-A6C34878D82A}">
                    <a16:rowId xmlns:a16="http://schemas.microsoft.com/office/drawing/2014/main" val="10007"/>
                  </a:ext>
                </a:extLst>
              </a:tr>
              <a:tr h="425767">
                <a:tc>
                  <a:txBody>
                    <a:bodyPr/>
                    <a:lstStyle/>
                    <a:p>
                      <a:pPr marL="127000">
                        <a:lnSpc>
                          <a:spcPct val="100000"/>
                        </a:lnSpc>
                        <a:spcBef>
                          <a:spcPts val="885"/>
                        </a:spcBef>
                      </a:pPr>
                      <a:r>
                        <a:rPr sz="1800" dirty="0">
                          <a:latin typeface="Calibri"/>
                          <a:cs typeface="Calibri"/>
                        </a:rPr>
                        <a:t>N0</a:t>
                      </a:r>
                      <a:endParaRPr sz="1800">
                        <a:latin typeface="Calibri"/>
                        <a:cs typeface="Calibri"/>
                      </a:endParaRPr>
                    </a:p>
                  </a:txBody>
                  <a:tcPr marL="0" marR="0" marT="112395" marB="0"/>
                </a:tc>
                <a:tc>
                  <a:txBody>
                    <a:bodyPr/>
                    <a:lstStyle/>
                    <a:p>
                      <a:pPr marR="119380" algn="r">
                        <a:lnSpc>
                          <a:spcPct val="100000"/>
                        </a:lnSpc>
                        <a:spcBef>
                          <a:spcPts val="885"/>
                        </a:spcBef>
                      </a:pPr>
                      <a:r>
                        <a:rPr sz="1800" dirty="0">
                          <a:latin typeface="Calibri"/>
                          <a:cs typeface="Calibri"/>
                        </a:rPr>
                        <a:t>4/5</a:t>
                      </a:r>
                      <a:r>
                        <a:rPr sz="1800" spc="-30" dirty="0">
                          <a:latin typeface="Calibri"/>
                          <a:cs typeface="Calibri"/>
                        </a:rPr>
                        <a:t> </a:t>
                      </a:r>
                      <a:r>
                        <a:rPr sz="1800" spc="-5" dirty="0">
                          <a:latin typeface="Calibri"/>
                          <a:cs typeface="Calibri"/>
                        </a:rPr>
                        <a:t>(80%)</a:t>
                      </a:r>
                      <a:endParaRPr sz="1800">
                        <a:latin typeface="Calibri"/>
                        <a:cs typeface="Calibri"/>
                      </a:endParaRPr>
                    </a:p>
                  </a:txBody>
                  <a:tcPr marL="0" marR="0" marT="112395" marB="0"/>
                </a:tc>
                <a:extLst>
                  <a:ext uri="{0D108BD9-81ED-4DB2-BD59-A6C34878D82A}">
                    <a16:rowId xmlns:a16="http://schemas.microsoft.com/office/drawing/2014/main" val="10008"/>
                  </a:ext>
                </a:extLst>
              </a:tr>
              <a:tr h="425767">
                <a:tc>
                  <a:txBody>
                    <a:bodyPr/>
                    <a:lstStyle/>
                    <a:p>
                      <a:pPr marL="127000">
                        <a:lnSpc>
                          <a:spcPts val="1930"/>
                        </a:lnSpc>
                      </a:pPr>
                      <a:r>
                        <a:rPr sz="1800" dirty="0">
                          <a:latin typeface="Calibri"/>
                          <a:cs typeface="Calibri"/>
                        </a:rPr>
                        <a:t>N+</a:t>
                      </a:r>
                      <a:endParaRPr sz="1800">
                        <a:latin typeface="Calibri"/>
                        <a:cs typeface="Calibri"/>
                      </a:endParaRPr>
                    </a:p>
                  </a:txBody>
                  <a:tcPr marL="0" marR="0" marT="0" marB="0"/>
                </a:tc>
                <a:tc>
                  <a:txBody>
                    <a:bodyPr/>
                    <a:lstStyle/>
                    <a:p>
                      <a:pPr marR="119380" algn="r">
                        <a:lnSpc>
                          <a:spcPts val="1930"/>
                        </a:lnSpc>
                      </a:pPr>
                      <a:r>
                        <a:rPr sz="1800" dirty="0">
                          <a:latin typeface="Calibri"/>
                          <a:cs typeface="Calibri"/>
                        </a:rPr>
                        <a:t>10/15</a:t>
                      </a:r>
                      <a:r>
                        <a:rPr sz="1800" spc="-30" dirty="0">
                          <a:latin typeface="Calibri"/>
                          <a:cs typeface="Calibri"/>
                        </a:rPr>
                        <a:t> </a:t>
                      </a:r>
                      <a:r>
                        <a:rPr sz="1800" spc="-5" dirty="0">
                          <a:latin typeface="Calibri"/>
                          <a:cs typeface="Calibri"/>
                        </a:rPr>
                        <a:t>(67%)</a:t>
                      </a:r>
                      <a:endParaRPr sz="1800">
                        <a:latin typeface="Calibri"/>
                        <a:cs typeface="Calibri"/>
                      </a:endParaRPr>
                    </a:p>
                  </a:txBody>
                  <a:tcPr marL="0" marR="0" marT="0" marB="0"/>
                </a:tc>
                <a:extLst>
                  <a:ext uri="{0D108BD9-81ED-4DB2-BD59-A6C34878D82A}">
                    <a16:rowId xmlns:a16="http://schemas.microsoft.com/office/drawing/2014/main" val="10009"/>
                  </a:ext>
                </a:extLst>
              </a:tr>
              <a:tr h="425767">
                <a:tc>
                  <a:txBody>
                    <a:bodyPr/>
                    <a:lstStyle/>
                    <a:p>
                      <a:pPr marL="127000">
                        <a:lnSpc>
                          <a:spcPct val="100000"/>
                        </a:lnSpc>
                        <a:spcBef>
                          <a:spcPts val="885"/>
                        </a:spcBef>
                      </a:pPr>
                      <a:r>
                        <a:rPr sz="1800" dirty="0">
                          <a:latin typeface="Calibri"/>
                          <a:cs typeface="Calibri"/>
                        </a:rPr>
                        <a:t>de</a:t>
                      </a:r>
                      <a:r>
                        <a:rPr sz="1800" spc="-25" dirty="0">
                          <a:latin typeface="Calibri"/>
                          <a:cs typeface="Calibri"/>
                        </a:rPr>
                        <a:t> </a:t>
                      </a:r>
                      <a:r>
                        <a:rPr sz="1800" spc="-10" dirty="0">
                          <a:latin typeface="Calibri"/>
                          <a:cs typeface="Calibri"/>
                        </a:rPr>
                        <a:t>novo</a:t>
                      </a:r>
                      <a:endParaRPr sz="1800">
                        <a:latin typeface="Calibri"/>
                        <a:cs typeface="Calibri"/>
                      </a:endParaRPr>
                    </a:p>
                  </a:txBody>
                  <a:tcPr marL="0" marR="0" marT="112395" marB="0"/>
                </a:tc>
                <a:tc>
                  <a:txBody>
                    <a:bodyPr/>
                    <a:lstStyle/>
                    <a:p>
                      <a:pPr marR="119380" algn="r">
                        <a:lnSpc>
                          <a:spcPct val="100000"/>
                        </a:lnSpc>
                        <a:spcBef>
                          <a:spcPts val="885"/>
                        </a:spcBef>
                      </a:pPr>
                      <a:r>
                        <a:rPr sz="1800" dirty="0">
                          <a:latin typeface="Calibri"/>
                          <a:cs typeface="Calibri"/>
                        </a:rPr>
                        <a:t>9/13</a:t>
                      </a:r>
                      <a:r>
                        <a:rPr sz="1800" spc="-30" dirty="0">
                          <a:latin typeface="Calibri"/>
                          <a:cs typeface="Calibri"/>
                        </a:rPr>
                        <a:t> </a:t>
                      </a:r>
                      <a:r>
                        <a:rPr sz="1800" spc="-5" dirty="0">
                          <a:latin typeface="Calibri"/>
                          <a:cs typeface="Calibri"/>
                        </a:rPr>
                        <a:t>(69%)</a:t>
                      </a:r>
                      <a:endParaRPr sz="1800">
                        <a:latin typeface="Calibri"/>
                        <a:cs typeface="Calibri"/>
                      </a:endParaRPr>
                    </a:p>
                  </a:txBody>
                  <a:tcPr marL="0" marR="0" marT="112395" marB="0"/>
                </a:tc>
                <a:extLst>
                  <a:ext uri="{0D108BD9-81ED-4DB2-BD59-A6C34878D82A}">
                    <a16:rowId xmlns:a16="http://schemas.microsoft.com/office/drawing/2014/main" val="10010"/>
                  </a:ext>
                </a:extLst>
              </a:tr>
              <a:tr h="256260">
                <a:tc>
                  <a:txBody>
                    <a:bodyPr/>
                    <a:lstStyle/>
                    <a:p>
                      <a:pPr marL="127000">
                        <a:lnSpc>
                          <a:spcPts val="1920"/>
                        </a:lnSpc>
                      </a:pPr>
                      <a:r>
                        <a:rPr sz="1800" spc="-10" dirty="0">
                          <a:latin typeface="Calibri"/>
                          <a:cs typeface="Calibri"/>
                        </a:rPr>
                        <a:t>recurrent</a:t>
                      </a:r>
                      <a:endParaRPr sz="1800">
                        <a:latin typeface="Calibri"/>
                        <a:cs typeface="Calibri"/>
                      </a:endParaRPr>
                    </a:p>
                  </a:txBody>
                  <a:tcPr marL="0" marR="0" marT="0" marB="0"/>
                </a:tc>
                <a:tc>
                  <a:txBody>
                    <a:bodyPr/>
                    <a:lstStyle/>
                    <a:p>
                      <a:pPr marR="119380" algn="r">
                        <a:lnSpc>
                          <a:spcPts val="1920"/>
                        </a:lnSpc>
                      </a:pPr>
                      <a:r>
                        <a:rPr sz="1800" dirty="0">
                          <a:latin typeface="Calibri"/>
                          <a:cs typeface="Calibri"/>
                        </a:rPr>
                        <a:t>5/7</a:t>
                      </a:r>
                      <a:r>
                        <a:rPr sz="1800" spc="-30" dirty="0">
                          <a:latin typeface="Calibri"/>
                          <a:cs typeface="Calibri"/>
                        </a:rPr>
                        <a:t> </a:t>
                      </a:r>
                      <a:r>
                        <a:rPr sz="1800" spc="-5" dirty="0">
                          <a:latin typeface="Calibri"/>
                          <a:cs typeface="Calibri"/>
                        </a:rPr>
                        <a:t>(71%)</a:t>
                      </a:r>
                      <a:endParaRPr sz="1800">
                        <a:latin typeface="Calibri"/>
                        <a:cs typeface="Calibri"/>
                      </a:endParaRPr>
                    </a:p>
                  </a:txBody>
                  <a:tcPr marL="0" marR="0" marT="0" marB="0"/>
                </a:tc>
                <a:extLst>
                  <a:ext uri="{0D108BD9-81ED-4DB2-BD59-A6C34878D82A}">
                    <a16:rowId xmlns:a16="http://schemas.microsoft.com/office/drawing/2014/main" val="10011"/>
                  </a:ext>
                </a:extLst>
              </a:tr>
            </a:tbl>
          </a:graphicData>
        </a:graphic>
      </p:graphicFrame>
      <p:sp>
        <p:nvSpPr>
          <p:cNvPr id="5" name="object 5"/>
          <p:cNvSpPr txBox="1"/>
          <p:nvPr/>
        </p:nvSpPr>
        <p:spPr>
          <a:xfrm>
            <a:off x="5697670" y="6197409"/>
            <a:ext cx="170878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orbel"/>
                <a:ea typeface="+mn-ea"/>
                <a:cs typeface="Corbel"/>
              </a:rPr>
              <a:t>Gross</a:t>
            </a:r>
            <a:r>
              <a:rPr kumimoji="0" sz="1800" b="0" i="0" u="none" strike="noStrike" kern="1200" cap="none" spc="-35"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ESMO</a:t>
            </a:r>
            <a:r>
              <a:rPr kumimoji="0" sz="1800" b="0" i="0" u="none" strike="noStrike" kern="1200" cap="none" spc="-45" normalizeH="0" baseline="0" noProof="0" dirty="0">
                <a:ln>
                  <a:noFill/>
                </a:ln>
                <a:solidFill>
                  <a:prstClr val="black"/>
                </a:solidFill>
                <a:effectLst/>
                <a:uLnTx/>
                <a:uFillTx/>
                <a:latin typeface="Corbel"/>
                <a:ea typeface="+mn-ea"/>
                <a:cs typeface="Corbel"/>
              </a:rPr>
              <a:t> </a:t>
            </a:r>
            <a:r>
              <a:rPr kumimoji="0" sz="1800" b="0" i="0" u="none" strike="noStrike" kern="1200" cap="none" spc="-15" normalizeH="0" baseline="0" noProof="0" dirty="0">
                <a:ln>
                  <a:noFill/>
                </a:ln>
                <a:solidFill>
                  <a:prstClr val="black"/>
                </a:solidFill>
                <a:effectLst/>
                <a:uLnTx/>
                <a:uFillTx/>
                <a:latin typeface="Corbel"/>
                <a:ea typeface="+mn-ea"/>
                <a:cs typeface="Corbel"/>
              </a:rPr>
              <a:t>2019</a:t>
            </a:r>
            <a:endParaRPr kumimoji="0" sz="1800" b="0" i="0" u="none" strike="noStrike" kern="1200" cap="none" spc="0" normalizeH="0" baseline="0" noProof="0">
              <a:ln>
                <a:noFill/>
              </a:ln>
              <a:solidFill>
                <a:prstClr val="black"/>
              </a:solidFill>
              <a:effectLst/>
              <a:uLnTx/>
              <a:uFillTx/>
              <a:latin typeface="Corbel"/>
              <a:ea typeface="+mn-ea"/>
              <a:cs typeface="Corbe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674" y="346593"/>
            <a:ext cx="9989185" cy="513715"/>
          </a:xfrm>
          <a:prstGeom prst="rect">
            <a:avLst/>
          </a:prstGeom>
        </p:spPr>
        <p:txBody>
          <a:bodyPr vert="horz" wrap="square" lIns="0" tIns="12700" rIns="0" bIns="0" rtlCol="0">
            <a:spAutoFit/>
          </a:bodyPr>
          <a:lstStyle/>
          <a:p>
            <a:pPr marL="12700">
              <a:lnSpc>
                <a:spcPct val="100000"/>
              </a:lnSpc>
              <a:spcBef>
                <a:spcPts val="100"/>
              </a:spcBef>
            </a:pPr>
            <a:r>
              <a:rPr spc="-5" dirty="0"/>
              <a:t>Pathologic</a:t>
            </a:r>
            <a:r>
              <a:rPr spc="40" dirty="0"/>
              <a:t> </a:t>
            </a:r>
            <a:r>
              <a:rPr spc="-5" dirty="0"/>
              <a:t>non-responders</a:t>
            </a:r>
            <a:r>
              <a:rPr spc="30" dirty="0"/>
              <a:t> </a:t>
            </a:r>
            <a:r>
              <a:rPr spc="-5" dirty="0"/>
              <a:t>selected</a:t>
            </a:r>
            <a:r>
              <a:rPr spc="5" dirty="0"/>
              <a:t> </a:t>
            </a:r>
            <a:r>
              <a:rPr dirty="0"/>
              <a:t>for</a:t>
            </a:r>
            <a:r>
              <a:rPr spc="25" dirty="0"/>
              <a:t> </a:t>
            </a:r>
            <a:r>
              <a:rPr spc="-5" dirty="0"/>
              <a:t>adjuvant</a:t>
            </a:r>
            <a:r>
              <a:rPr spc="25" dirty="0"/>
              <a:t> </a:t>
            </a:r>
            <a:r>
              <a:rPr spc="-5" dirty="0"/>
              <a:t>therapy</a:t>
            </a:r>
          </a:p>
        </p:txBody>
      </p:sp>
      <p:graphicFrame>
        <p:nvGraphicFramePr>
          <p:cNvPr id="3" name="object 3"/>
          <p:cNvGraphicFramePr>
            <a:graphicFrameLocks noGrp="1"/>
          </p:cNvGraphicFramePr>
          <p:nvPr/>
        </p:nvGraphicFramePr>
        <p:xfrm>
          <a:off x="603250" y="1160462"/>
          <a:ext cx="5404485" cy="4119879"/>
        </p:xfrm>
        <a:graphic>
          <a:graphicData uri="http://schemas.openxmlformats.org/drawingml/2006/table">
            <a:tbl>
              <a:tblPr firstRow="1" bandRow="1">
                <a:tableStyleId>{2D5ABB26-0587-4C30-8999-92F81FD0307C}</a:tableStyleId>
              </a:tblPr>
              <a:tblGrid>
                <a:gridCol w="571500">
                  <a:extLst>
                    <a:ext uri="{9D8B030D-6E8A-4147-A177-3AD203B41FA5}">
                      <a16:colId xmlns:a16="http://schemas.microsoft.com/office/drawing/2014/main" val="20000"/>
                    </a:ext>
                  </a:extLst>
                </a:gridCol>
                <a:gridCol w="611505">
                  <a:extLst>
                    <a:ext uri="{9D8B030D-6E8A-4147-A177-3AD203B41FA5}">
                      <a16:colId xmlns:a16="http://schemas.microsoft.com/office/drawing/2014/main" val="20001"/>
                    </a:ext>
                  </a:extLst>
                </a:gridCol>
                <a:gridCol w="346709">
                  <a:extLst>
                    <a:ext uri="{9D8B030D-6E8A-4147-A177-3AD203B41FA5}">
                      <a16:colId xmlns:a16="http://schemas.microsoft.com/office/drawing/2014/main" val="20002"/>
                    </a:ext>
                  </a:extLst>
                </a:gridCol>
                <a:gridCol w="864235">
                  <a:extLst>
                    <a:ext uri="{9D8B030D-6E8A-4147-A177-3AD203B41FA5}">
                      <a16:colId xmlns:a16="http://schemas.microsoft.com/office/drawing/2014/main" val="20003"/>
                    </a:ext>
                  </a:extLst>
                </a:gridCol>
                <a:gridCol w="805814">
                  <a:extLst>
                    <a:ext uri="{9D8B030D-6E8A-4147-A177-3AD203B41FA5}">
                      <a16:colId xmlns:a16="http://schemas.microsoft.com/office/drawing/2014/main" val="20004"/>
                    </a:ext>
                  </a:extLst>
                </a:gridCol>
                <a:gridCol w="833755">
                  <a:extLst>
                    <a:ext uri="{9D8B030D-6E8A-4147-A177-3AD203B41FA5}">
                      <a16:colId xmlns:a16="http://schemas.microsoft.com/office/drawing/2014/main" val="20005"/>
                    </a:ext>
                  </a:extLst>
                </a:gridCol>
                <a:gridCol w="711835">
                  <a:extLst>
                    <a:ext uri="{9D8B030D-6E8A-4147-A177-3AD203B41FA5}">
                      <a16:colId xmlns:a16="http://schemas.microsoft.com/office/drawing/2014/main" val="20006"/>
                    </a:ext>
                  </a:extLst>
                </a:gridCol>
                <a:gridCol w="639445">
                  <a:extLst>
                    <a:ext uri="{9D8B030D-6E8A-4147-A177-3AD203B41FA5}">
                      <a16:colId xmlns:a16="http://schemas.microsoft.com/office/drawing/2014/main" val="20007"/>
                    </a:ext>
                  </a:extLst>
                </a:gridCol>
              </a:tblGrid>
              <a:tr h="369743">
                <a:tc>
                  <a:txBody>
                    <a:bodyPr/>
                    <a:lstStyle/>
                    <a:p>
                      <a:pPr marL="635" algn="ctr">
                        <a:lnSpc>
                          <a:spcPts val="1365"/>
                        </a:lnSpc>
                      </a:pPr>
                      <a:r>
                        <a:rPr sz="1200" b="1" spc="-5" dirty="0">
                          <a:latin typeface="Arial"/>
                          <a:cs typeface="Arial"/>
                        </a:rPr>
                        <a:t>Patient</a:t>
                      </a:r>
                      <a:endParaRPr sz="1200">
                        <a:latin typeface="Arial"/>
                        <a:cs typeface="Arial"/>
                      </a:endParaRPr>
                    </a:p>
                    <a:p>
                      <a:pPr algn="ctr">
                        <a:lnSpc>
                          <a:spcPct val="100000"/>
                        </a:lnSpc>
                      </a:pPr>
                      <a:r>
                        <a:rPr sz="1200" b="1" dirty="0">
                          <a:latin typeface="Arial"/>
                          <a:cs typeface="Arial"/>
                        </a:rPr>
                        <a:t>#</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tc>
                  <a:txBody>
                    <a:bodyPr/>
                    <a:lstStyle/>
                    <a:p>
                      <a:pPr algn="ctr">
                        <a:lnSpc>
                          <a:spcPts val="1365"/>
                        </a:lnSpc>
                      </a:pPr>
                      <a:r>
                        <a:rPr sz="1200" b="1" spc="-5" dirty="0">
                          <a:latin typeface="Arial"/>
                          <a:cs typeface="Arial"/>
                        </a:rPr>
                        <a:t>Gender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tc>
                  <a:txBody>
                    <a:bodyPr/>
                    <a:lstStyle/>
                    <a:p>
                      <a:pPr algn="ctr">
                        <a:lnSpc>
                          <a:spcPts val="1365"/>
                        </a:lnSpc>
                      </a:pPr>
                      <a:r>
                        <a:rPr sz="1200" b="1" spc="-20" dirty="0">
                          <a:latin typeface="Arial"/>
                          <a:cs typeface="Arial"/>
                        </a:rPr>
                        <a:t>Age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tc>
                  <a:txBody>
                    <a:bodyPr/>
                    <a:lstStyle/>
                    <a:p>
                      <a:pPr marL="159385">
                        <a:lnSpc>
                          <a:spcPts val="1365"/>
                        </a:lnSpc>
                      </a:pPr>
                      <a:r>
                        <a:rPr sz="1200" b="1" spc="-5" dirty="0">
                          <a:latin typeface="Arial"/>
                          <a:cs typeface="Arial"/>
                        </a:rPr>
                        <a:t>Clinical</a:t>
                      </a:r>
                      <a:endParaRPr sz="1200">
                        <a:latin typeface="Arial"/>
                        <a:cs typeface="Arial"/>
                      </a:endParaRPr>
                    </a:p>
                    <a:p>
                      <a:pPr marL="223520">
                        <a:lnSpc>
                          <a:spcPct val="100000"/>
                        </a:lnSpc>
                      </a:pPr>
                      <a:r>
                        <a:rPr sz="1200" b="1" spc="-5" dirty="0">
                          <a:latin typeface="Arial"/>
                          <a:cs typeface="Arial"/>
                        </a:rPr>
                        <a:t>Stage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tc>
                  <a:txBody>
                    <a:bodyPr/>
                    <a:lstStyle/>
                    <a:p>
                      <a:pPr marL="109220">
                        <a:lnSpc>
                          <a:spcPts val="1365"/>
                        </a:lnSpc>
                      </a:pPr>
                      <a:r>
                        <a:rPr sz="1200" b="1" spc="-5" dirty="0">
                          <a:latin typeface="Arial"/>
                          <a:cs typeface="Arial"/>
                        </a:rPr>
                        <a:t>Imaging</a:t>
                      </a:r>
                      <a:endParaRPr sz="1200">
                        <a:latin typeface="Arial"/>
                        <a:cs typeface="Arial"/>
                      </a:endParaRPr>
                    </a:p>
                    <a:p>
                      <a:pPr marL="37465">
                        <a:lnSpc>
                          <a:spcPct val="100000"/>
                        </a:lnSpc>
                      </a:pPr>
                      <a:r>
                        <a:rPr sz="1200" b="1" spc="-5" dirty="0">
                          <a:latin typeface="Arial"/>
                          <a:cs typeface="Arial"/>
                        </a:rPr>
                        <a:t>Response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tc>
                  <a:txBody>
                    <a:bodyPr/>
                    <a:lstStyle/>
                    <a:p>
                      <a:pPr marL="26670">
                        <a:lnSpc>
                          <a:spcPts val="1365"/>
                        </a:lnSpc>
                      </a:pPr>
                      <a:r>
                        <a:rPr sz="1200" b="1" spc="-5" dirty="0">
                          <a:latin typeface="Arial"/>
                          <a:cs typeface="Arial"/>
                        </a:rPr>
                        <a:t>Pathologic</a:t>
                      </a:r>
                      <a:endParaRPr sz="1200">
                        <a:latin typeface="Arial"/>
                        <a:cs typeface="Arial"/>
                      </a:endParaRPr>
                    </a:p>
                    <a:p>
                      <a:pPr marL="51435">
                        <a:lnSpc>
                          <a:spcPct val="100000"/>
                        </a:lnSpc>
                      </a:pPr>
                      <a:r>
                        <a:rPr sz="1200" b="1" spc="-5" dirty="0">
                          <a:latin typeface="Arial"/>
                          <a:cs typeface="Arial"/>
                        </a:rPr>
                        <a:t>Response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tc>
                  <a:txBody>
                    <a:bodyPr/>
                    <a:lstStyle/>
                    <a:p>
                      <a:pPr marL="33020">
                        <a:lnSpc>
                          <a:spcPts val="1365"/>
                        </a:lnSpc>
                      </a:pPr>
                      <a:r>
                        <a:rPr sz="1200" b="1" spc="-10" dirty="0">
                          <a:latin typeface="Arial"/>
                          <a:cs typeface="Arial"/>
                        </a:rPr>
                        <a:t>Adjuvant</a:t>
                      </a:r>
                      <a:endParaRPr sz="1200">
                        <a:latin typeface="Arial"/>
                        <a:cs typeface="Arial"/>
                      </a:endParaRPr>
                    </a:p>
                    <a:p>
                      <a:pPr marL="60325">
                        <a:lnSpc>
                          <a:spcPct val="100000"/>
                        </a:lnSpc>
                      </a:pPr>
                      <a:r>
                        <a:rPr sz="1200" b="1" spc="-5" dirty="0">
                          <a:latin typeface="Arial"/>
                          <a:cs typeface="Arial"/>
                        </a:rPr>
                        <a:t>Therapy</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tc>
                  <a:txBody>
                    <a:bodyPr/>
                    <a:lstStyle/>
                    <a:p>
                      <a:pPr marL="30480">
                        <a:lnSpc>
                          <a:spcPts val="1365"/>
                        </a:lnSpc>
                      </a:pPr>
                      <a:r>
                        <a:rPr sz="1200" b="1" spc="-5" dirty="0">
                          <a:latin typeface="Arial"/>
                          <a:cs typeface="Arial"/>
                        </a:rPr>
                        <a:t>Disease</a:t>
                      </a:r>
                      <a:endParaRPr sz="1200">
                        <a:latin typeface="Arial"/>
                        <a:cs typeface="Arial"/>
                      </a:endParaRPr>
                    </a:p>
                    <a:p>
                      <a:pPr marL="86995">
                        <a:lnSpc>
                          <a:spcPct val="100000"/>
                        </a:lnSpc>
                      </a:pPr>
                      <a:r>
                        <a:rPr sz="1200" b="1" spc="-5" dirty="0">
                          <a:latin typeface="Arial"/>
                          <a:cs typeface="Arial"/>
                        </a:rPr>
                        <a:t>Status</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AC5B9"/>
                    </a:solidFill>
                  </a:tcPr>
                </a:tc>
                <a:extLst>
                  <a:ext uri="{0D108BD9-81ED-4DB2-BD59-A6C34878D82A}">
                    <a16:rowId xmlns:a16="http://schemas.microsoft.com/office/drawing/2014/main" val="10000"/>
                  </a:ext>
                </a:extLst>
              </a:tr>
              <a:tr h="186863">
                <a:tc>
                  <a:txBody>
                    <a:bodyPr/>
                    <a:lstStyle/>
                    <a:p>
                      <a:pPr algn="ctr">
                        <a:lnSpc>
                          <a:spcPts val="1365"/>
                        </a:lnSpc>
                      </a:pPr>
                      <a:r>
                        <a:rPr sz="1200" dirty="0">
                          <a:latin typeface="Arial MT"/>
                          <a:cs typeface="Arial MT"/>
                        </a:rPr>
                        <a:t>1</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88</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tcPr>
                </a:tc>
                <a:tc>
                  <a:txBody>
                    <a:bodyPr/>
                    <a:lstStyle/>
                    <a:p>
                      <a:pPr marR="55880" algn="r">
                        <a:lnSpc>
                          <a:spcPts val="1365"/>
                        </a:lnSpc>
                      </a:pPr>
                      <a:r>
                        <a:rPr sz="1200" spc="-5" dirty="0">
                          <a:latin typeface="Arial MT"/>
                          <a:cs typeface="Arial MT"/>
                        </a:rPr>
                        <a:t>TxN2b</a:t>
                      </a:r>
                      <a:r>
                        <a:rPr sz="1200" spc="-4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tcPr>
                </a:tc>
                <a:tc>
                  <a:txBody>
                    <a:bodyPr/>
                    <a:lstStyle/>
                    <a:p>
                      <a:pPr marL="635" algn="ctr">
                        <a:lnSpc>
                          <a:spcPts val="1365"/>
                        </a:lnSpc>
                      </a:pPr>
                      <a:r>
                        <a:rPr sz="1200" spc="-5" dirty="0">
                          <a:latin typeface="Arial MT"/>
                          <a:cs typeface="Arial MT"/>
                        </a:rPr>
                        <a:t>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tcPr>
                </a:tc>
                <a:tc>
                  <a:txBody>
                    <a:bodyPr/>
                    <a:lstStyle/>
                    <a:p>
                      <a:pPr marL="635" algn="ctr">
                        <a:lnSpc>
                          <a:spcPts val="1365"/>
                        </a:lnSpc>
                      </a:pPr>
                      <a:r>
                        <a:rPr sz="1200" b="1" spc="-5" dirty="0">
                          <a:latin typeface="Arial"/>
                          <a:cs typeface="Arial"/>
                        </a:rPr>
                        <a:t>MPR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solidFill>
                      <a:srgbClr val="92D050"/>
                    </a:solidFill>
                  </a:tcPr>
                </a:tc>
                <a:tc>
                  <a:txBody>
                    <a:bodyPr/>
                    <a:lstStyle/>
                    <a:p>
                      <a:pPr algn="ctr">
                        <a:lnSpc>
                          <a:spcPts val="1365"/>
                        </a:lnSpc>
                      </a:pPr>
                      <a:r>
                        <a:rPr sz="1200" spc="-10" dirty="0">
                          <a:latin typeface="Arial MT"/>
                          <a:cs typeface="Arial MT"/>
                        </a:rPr>
                        <a:t>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solidFill>
                      <a:srgbClr val="FFC00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186863">
                <a:tc>
                  <a:txBody>
                    <a:bodyPr/>
                    <a:lstStyle/>
                    <a:p>
                      <a:pPr algn="ctr">
                        <a:lnSpc>
                          <a:spcPts val="1365"/>
                        </a:lnSpc>
                      </a:pPr>
                      <a:r>
                        <a:rPr sz="1200" dirty="0">
                          <a:latin typeface="Arial MT"/>
                          <a:cs typeface="Arial MT"/>
                        </a:rPr>
                        <a:t>2</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64</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113664">
                        <a:lnSpc>
                          <a:spcPts val="1365"/>
                        </a:lnSpc>
                      </a:pPr>
                      <a:r>
                        <a:rPr sz="1200" spc="-5" dirty="0">
                          <a:latin typeface="Arial MT"/>
                          <a:cs typeface="Arial MT"/>
                        </a:rPr>
                        <a:t>TxN1</a:t>
                      </a:r>
                      <a:r>
                        <a:rPr sz="1200" spc="-30"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5"/>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186863">
                <a:tc>
                  <a:txBody>
                    <a:bodyPr/>
                    <a:lstStyle/>
                    <a:p>
                      <a:pPr algn="ctr">
                        <a:lnSpc>
                          <a:spcPts val="1365"/>
                        </a:lnSpc>
                      </a:pPr>
                      <a:r>
                        <a:rPr sz="1200" dirty="0">
                          <a:latin typeface="Arial MT"/>
                          <a:cs typeface="Arial MT"/>
                        </a:rPr>
                        <a:t>3</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69</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84455">
                        <a:lnSpc>
                          <a:spcPts val="1365"/>
                        </a:lnSpc>
                      </a:pPr>
                      <a:r>
                        <a:rPr sz="1200" spc="-5" dirty="0">
                          <a:latin typeface="Arial MT"/>
                          <a:cs typeface="Arial MT"/>
                        </a:rPr>
                        <a:t>rT2N1</a:t>
                      </a:r>
                      <a:r>
                        <a:rPr sz="1200" spc="-45"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5"/>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186863">
                <a:tc>
                  <a:txBody>
                    <a:bodyPr/>
                    <a:lstStyle/>
                    <a:p>
                      <a:pPr algn="ctr">
                        <a:lnSpc>
                          <a:spcPts val="1365"/>
                        </a:lnSpc>
                      </a:pPr>
                      <a:r>
                        <a:rPr sz="1200" dirty="0">
                          <a:latin typeface="Arial MT"/>
                          <a:cs typeface="Arial MT"/>
                        </a:rPr>
                        <a:t>4</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83</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27305" algn="r">
                        <a:lnSpc>
                          <a:spcPts val="1365"/>
                        </a:lnSpc>
                      </a:pPr>
                      <a:r>
                        <a:rPr sz="1200" spc="-5" dirty="0">
                          <a:latin typeface="Arial MT"/>
                          <a:cs typeface="Arial MT"/>
                        </a:rPr>
                        <a:t>rT1N2b</a:t>
                      </a:r>
                      <a:r>
                        <a:rPr sz="1200" spc="-6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5"/>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186865">
                <a:tc>
                  <a:txBody>
                    <a:bodyPr/>
                    <a:lstStyle/>
                    <a:p>
                      <a:pPr algn="ctr">
                        <a:lnSpc>
                          <a:spcPts val="1365"/>
                        </a:lnSpc>
                      </a:pPr>
                      <a:r>
                        <a:rPr sz="1200" dirty="0">
                          <a:latin typeface="Arial MT"/>
                          <a:cs typeface="Arial MT"/>
                        </a:rPr>
                        <a:t>5</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76</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53340" algn="r">
                        <a:lnSpc>
                          <a:spcPts val="1365"/>
                        </a:lnSpc>
                      </a:pPr>
                      <a:r>
                        <a:rPr sz="1200" dirty="0">
                          <a:latin typeface="Arial MT"/>
                          <a:cs typeface="Arial MT"/>
                        </a:rPr>
                        <a:t>T3N2b</a:t>
                      </a:r>
                      <a:r>
                        <a:rPr sz="1200" spc="-65"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b="1" spc="-5" dirty="0">
                          <a:latin typeface="Arial"/>
                          <a:cs typeface="Arial"/>
                        </a:rPr>
                        <a:t>MPR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92D050"/>
                    </a:solidFill>
                  </a:tcPr>
                </a:tc>
                <a:tc>
                  <a:txBody>
                    <a:bodyPr/>
                    <a:lstStyle/>
                    <a:p>
                      <a:pPr algn="ctr">
                        <a:lnSpc>
                          <a:spcPts val="1365"/>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186862">
                <a:tc>
                  <a:txBody>
                    <a:bodyPr/>
                    <a:lstStyle/>
                    <a:p>
                      <a:pPr algn="ctr">
                        <a:lnSpc>
                          <a:spcPts val="1360"/>
                        </a:lnSpc>
                      </a:pPr>
                      <a:r>
                        <a:rPr sz="1200" dirty="0">
                          <a:latin typeface="Arial MT"/>
                          <a:cs typeface="Arial MT"/>
                        </a:rPr>
                        <a:t>6</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69</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57150" algn="r">
                        <a:lnSpc>
                          <a:spcPts val="1360"/>
                        </a:lnSpc>
                      </a:pPr>
                      <a:r>
                        <a:rPr sz="1200" spc="-5" dirty="0">
                          <a:latin typeface="Arial MT"/>
                          <a:cs typeface="Arial MT"/>
                        </a:rPr>
                        <a:t>TxN2b</a:t>
                      </a:r>
                      <a:r>
                        <a:rPr sz="1200" spc="-4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R="635" algn="ctr">
                        <a:lnSpc>
                          <a:spcPts val="1360"/>
                        </a:lnSpc>
                      </a:pPr>
                      <a:r>
                        <a:rPr sz="1200" spc="-25" dirty="0">
                          <a:latin typeface="Arial MT"/>
                          <a:cs typeface="Arial MT"/>
                        </a:rPr>
                        <a:t>CRT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186863">
                <a:tc>
                  <a:txBody>
                    <a:bodyPr/>
                    <a:lstStyle/>
                    <a:p>
                      <a:pPr algn="ctr">
                        <a:lnSpc>
                          <a:spcPts val="1360"/>
                        </a:lnSpc>
                      </a:pPr>
                      <a:r>
                        <a:rPr sz="1200" dirty="0">
                          <a:latin typeface="Arial MT"/>
                          <a:cs typeface="Arial MT"/>
                        </a:rPr>
                        <a:t>7</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62</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113030">
                        <a:lnSpc>
                          <a:spcPts val="1360"/>
                        </a:lnSpc>
                      </a:pPr>
                      <a:r>
                        <a:rPr sz="1200" spc="-5" dirty="0">
                          <a:latin typeface="Arial MT"/>
                          <a:cs typeface="Arial MT"/>
                        </a:rPr>
                        <a:t>TxN1</a:t>
                      </a:r>
                      <a:r>
                        <a:rPr sz="1200" spc="-30"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0"/>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186863">
                <a:tc>
                  <a:txBody>
                    <a:bodyPr/>
                    <a:lstStyle/>
                    <a:p>
                      <a:pPr algn="ctr">
                        <a:lnSpc>
                          <a:spcPts val="1360"/>
                        </a:lnSpc>
                      </a:pPr>
                      <a:r>
                        <a:rPr sz="1200" dirty="0">
                          <a:latin typeface="Arial MT"/>
                          <a:cs typeface="Arial MT"/>
                        </a:rPr>
                        <a:t>8</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70</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71120" algn="r">
                        <a:lnSpc>
                          <a:spcPts val="1360"/>
                        </a:lnSpc>
                      </a:pPr>
                      <a:r>
                        <a:rPr sz="1200" spc="-5" dirty="0">
                          <a:latin typeface="Arial MT"/>
                          <a:cs typeface="Arial MT"/>
                        </a:rPr>
                        <a:t>rT4N0</a:t>
                      </a:r>
                      <a:r>
                        <a:rPr sz="1200" spc="-5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pSD/PD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0000"/>
                    </a:solidFill>
                  </a:tcPr>
                </a:tc>
                <a:tc>
                  <a:txBody>
                    <a:bodyPr/>
                    <a:lstStyle/>
                    <a:p>
                      <a:pPr marR="1270" algn="ctr">
                        <a:lnSpc>
                          <a:spcPts val="1360"/>
                        </a:lnSpc>
                      </a:pPr>
                      <a:r>
                        <a:rPr sz="1200" spc="-30" dirty="0">
                          <a:latin typeface="Arial MT"/>
                          <a:cs typeface="Arial MT"/>
                        </a:rPr>
                        <a:t>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186863">
                <a:tc>
                  <a:txBody>
                    <a:bodyPr/>
                    <a:lstStyle/>
                    <a:p>
                      <a:pPr algn="ctr">
                        <a:lnSpc>
                          <a:spcPts val="1360"/>
                        </a:lnSpc>
                      </a:pPr>
                      <a:r>
                        <a:rPr sz="1200" dirty="0">
                          <a:latin typeface="Arial MT"/>
                          <a:cs typeface="Arial MT"/>
                        </a:rPr>
                        <a:t>9</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66</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57150" algn="r">
                        <a:lnSpc>
                          <a:spcPts val="1360"/>
                        </a:lnSpc>
                      </a:pPr>
                      <a:r>
                        <a:rPr sz="1200" spc="-5" dirty="0">
                          <a:latin typeface="Arial MT"/>
                          <a:cs typeface="Arial MT"/>
                        </a:rPr>
                        <a:t>TxN2b</a:t>
                      </a:r>
                      <a:r>
                        <a:rPr sz="1200" spc="-4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R="1270" algn="ctr">
                        <a:lnSpc>
                          <a:spcPts val="1360"/>
                        </a:lnSpc>
                      </a:pPr>
                      <a:r>
                        <a:rPr sz="1200" spc="-30" dirty="0">
                          <a:latin typeface="Arial MT"/>
                          <a:cs typeface="Arial MT"/>
                        </a:rPr>
                        <a:t>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186863">
                <a:tc>
                  <a:txBody>
                    <a:bodyPr/>
                    <a:lstStyle/>
                    <a:p>
                      <a:pPr algn="ctr">
                        <a:lnSpc>
                          <a:spcPts val="1360"/>
                        </a:lnSpc>
                      </a:pPr>
                      <a:r>
                        <a:rPr sz="1200" spc="-5" dirty="0">
                          <a:latin typeface="Arial MT"/>
                          <a:cs typeface="Arial MT"/>
                        </a:rPr>
                        <a:t>10</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77</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83185">
                        <a:lnSpc>
                          <a:spcPts val="1360"/>
                        </a:lnSpc>
                      </a:pPr>
                      <a:r>
                        <a:rPr sz="1200" spc="-5" dirty="0">
                          <a:latin typeface="Arial MT"/>
                          <a:cs typeface="Arial MT"/>
                        </a:rPr>
                        <a:t>rT3N0</a:t>
                      </a:r>
                      <a:r>
                        <a:rPr sz="1200" spc="-45"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marR="1905" algn="ctr">
                        <a:lnSpc>
                          <a:spcPts val="1360"/>
                        </a:lnSpc>
                      </a:pPr>
                      <a:r>
                        <a:rPr sz="1200" spc="-30" dirty="0">
                          <a:latin typeface="Arial MT"/>
                          <a:cs typeface="Arial MT"/>
                        </a:rPr>
                        <a:t>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0"/>
                  </a:ext>
                </a:extLst>
              </a:tr>
              <a:tr h="186863">
                <a:tc>
                  <a:txBody>
                    <a:bodyPr/>
                    <a:lstStyle/>
                    <a:p>
                      <a:pPr marR="6985" algn="ctr">
                        <a:lnSpc>
                          <a:spcPts val="1360"/>
                        </a:lnSpc>
                      </a:pPr>
                      <a:r>
                        <a:rPr sz="1200" spc="-85" dirty="0">
                          <a:latin typeface="Arial MT"/>
                          <a:cs typeface="Arial MT"/>
                        </a:rPr>
                        <a:t>11</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66</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83185">
                        <a:lnSpc>
                          <a:spcPts val="1360"/>
                        </a:lnSpc>
                      </a:pPr>
                      <a:r>
                        <a:rPr sz="1200" spc="-5" dirty="0">
                          <a:latin typeface="Arial MT"/>
                          <a:cs typeface="Arial MT"/>
                        </a:rPr>
                        <a:t>rT3N0</a:t>
                      </a:r>
                      <a:r>
                        <a:rPr sz="1200" spc="-45"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0"/>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186863">
                <a:tc>
                  <a:txBody>
                    <a:bodyPr/>
                    <a:lstStyle/>
                    <a:p>
                      <a:pPr algn="ctr">
                        <a:lnSpc>
                          <a:spcPts val="1360"/>
                        </a:lnSpc>
                      </a:pPr>
                      <a:r>
                        <a:rPr sz="1200" spc="-5" dirty="0">
                          <a:latin typeface="Arial MT"/>
                          <a:cs typeface="Arial MT"/>
                        </a:rPr>
                        <a:t>12</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64</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107314">
                        <a:lnSpc>
                          <a:spcPts val="1360"/>
                        </a:lnSpc>
                      </a:pPr>
                      <a:r>
                        <a:rPr sz="1200" dirty="0">
                          <a:latin typeface="Arial MT"/>
                          <a:cs typeface="Arial MT"/>
                        </a:rPr>
                        <a:t>T3N0</a:t>
                      </a:r>
                      <a:r>
                        <a:rPr sz="1200" spc="-55"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0"/>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r h="186863">
                <a:tc>
                  <a:txBody>
                    <a:bodyPr/>
                    <a:lstStyle/>
                    <a:p>
                      <a:pPr algn="ctr">
                        <a:lnSpc>
                          <a:spcPts val="1360"/>
                        </a:lnSpc>
                      </a:pPr>
                      <a:r>
                        <a:rPr sz="1200" spc="-5" dirty="0">
                          <a:latin typeface="Arial MT"/>
                          <a:cs typeface="Arial MT"/>
                        </a:rPr>
                        <a:t>13</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80</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57785" algn="r">
                        <a:lnSpc>
                          <a:spcPts val="1360"/>
                        </a:lnSpc>
                      </a:pPr>
                      <a:r>
                        <a:rPr sz="1200" spc="-5" dirty="0">
                          <a:latin typeface="Arial MT"/>
                          <a:cs typeface="Arial MT"/>
                        </a:rPr>
                        <a:t>TxN2b</a:t>
                      </a:r>
                      <a:r>
                        <a:rPr sz="1200" spc="-4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0"/>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3"/>
                  </a:ext>
                </a:extLst>
              </a:tr>
              <a:tr h="186863">
                <a:tc>
                  <a:txBody>
                    <a:bodyPr/>
                    <a:lstStyle/>
                    <a:p>
                      <a:pPr algn="ctr">
                        <a:lnSpc>
                          <a:spcPts val="1360"/>
                        </a:lnSpc>
                      </a:pPr>
                      <a:r>
                        <a:rPr sz="1200" spc="-5" dirty="0">
                          <a:latin typeface="Arial MT"/>
                          <a:cs typeface="Arial MT"/>
                        </a:rPr>
                        <a:t>14</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76</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107314">
                        <a:lnSpc>
                          <a:spcPts val="1360"/>
                        </a:lnSpc>
                      </a:pPr>
                      <a:r>
                        <a:rPr sz="1200" dirty="0">
                          <a:latin typeface="Arial MT"/>
                          <a:cs typeface="Arial MT"/>
                        </a:rPr>
                        <a:t>T3N0</a:t>
                      </a:r>
                      <a:r>
                        <a:rPr sz="1200" spc="-55"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0"/>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4"/>
                  </a:ext>
                </a:extLst>
              </a:tr>
              <a:tr h="186863">
                <a:tc>
                  <a:txBody>
                    <a:bodyPr/>
                    <a:lstStyle/>
                    <a:p>
                      <a:pPr algn="ctr">
                        <a:lnSpc>
                          <a:spcPts val="1360"/>
                        </a:lnSpc>
                      </a:pPr>
                      <a:r>
                        <a:rPr sz="1200" spc="-5" dirty="0">
                          <a:latin typeface="Arial MT"/>
                          <a:cs typeface="Arial MT"/>
                        </a:rPr>
                        <a:t>15</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F</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71</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33655" algn="r">
                        <a:lnSpc>
                          <a:spcPts val="1360"/>
                        </a:lnSpc>
                      </a:pPr>
                      <a:r>
                        <a:rPr sz="1200" spc="-5" dirty="0">
                          <a:latin typeface="Arial MT"/>
                          <a:cs typeface="Arial MT"/>
                        </a:rPr>
                        <a:t>rT1N2c</a:t>
                      </a:r>
                      <a:r>
                        <a:rPr sz="1200" spc="-55"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0"/>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0"/>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r h="186865">
                <a:tc>
                  <a:txBody>
                    <a:bodyPr/>
                    <a:lstStyle/>
                    <a:p>
                      <a:pPr algn="ctr">
                        <a:lnSpc>
                          <a:spcPts val="1360"/>
                        </a:lnSpc>
                      </a:pPr>
                      <a:r>
                        <a:rPr sz="1200" spc="-5" dirty="0">
                          <a:latin typeface="Arial MT"/>
                          <a:cs typeface="Arial MT"/>
                        </a:rPr>
                        <a:t>16</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0"/>
                        </a:lnSpc>
                      </a:pPr>
                      <a:r>
                        <a:rPr sz="1200" spc="-5" dirty="0">
                          <a:latin typeface="Arial MT"/>
                          <a:cs typeface="Arial MT"/>
                        </a:rPr>
                        <a:t>65</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58419" algn="r">
                        <a:lnSpc>
                          <a:spcPts val="1360"/>
                        </a:lnSpc>
                      </a:pPr>
                      <a:r>
                        <a:rPr sz="1200" spc="-5" dirty="0">
                          <a:latin typeface="Arial MT"/>
                          <a:cs typeface="Arial MT"/>
                        </a:rPr>
                        <a:t>TxN2b</a:t>
                      </a:r>
                      <a:r>
                        <a:rPr sz="1200" spc="-4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365"/>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365"/>
                        </a:lnSpc>
                      </a:pPr>
                      <a:r>
                        <a:rPr sz="1200" spc="-5" dirty="0">
                          <a:latin typeface="Arial MT"/>
                          <a:cs typeface="Arial MT"/>
                        </a:rPr>
                        <a:t>pSD/PD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0000"/>
                    </a:solidFill>
                  </a:tcPr>
                </a:tc>
                <a:tc>
                  <a:txBody>
                    <a:bodyPr/>
                    <a:lstStyle/>
                    <a:p>
                      <a:pPr algn="ctr">
                        <a:lnSpc>
                          <a:spcPts val="1365"/>
                        </a:lnSpc>
                      </a:pPr>
                      <a:r>
                        <a:rPr sz="1200" spc="-30" dirty="0">
                          <a:latin typeface="Arial MT"/>
                          <a:cs typeface="Arial MT"/>
                        </a:rPr>
                        <a:t>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6"/>
                  </a:ext>
                </a:extLst>
              </a:tr>
              <a:tr h="186862">
                <a:tc>
                  <a:txBody>
                    <a:bodyPr/>
                    <a:lstStyle/>
                    <a:p>
                      <a:pPr algn="ctr">
                        <a:lnSpc>
                          <a:spcPts val="1365"/>
                        </a:lnSpc>
                      </a:pPr>
                      <a:r>
                        <a:rPr sz="1200" spc="-5" dirty="0">
                          <a:latin typeface="Arial MT"/>
                          <a:cs typeface="Arial MT"/>
                        </a:rPr>
                        <a:t>17</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F</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47</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10160" algn="r">
                        <a:lnSpc>
                          <a:spcPts val="1365"/>
                        </a:lnSpc>
                      </a:pPr>
                      <a:r>
                        <a:rPr sz="1200" spc="10" dirty="0">
                          <a:latin typeface="Arial MT"/>
                          <a:cs typeface="Arial MT"/>
                        </a:rPr>
                        <a:t>T</a:t>
                      </a:r>
                      <a:r>
                        <a:rPr sz="1200" dirty="0">
                          <a:latin typeface="Arial MT"/>
                          <a:cs typeface="Arial MT"/>
                        </a:rPr>
                        <a:t>4a</a:t>
                      </a:r>
                      <a:r>
                        <a:rPr sz="1200" spc="-5" dirty="0">
                          <a:latin typeface="Arial MT"/>
                          <a:cs typeface="Arial MT"/>
                        </a:rPr>
                        <a:t>N</a:t>
                      </a:r>
                      <a:r>
                        <a:rPr sz="1200" dirty="0">
                          <a:latin typeface="Arial MT"/>
                          <a:cs typeface="Arial MT"/>
                        </a:rPr>
                        <a:t>2b</a:t>
                      </a:r>
                      <a:r>
                        <a:rPr sz="1200" spc="-45" dirty="0">
                          <a:latin typeface="Arial MT"/>
                          <a:cs typeface="Arial MT"/>
                        </a:rPr>
                        <a:t> </a:t>
                      </a:r>
                      <a:r>
                        <a:rPr sz="1200" spc="-5" dirty="0">
                          <a:latin typeface="Arial MT"/>
                          <a:cs typeface="Arial MT"/>
                        </a:rPr>
                        <a:t>(</a:t>
                      </a:r>
                      <a:r>
                        <a:rPr sz="1200"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365"/>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365"/>
                        </a:lnSpc>
                      </a:pPr>
                      <a:r>
                        <a:rPr sz="1200" spc="-5" dirty="0">
                          <a:latin typeface="Arial MT"/>
                          <a:cs typeface="Arial MT"/>
                        </a:rPr>
                        <a:t>pSD/PD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0000"/>
                    </a:solidFill>
                  </a:tcPr>
                </a:tc>
                <a:tc>
                  <a:txBody>
                    <a:bodyPr/>
                    <a:lstStyle/>
                    <a:p>
                      <a:pPr algn="ctr">
                        <a:lnSpc>
                          <a:spcPts val="1365"/>
                        </a:lnSpc>
                      </a:pPr>
                      <a:r>
                        <a:rPr sz="1200" spc="-10" dirty="0">
                          <a:latin typeface="Arial MT"/>
                          <a:cs typeface="Arial MT"/>
                        </a:rPr>
                        <a:t>CRT**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ts val="1365"/>
                        </a:lnSpc>
                      </a:pPr>
                      <a:r>
                        <a:rPr sz="1200" b="1" spc="-5" dirty="0">
                          <a:latin typeface="Arial"/>
                          <a:cs typeface="Arial"/>
                        </a:rPr>
                        <a:t>*POD*</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7"/>
                  </a:ext>
                </a:extLst>
              </a:tr>
              <a:tr h="186865">
                <a:tc>
                  <a:txBody>
                    <a:bodyPr/>
                    <a:lstStyle/>
                    <a:p>
                      <a:pPr algn="ctr">
                        <a:lnSpc>
                          <a:spcPts val="1365"/>
                        </a:lnSpc>
                      </a:pPr>
                      <a:r>
                        <a:rPr sz="1200" spc="-5" dirty="0">
                          <a:latin typeface="Arial MT"/>
                          <a:cs typeface="Arial MT"/>
                        </a:rPr>
                        <a:t>18</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71</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113664">
                        <a:lnSpc>
                          <a:spcPts val="1365"/>
                        </a:lnSpc>
                      </a:pPr>
                      <a:r>
                        <a:rPr sz="1200" spc="-5" dirty="0">
                          <a:latin typeface="Arial MT"/>
                          <a:cs typeface="Arial MT"/>
                        </a:rPr>
                        <a:t>TxN1</a:t>
                      </a:r>
                      <a:r>
                        <a:rPr sz="1200" spc="-30" dirty="0">
                          <a:latin typeface="Arial MT"/>
                          <a:cs typeface="Arial MT"/>
                        </a:rPr>
                        <a:t> </a:t>
                      </a:r>
                      <a:r>
                        <a:rPr sz="1200" spc="-5" dirty="0">
                          <a:latin typeface="Arial MT"/>
                          <a:cs typeface="Arial MT"/>
                        </a:rPr>
                        <a:t>(III)</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b="1" spc="-10" dirty="0">
                          <a:latin typeface="Arial"/>
                          <a:cs typeface="Arial"/>
                        </a:rPr>
                        <a:t>pCR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50"/>
                    </a:solidFill>
                  </a:tcPr>
                </a:tc>
                <a:tc>
                  <a:txBody>
                    <a:bodyPr/>
                    <a:lstStyle/>
                    <a:p>
                      <a:pPr algn="ctr">
                        <a:lnSpc>
                          <a:spcPts val="1365"/>
                        </a:lnSpc>
                      </a:pPr>
                      <a:r>
                        <a:rPr sz="1200" spc="-5" dirty="0">
                          <a:latin typeface="Arial MT"/>
                          <a:cs typeface="Arial MT"/>
                        </a:rPr>
                        <a:t>None</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00B0F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8"/>
                  </a:ext>
                </a:extLst>
              </a:tr>
              <a:tr h="186862">
                <a:tc>
                  <a:txBody>
                    <a:bodyPr/>
                    <a:lstStyle/>
                    <a:p>
                      <a:pPr algn="ctr">
                        <a:lnSpc>
                          <a:spcPts val="1365"/>
                        </a:lnSpc>
                      </a:pPr>
                      <a:r>
                        <a:rPr sz="1200" spc="-5" dirty="0">
                          <a:latin typeface="Arial MT"/>
                          <a:cs typeface="Arial MT"/>
                        </a:rPr>
                        <a:t>19</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42</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R="27305" algn="r">
                        <a:lnSpc>
                          <a:spcPts val="1365"/>
                        </a:lnSpc>
                      </a:pPr>
                      <a:r>
                        <a:rPr sz="1200" spc="-5" dirty="0">
                          <a:latin typeface="Arial MT"/>
                          <a:cs typeface="Arial MT"/>
                        </a:rPr>
                        <a:t>rT3N2b</a:t>
                      </a:r>
                      <a:r>
                        <a:rPr sz="1200" spc="-6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SD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365"/>
                        </a:lnSpc>
                      </a:pPr>
                      <a:r>
                        <a:rPr sz="1200" spc="-5" dirty="0">
                          <a:latin typeface="Arial MT"/>
                          <a:cs typeface="Arial MT"/>
                        </a:rPr>
                        <a:t>pPR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gn="ctr">
                        <a:lnSpc>
                          <a:spcPts val="1365"/>
                        </a:lnSpc>
                      </a:pPr>
                      <a:r>
                        <a:rPr sz="1200" spc="-30" dirty="0">
                          <a:latin typeface="Arial MT"/>
                          <a:cs typeface="Arial MT"/>
                        </a:rPr>
                        <a:t>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9"/>
                  </a:ext>
                </a:extLst>
              </a:tr>
              <a:tr h="186865">
                <a:tc>
                  <a:txBody>
                    <a:bodyPr/>
                    <a:lstStyle/>
                    <a:p>
                      <a:pPr algn="ctr">
                        <a:lnSpc>
                          <a:spcPts val="1365"/>
                        </a:lnSpc>
                      </a:pPr>
                      <a:r>
                        <a:rPr sz="1200" spc="-5" dirty="0">
                          <a:latin typeface="Arial MT"/>
                          <a:cs typeface="Arial MT"/>
                        </a:rPr>
                        <a:t>20</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tc>
                  <a:txBody>
                    <a:bodyPr/>
                    <a:lstStyle/>
                    <a:p>
                      <a:pPr algn="ctr">
                        <a:lnSpc>
                          <a:spcPts val="1365"/>
                        </a:lnSpc>
                      </a:pPr>
                      <a:r>
                        <a:rPr sz="1200" dirty="0">
                          <a:latin typeface="Arial MT"/>
                          <a:cs typeface="Arial MT"/>
                        </a:rPr>
                        <a:t>M</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tc>
                  <a:txBody>
                    <a:bodyPr/>
                    <a:lstStyle/>
                    <a:p>
                      <a:pPr algn="ctr">
                        <a:lnSpc>
                          <a:spcPts val="1365"/>
                        </a:lnSpc>
                      </a:pPr>
                      <a:r>
                        <a:rPr sz="1200" spc="-5" dirty="0">
                          <a:latin typeface="Arial MT"/>
                          <a:cs typeface="Arial MT"/>
                        </a:rPr>
                        <a:t>61</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tc>
                  <a:txBody>
                    <a:bodyPr/>
                    <a:lstStyle/>
                    <a:p>
                      <a:pPr marR="56515" algn="r">
                        <a:lnSpc>
                          <a:spcPts val="1365"/>
                        </a:lnSpc>
                      </a:pPr>
                      <a:r>
                        <a:rPr sz="1200" spc="-5" dirty="0">
                          <a:latin typeface="Arial MT"/>
                          <a:cs typeface="Arial MT"/>
                        </a:rPr>
                        <a:t>TxN3b</a:t>
                      </a:r>
                      <a:r>
                        <a:rPr sz="1200" spc="-40" dirty="0">
                          <a:latin typeface="Arial MT"/>
                          <a:cs typeface="Arial MT"/>
                        </a:rPr>
                        <a:t> </a:t>
                      </a:r>
                      <a:r>
                        <a:rPr sz="1200" spc="-5" dirty="0">
                          <a:latin typeface="Arial MT"/>
                          <a:cs typeface="Arial MT"/>
                        </a:rPr>
                        <a:t>(IV)</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tc>
                  <a:txBody>
                    <a:bodyPr/>
                    <a:lstStyle/>
                    <a:p>
                      <a:pPr algn="ctr">
                        <a:lnSpc>
                          <a:spcPts val="1365"/>
                        </a:lnSpc>
                      </a:pPr>
                      <a:r>
                        <a:rPr sz="1200" spc="-5" dirty="0">
                          <a:latin typeface="Arial MT"/>
                          <a:cs typeface="Arial MT"/>
                        </a:rPr>
                        <a:t>PR</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tc>
                  <a:txBody>
                    <a:bodyPr/>
                    <a:lstStyle/>
                    <a:p>
                      <a:pPr algn="ctr">
                        <a:lnSpc>
                          <a:spcPts val="1365"/>
                        </a:lnSpc>
                      </a:pPr>
                      <a:r>
                        <a:rPr sz="1200" b="1" spc="-5" dirty="0">
                          <a:latin typeface="Arial"/>
                          <a:cs typeface="Arial"/>
                        </a:rPr>
                        <a:t>MPR</a:t>
                      </a:r>
                      <a:endParaRPr sz="1200">
                        <a:latin typeface="Arial"/>
                        <a:cs typeface="Arial"/>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solidFill>
                      <a:srgbClr val="92D050"/>
                    </a:solidFill>
                  </a:tcPr>
                </a:tc>
                <a:tc>
                  <a:txBody>
                    <a:bodyPr/>
                    <a:lstStyle/>
                    <a:p>
                      <a:pPr algn="ctr">
                        <a:lnSpc>
                          <a:spcPts val="1365"/>
                        </a:lnSpc>
                      </a:pPr>
                      <a:r>
                        <a:rPr sz="1200" spc="-30" dirty="0">
                          <a:latin typeface="Arial MT"/>
                          <a:cs typeface="Arial MT"/>
                        </a:rPr>
                        <a:t>RT</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solidFill>
                      <a:srgbClr val="FFC000"/>
                    </a:solidFill>
                  </a:tcPr>
                </a:tc>
                <a:tc>
                  <a:txBody>
                    <a:bodyPr/>
                    <a:lstStyle/>
                    <a:p>
                      <a:pPr algn="ctr">
                        <a:lnSpc>
                          <a:spcPts val="1365"/>
                        </a:lnSpc>
                      </a:pPr>
                      <a:r>
                        <a:rPr sz="1200" spc="-5" dirty="0">
                          <a:latin typeface="Arial MT"/>
                          <a:cs typeface="Arial MT"/>
                        </a:rPr>
                        <a:t>NED</a:t>
                      </a:r>
                      <a:endParaRPr sz="1200">
                        <a:latin typeface="Arial MT"/>
                        <a:cs typeface="Arial MT"/>
                      </a:endParaRPr>
                    </a:p>
                  </a:txBody>
                  <a:tcPr marL="0" marR="0" marT="0" marB="0">
                    <a:lnL w="1270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extLst>
                  <a:ext uri="{0D108BD9-81ED-4DB2-BD59-A6C34878D82A}">
                    <a16:rowId xmlns:a16="http://schemas.microsoft.com/office/drawing/2014/main" val="10020"/>
                  </a:ext>
                </a:extLst>
              </a:tr>
            </a:tbl>
          </a:graphicData>
        </a:graphic>
      </p:graphicFrame>
      <p:sp>
        <p:nvSpPr>
          <p:cNvPr id="4" name="object 4"/>
          <p:cNvSpPr txBox="1"/>
          <p:nvPr/>
        </p:nvSpPr>
        <p:spPr>
          <a:xfrm>
            <a:off x="6276340" y="1173131"/>
            <a:ext cx="4998720" cy="1001394"/>
          </a:xfrm>
          <a:prstGeom prst="rect">
            <a:avLst/>
          </a:prstGeom>
        </p:spPr>
        <p:txBody>
          <a:bodyPr vert="horz" wrap="square" lIns="0" tIns="13335" rIns="0" bIns="0" rtlCol="0">
            <a:spAutoFit/>
          </a:bodyPr>
          <a:lstStyle/>
          <a:p>
            <a:pPr marL="355600" marR="5080" lvl="0" indent="-342900" algn="l" defTabSz="914400" rtl="0" eaLnBrk="1" fontAlgn="auto" latinLnBrk="0" hangingPunct="1">
              <a:lnSpc>
                <a:spcPct val="100000"/>
              </a:lnSpc>
              <a:spcBef>
                <a:spcPts val="105"/>
              </a:spcBef>
              <a:spcAft>
                <a:spcPts val="0"/>
              </a:spcAft>
              <a:buClrTx/>
              <a:buSzTx/>
              <a:buFont typeface="Arial MT"/>
              <a:buChar char="•"/>
              <a:tabLst>
                <a:tab pos="354965" algn="l"/>
                <a:tab pos="355600" algn="l"/>
              </a:tabLst>
              <a:defRPr/>
            </a:pPr>
            <a:r>
              <a:rPr kumimoji="0" sz="3200" b="0" i="0" u="none" strike="noStrike" kern="1200" cap="none" spc="-10" normalizeH="0" baseline="0" noProof="0" dirty="0">
                <a:ln>
                  <a:noFill/>
                </a:ln>
                <a:solidFill>
                  <a:prstClr val="black"/>
                </a:solidFill>
                <a:effectLst/>
                <a:uLnTx/>
                <a:uFillTx/>
                <a:latin typeface="Corbel"/>
                <a:ea typeface="+mn-ea"/>
                <a:cs typeface="Corbel"/>
              </a:rPr>
              <a:t>Receipt </a:t>
            </a:r>
            <a:r>
              <a:rPr kumimoji="0" sz="3200" b="0" i="0" u="none" strike="noStrike" kern="1200" cap="none" spc="-5" normalizeH="0" baseline="0" noProof="0" dirty="0">
                <a:ln>
                  <a:noFill/>
                </a:ln>
                <a:solidFill>
                  <a:prstClr val="black"/>
                </a:solidFill>
                <a:effectLst/>
                <a:uLnTx/>
                <a:uFillTx/>
                <a:latin typeface="Corbel"/>
                <a:ea typeface="+mn-ea"/>
                <a:cs typeface="Corbel"/>
              </a:rPr>
              <a:t>of adjuvant therapy </a:t>
            </a:r>
            <a:r>
              <a:rPr kumimoji="0" sz="3200" b="0" i="0" u="none" strike="noStrike" kern="1200" cap="none" spc="-630" normalizeH="0" baseline="0" noProof="0" dirty="0">
                <a:ln>
                  <a:noFill/>
                </a:ln>
                <a:solidFill>
                  <a:prstClr val="black"/>
                </a:solidFill>
                <a:effectLst/>
                <a:uLnTx/>
                <a:uFillTx/>
                <a:latin typeface="Corbel"/>
                <a:ea typeface="+mn-ea"/>
                <a:cs typeface="Corbel"/>
              </a:rPr>
              <a:t> </a:t>
            </a:r>
            <a:r>
              <a:rPr kumimoji="0" sz="3200" b="0" i="0" u="none" strike="noStrike" kern="1200" cap="none" spc="0" normalizeH="0" baseline="0" noProof="0" dirty="0">
                <a:ln>
                  <a:noFill/>
                </a:ln>
                <a:solidFill>
                  <a:prstClr val="black"/>
                </a:solidFill>
                <a:effectLst/>
                <a:uLnTx/>
                <a:uFillTx/>
                <a:latin typeface="Corbel"/>
                <a:ea typeface="+mn-ea"/>
                <a:cs typeface="Corbel"/>
              </a:rPr>
              <a:t>by</a:t>
            </a:r>
            <a:r>
              <a:rPr kumimoji="0" sz="3200" b="0" i="0" u="none" strike="noStrike" kern="1200" cap="none" spc="-15" normalizeH="0" baseline="0" noProof="0" dirty="0">
                <a:ln>
                  <a:noFill/>
                </a:ln>
                <a:solidFill>
                  <a:prstClr val="black"/>
                </a:solidFill>
                <a:effectLst/>
                <a:uLnTx/>
                <a:uFillTx/>
                <a:latin typeface="Corbel"/>
                <a:ea typeface="+mn-ea"/>
                <a:cs typeface="Corbel"/>
              </a:rPr>
              <a:t> </a:t>
            </a:r>
            <a:r>
              <a:rPr kumimoji="0" sz="3200" b="0" i="0" u="none" strike="noStrike" kern="1200" cap="none" spc="0" normalizeH="0" baseline="0" noProof="0" dirty="0">
                <a:ln>
                  <a:noFill/>
                </a:ln>
                <a:solidFill>
                  <a:prstClr val="black"/>
                </a:solidFill>
                <a:effectLst/>
                <a:uLnTx/>
                <a:uFillTx/>
                <a:latin typeface="Corbel"/>
                <a:ea typeface="+mn-ea"/>
                <a:cs typeface="Corbel"/>
              </a:rPr>
              <a:t>pathologic</a:t>
            </a:r>
            <a:r>
              <a:rPr kumimoji="0" sz="3200" b="0" i="0" u="none" strike="noStrike" kern="1200" cap="none" spc="-35" normalizeH="0" baseline="0" noProof="0" dirty="0">
                <a:ln>
                  <a:noFill/>
                </a:ln>
                <a:solidFill>
                  <a:prstClr val="black"/>
                </a:solidFill>
                <a:effectLst/>
                <a:uLnTx/>
                <a:uFillTx/>
                <a:latin typeface="Corbel"/>
                <a:ea typeface="+mn-ea"/>
                <a:cs typeface="Corbel"/>
              </a:rPr>
              <a:t> </a:t>
            </a:r>
            <a:r>
              <a:rPr kumimoji="0" sz="3200" b="0" i="0" u="none" strike="noStrike" kern="1200" cap="none" spc="-5" normalizeH="0" baseline="0" noProof="0" dirty="0">
                <a:ln>
                  <a:noFill/>
                </a:ln>
                <a:solidFill>
                  <a:prstClr val="black"/>
                </a:solidFill>
                <a:effectLst/>
                <a:uLnTx/>
                <a:uFillTx/>
                <a:latin typeface="Corbel"/>
                <a:ea typeface="+mn-ea"/>
                <a:cs typeface="Corbel"/>
              </a:rPr>
              <a:t>response*</a:t>
            </a:r>
            <a:endParaRPr kumimoji="0" sz="3200" b="0" i="0" u="none" strike="noStrike" kern="1200" cap="none" spc="0" normalizeH="0" baseline="0" noProof="0">
              <a:ln>
                <a:noFill/>
              </a:ln>
              <a:solidFill>
                <a:prstClr val="black"/>
              </a:solidFill>
              <a:effectLst/>
              <a:uLnTx/>
              <a:uFillTx/>
              <a:latin typeface="Corbel"/>
              <a:ea typeface="+mn-ea"/>
              <a:cs typeface="Corbel"/>
            </a:endParaRPr>
          </a:p>
        </p:txBody>
      </p:sp>
      <p:sp>
        <p:nvSpPr>
          <p:cNvPr id="5" name="object 5"/>
          <p:cNvSpPr txBox="1"/>
          <p:nvPr/>
        </p:nvSpPr>
        <p:spPr>
          <a:xfrm>
            <a:off x="6733540" y="2150930"/>
            <a:ext cx="222885" cy="2073910"/>
          </a:xfrm>
          <a:prstGeom prst="rect">
            <a:avLst/>
          </a:prstGeom>
        </p:spPr>
        <p:txBody>
          <a:bodyPr vert="horz" wrap="square" lIns="0" tIns="97790" rIns="0" bIns="0" rtlCol="0">
            <a:spAutoFit/>
          </a:bodyPr>
          <a:lstStyle/>
          <a:p>
            <a:pPr marL="12700" marR="0" lvl="0" indent="0" algn="l" defTabSz="914400" rtl="0" eaLnBrk="1" fontAlgn="auto" latinLnBrk="0" hangingPunct="1">
              <a:lnSpc>
                <a:spcPct val="100000"/>
              </a:lnSpc>
              <a:spcBef>
                <a:spcPts val="770"/>
              </a:spcBef>
              <a:spcAft>
                <a:spcPts val="0"/>
              </a:spcAft>
              <a:buClrTx/>
              <a:buSzTx/>
              <a:buFontTx/>
              <a:buNone/>
              <a:tabLst/>
              <a:defRPr/>
            </a:pPr>
            <a:r>
              <a:rPr kumimoji="0" sz="2800" b="0" i="0" u="none" strike="noStrike" kern="1200" cap="none" spc="-5" normalizeH="0" baseline="0" noProof="0" dirty="0">
                <a:ln>
                  <a:noFill/>
                </a:ln>
                <a:solidFill>
                  <a:prstClr val="black"/>
                </a:solidFill>
                <a:effectLst/>
                <a:uLnTx/>
                <a:uFillTx/>
                <a:latin typeface="Arial MT"/>
                <a:ea typeface="+mn-ea"/>
                <a:cs typeface="Arial MT"/>
              </a:rPr>
              <a:t>–</a:t>
            </a:r>
            <a:endParaRPr kumimoji="0" sz="2800" b="0" i="0" u="none" strike="noStrike" kern="1200" cap="none" spc="0" normalizeH="0" baseline="0" noProof="0">
              <a:ln>
                <a:noFill/>
              </a:ln>
              <a:solidFill>
                <a:prstClr val="black"/>
              </a:solidFill>
              <a:effectLst/>
              <a:uLnTx/>
              <a:uFillTx/>
              <a:latin typeface="Arial MT"/>
              <a:ea typeface="+mn-ea"/>
              <a:cs typeface="Arial MT"/>
            </a:endParaRPr>
          </a:p>
          <a:p>
            <a:pPr marL="12700" marR="0" lvl="0" indent="0" algn="l" defTabSz="914400" rtl="0" eaLnBrk="1" fontAlgn="auto" latinLnBrk="0" hangingPunct="1">
              <a:lnSpc>
                <a:spcPct val="100000"/>
              </a:lnSpc>
              <a:spcBef>
                <a:spcPts val="675"/>
              </a:spcBef>
              <a:spcAft>
                <a:spcPts val="0"/>
              </a:spcAft>
              <a:buClrTx/>
              <a:buSzTx/>
              <a:buFontTx/>
              <a:buNone/>
              <a:tabLst/>
              <a:defRPr/>
            </a:pPr>
            <a:r>
              <a:rPr kumimoji="0" sz="2800" b="0" i="0" u="none" strike="noStrike" kern="1200" cap="none" spc="-5" normalizeH="0" baseline="0" noProof="0" dirty="0">
                <a:ln>
                  <a:noFill/>
                </a:ln>
                <a:solidFill>
                  <a:prstClr val="black"/>
                </a:solidFill>
                <a:effectLst/>
                <a:uLnTx/>
                <a:uFillTx/>
                <a:latin typeface="Arial MT"/>
                <a:ea typeface="+mn-ea"/>
                <a:cs typeface="Arial MT"/>
              </a:rPr>
              <a:t>–</a:t>
            </a:r>
            <a:endParaRPr kumimoji="0" sz="2800" b="0" i="0" u="none" strike="noStrike" kern="1200" cap="none" spc="0" normalizeH="0" baseline="0" noProof="0">
              <a:ln>
                <a:noFill/>
              </a:ln>
              <a:solidFill>
                <a:prstClr val="black"/>
              </a:solidFill>
              <a:effectLst/>
              <a:uLnTx/>
              <a:uFillTx/>
              <a:latin typeface="Arial MT"/>
              <a:ea typeface="+mn-ea"/>
              <a:cs typeface="Arial MT"/>
            </a:endParaRPr>
          </a:p>
          <a:p>
            <a:pPr marL="12700" marR="0" lvl="0" indent="0" algn="l" defTabSz="914400" rtl="0" eaLnBrk="1" fontAlgn="auto" latinLnBrk="0" hangingPunct="1">
              <a:lnSpc>
                <a:spcPct val="100000"/>
              </a:lnSpc>
              <a:spcBef>
                <a:spcPts val="670"/>
              </a:spcBef>
              <a:spcAft>
                <a:spcPts val="0"/>
              </a:spcAft>
              <a:buClrTx/>
              <a:buSzTx/>
              <a:buFontTx/>
              <a:buNone/>
              <a:tabLst/>
              <a:defRPr/>
            </a:pPr>
            <a:r>
              <a:rPr kumimoji="0" sz="2800" b="0" i="0" u="none" strike="noStrike" kern="1200" cap="none" spc="-5" normalizeH="0" baseline="0" noProof="0" dirty="0">
                <a:ln>
                  <a:noFill/>
                </a:ln>
                <a:solidFill>
                  <a:prstClr val="black"/>
                </a:solidFill>
                <a:effectLst/>
                <a:uLnTx/>
                <a:uFillTx/>
                <a:latin typeface="Arial MT"/>
                <a:ea typeface="+mn-ea"/>
                <a:cs typeface="Arial MT"/>
              </a:rPr>
              <a:t>–</a:t>
            </a:r>
            <a:endParaRPr kumimoji="0" sz="2800" b="0" i="0" u="none" strike="noStrike" kern="1200" cap="none" spc="0" normalizeH="0" baseline="0" noProof="0">
              <a:ln>
                <a:noFill/>
              </a:ln>
              <a:solidFill>
                <a:prstClr val="black"/>
              </a:solidFill>
              <a:effectLst/>
              <a:uLnTx/>
              <a:uFillTx/>
              <a:latin typeface="Arial MT"/>
              <a:ea typeface="+mn-ea"/>
              <a:cs typeface="Arial MT"/>
            </a:endParaRPr>
          </a:p>
          <a:p>
            <a:pPr marL="12700" marR="0" lvl="0" indent="0" algn="l" defTabSz="914400" rtl="0" eaLnBrk="1" fontAlgn="auto" latinLnBrk="0" hangingPunct="1">
              <a:lnSpc>
                <a:spcPct val="100000"/>
              </a:lnSpc>
              <a:spcBef>
                <a:spcPts val="670"/>
              </a:spcBef>
              <a:spcAft>
                <a:spcPts val="0"/>
              </a:spcAft>
              <a:buClrTx/>
              <a:buSzTx/>
              <a:buFontTx/>
              <a:buNone/>
              <a:tabLst/>
              <a:defRPr/>
            </a:pPr>
            <a:r>
              <a:rPr kumimoji="0" sz="2800" b="0" i="0" u="none" strike="noStrike" kern="1200" cap="none" spc="-5" normalizeH="0" baseline="0" noProof="0" dirty="0">
                <a:ln>
                  <a:noFill/>
                </a:ln>
                <a:solidFill>
                  <a:prstClr val="black"/>
                </a:solidFill>
                <a:effectLst/>
                <a:uLnTx/>
                <a:uFillTx/>
                <a:latin typeface="Arial MT"/>
                <a:ea typeface="+mn-ea"/>
                <a:cs typeface="Arial MT"/>
              </a:rPr>
              <a:t>–</a:t>
            </a:r>
            <a:endParaRPr kumimoji="0" sz="2800" b="0" i="0" u="none" strike="noStrike" kern="1200" cap="none" spc="0" normalizeH="0" baseline="0" noProof="0">
              <a:ln>
                <a:noFill/>
              </a:ln>
              <a:solidFill>
                <a:prstClr val="black"/>
              </a:solidFill>
              <a:effectLst/>
              <a:uLnTx/>
              <a:uFillTx/>
              <a:latin typeface="Arial MT"/>
              <a:ea typeface="+mn-ea"/>
              <a:cs typeface="Arial MT"/>
            </a:endParaRPr>
          </a:p>
        </p:txBody>
      </p:sp>
      <p:sp>
        <p:nvSpPr>
          <p:cNvPr id="6" name="object 6"/>
          <p:cNvSpPr txBox="1"/>
          <p:nvPr/>
        </p:nvSpPr>
        <p:spPr>
          <a:xfrm>
            <a:off x="7032752" y="2264829"/>
            <a:ext cx="2124710" cy="434340"/>
          </a:xfrm>
          <a:prstGeom prst="rect">
            <a:avLst/>
          </a:prstGeom>
          <a:solidFill>
            <a:srgbClr val="008000"/>
          </a:solidFill>
        </p:spPr>
        <p:txBody>
          <a:bodyPr vert="horz" wrap="square" lIns="0" tIns="0" rIns="0" bIns="0" rtlCol="0">
            <a:spAutoFit/>
          </a:bodyPr>
          <a:lstStyle/>
          <a:p>
            <a:pPr marL="0" marR="0" lvl="0" indent="0" algn="l" defTabSz="914400" rtl="0" eaLnBrk="1" fontAlgn="auto" latinLnBrk="0" hangingPunct="1">
              <a:lnSpc>
                <a:spcPts val="3235"/>
              </a:lnSpc>
              <a:spcBef>
                <a:spcPts val="0"/>
              </a:spcBef>
              <a:spcAft>
                <a:spcPts val="0"/>
              </a:spcAft>
              <a:buClrTx/>
              <a:buSzTx/>
              <a:buFontTx/>
              <a:buNone/>
              <a:tabLst/>
              <a:defRPr/>
            </a:pPr>
            <a:r>
              <a:rPr kumimoji="0" sz="2800" b="0" i="0" u="none" strike="noStrike" kern="1200" cap="none" spc="-5" normalizeH="0" baseline="0" noProof="0" dirty="0">
                <a:ln>
                  <a:noFill/>
                </a:ln>
                <a:solidFill>
                  <a:prstClr val="black"/>
                </a:solidFill>
                <a:effectLst/>
                <a:uLnTx/>
                <a:uFillTx/>
                <a:latin typeface="Corbel"/>
                <a:ea typeface="+mn-ea"/>
                <a:cs typeface="Corbel"/>
              </a:rPr>
              <a:t>pCR=1/11</a:t>
            </a:r>
            <a:r>
              <a:rPr kumimoji="0" sz="2800" b="0" i="0" u="none" strike="noStrike" kern="1200" cap="none" spc="-3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(9%)</a:t>
            </a:r>
            <a:endParaRPr kumimoji="0" sz="2800" b="0" i="0" u="none" strike="noStrike" kern="1200" cap="none" spc="0" normalizeH="0" baseline="0" noProof="0">
              <a:ln>
                <a:noFill/>
              </a:ln>
              <a:solidFill>
                <a:prstClr val="black"/>
              </a:solidFill>
              <a:effectLst/>
              <a:uLnTx/>
              <a:uFillTx/>
              <a:latin typeface="Corbel"/>
              <a:ea typeface="+mn-ea"/>
              <a:cs typeface="Corbel"/>
            </a:endParaRPr>
          </a:p>
        </p:txBody>
      </p:sp>
      <p:sp>
        <p:nvSpPr>
          <p:cNvPr id="7" name="object 7"/>
          <p:cNvSpPr txBox="1"/>
          <p:nvPr/>
        </p:nvSpPr>
        <p:spPr>
          <a:xfrm>
            <a:off x="7032752" y="2776893"/>
            <a:ext cx="2273935" cy="434340"/>
          </a:xfrm>
          <a:prstGeom prst="rect">
            <a:avLst/>
          </a:prstGeom>
          <a:solidFill>
            <a:srgbClr val="00FF00"/>
          </a:solidFill>
        </p:spPr>
        <p:txBody>
          <a:bodyPr vert="horz" wrap="square" lIns="0" tIns="0" rIns="0" bIns="0" rtlCol="0">
            <a:spAutoFit/>
          </a:bodyPr>
          <a:lstStyle/>
          <a:p>
            <a:pPr marL="0" marR="0" lvl="0" indent="0" algn="l" defTabSz="914400" rtl="0" eaLnBrk="1" fontAlgn="auto" latinLnBrk="0" hangingPunct="1">
              <a:lnSpc>
                <a:spcPts val="3235"/>
              </a:lnSpc>
              <a:spcBef>
                <a:spcPts val="0"/>
              </a:spcBef>
              <a:spcAft>
                <a:spcPts val="0"/>
              </a:spcAft>
              <a:buClrTx/>
              <a:buSzTx/>
              <a:buFontTx/>
              <a:buNone/>
              <a:tabLst/>
              <a:defRPr/>
            </a:pPr>
            <a:r>
              <a:rPr kumimoji="0" sz="2800" b="0" i="0" u="none" strike="noStrike" kern="1200" cap="none" spc="-10" normalizeH="0" baseline="0" noProof="0" dirty="0">
                <a:ln>
                  <a:noFill/>
                </a:ln>
                <a:solidFill>
                  <a:prstClr val="black"/>
                </a:solidFill>
                <a:effectLst/>
                <a:uLnTx/>
                <a:uFillTx/>
                <a:latin typeface="Corbel"/>
                <a:ea typeface="+mn-ea"/>
                <a:cs typeface="Corbel"/>
              </a:rPr>
              <a:t>MPR=2/3</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(66%)</a:t>
            </a:r>
            <a:endParaRPr kumimoji="0" sz="2800" b="0" i="0" u="none" strike="noStrike" kern="1200" cap="none" spc="0" normalizeH="0" baseline="0" noProof="0">
              <a:ln>
                <a:noFill/>
              </a:ln>
              <a:solidFill>
                <a:prstClr val="black"/>
              </a:solidFill>
              <a:effectLst/>
              <a:uLnTx/>
              <a:uFillTx/>
              <a:latin typeface="Corbel"/>
              <a:ea typeface="+mn-ea"/>
              <a:cs typeface="Corbel"/>
            </a:endParaRPr>
          </a:p>
        </p:txBody>
      </p:sp>
      <p:sp>
        <p:nvSpPr>
          <p:cNvPr id="8" name="object 8"/>
          <p:cNvSpPr txBox="1"/>
          <p:nvPr/>
        </p:nvSpPr>
        <p:spPr>
          <a:xfrm>
            <a:off x="7032752" y="3288956"/>
            <a:ext cx="2304415" cy="434340"/>
          </a:xfrm>
          <a:prstGeom prst="rect">
            <a:avLst/>
          </a:prstGeom>
          <a:solidFill>
            <a:srgbClr val="FFFF00"/>
          </a:solidFill>
        </p:spPr>
        <p:txBody>
          <a:bodyPr vert="horz" wrap="square" lIns="0" tIns="0" rIns="0" bIns="0" rtlCol="0">
            <a:spAutoFit/>
          </a:bodyPr>
          <a:lstStyle/>
          <a:p>
            <a:pPr marL="0" marR="0" lvl="0" indent="0" algn="l" defTabSz="914400" rtl="0" eaLnBrk="1" fontAlgn="auto" latinLnBrk="0" hangingPunct="1">
              <a:lnSpc>
                <a:spcPts val="3235"/>
              </a:lnSpc>
              <a:spcBef>
                <a:spcPts val="0"/>
              </a:spcBef>
              <a:spcAft>
                <a:spcPts val="0"/>
              </a:spcAft>
              <a:buClrTx/>
              <a:buSzTx/>
              <a:buFontTx/>
              <a:buNone/>
              <a:tabLst/>
              <a:defRPr/>
            </a:pPr>
            <a:r>
              <a:rPr kumimoji="0" sz="2800" b="0" i="0" u="none" strike="noStrike" kern="1200" cap="none" spc="-5" normalizeH="0" baseline="0" noProof="0" dirty="0">
                <a:ln>
                  <a:noFill/>
                </a:ln>
                <a:solidFill>
                  <a:prstClr val="black"/>
                </a:solidFill>
                <a:effectLst/>
                <a:uLnTx/>
                <a:uFillTx/>
                <a:latin typeface="Corbel"/>
                <a:ea typeface="+mn-ea"/>
                <a:cs typeface="Corbel"/>
              </a:rPr>
              <a:t>pPR=3/3</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(100%)</a:t>
            </a:r>
            <a:endParaRPr kumimoji="0" sz="2800" b="0" i="0" u="none" strike="noStrike" kern="1200" cap="none" spc="0" normalizeH="0" baseline="0" noProof="0">
              <a:ln>
                <a:noFill/>
              </a:ln>
              <a:solidFill>
                <a:prstClr val="black"/>
              </a:solidFill>
              <a:effectLst/>
              <a:uLnTx/>
              <a:uFillTx/>
              <a:latin typeface="Corbel"/>
              <a:ea typeface="+mn-ea"/>
              <a:cs typeface="Corbel"/>
            </a:endParaRPr>
          </a:p>
        </p:txBody>
      </p:sp>
      <p:sp>
        <p:nvSpPr>
          <p:cNvPr id="9" name="object 9"/>
          <p:cNvSpPr txBox="1"/>
          <p:nvPr/>
        </p:nvSpPr>
        <p:spPr>
          <a:xfrm>
            <a:off x="7032752" y="3801021"/>
            <a:ext cx="2863850" cy="434340"/>
          </a:xfrm>
          <a:prstGeom prst="rect">
            <a:avLst/>
          </a:prstGeom>
          <a:solidFill>
            <a:srgbClr val="FF0000"/>
          </a:solidFill>
        </p:spPr>
        <p:txBody>
          <a:bodyPr vert="horz" wrap="square" lIns="0" tIns="0" rIns="0" bIns="0" rtlCol="0">
            <a:spAutoFit/>
          </a:bodyPr>
          <a:lstStyle/>
          <a:p>
            <a:pPr marL="0" marR="0" lvl="0" indent="0" algn="l" defTabSz="914400" rtl="0" eaLnBrk="1" fontAlgn="auto" latinLnBrk="0" hangingPunct="1">
              <a:lnSpc>
                <a:spcPts val="3235"/>
              </a:lnSpc>
              <a:spcBef>
                <a:spcPts val="0"/>
              </a:spcBef>
              <a:spcAft>
                <a:spcPts val="0"/>
              </a:spcAft>
              <a:buClrTx/>
              <a:buSzTx/>
              <a:buFontTx/>
              <a:buNone/>
              <a:tabLst/>
              <a:defRPr/>
            </a:pPr>
            <a:r>
              <a:rPr kumimoji="0" sz="2800" b="0" i="0" u="none" strike="noStrike" kern="1200" cap="none" spc="-5" normalizeH="0" baseline="0" noProof="0" dirty="0">
                <a:ln>
                  <a:noFill/>
                </a:ln>
                <a:solidFill>
                  <a:prstClr val="black"/>
                </a:solidFill>
                <a:effectLst/>
                <a:uLnTx/>
                <a:uFillTx/>
                <a:latin typeface="Corbel"/>
                <a:ea typeface="+mn-ea"/>
                <a:cs typeface="Corbel"/>
              </a:rPr>
              <a:t>pSD/PD=3/3</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(100%)</a:t>
            </a:r>
            <a:endParaRPr kumimoji="0" sz="2800" b="0" i="0" u="none" strike="noStrike" kern="1200" cap="none" spc="0" normalizeH="0" baseline="0" noProof="0">
              <a:ln>
                <a:noFill/>
              </a:ln>
              <a:solidFill>
                <a:prstClr val="black"/>
              </a:solidFill>
              <a:effectLst/>
              <a:uLnTx/>
              <a:uFillTx/>
              <a:latin typeface="Corbel"/>
              <a:ea typeface="+mn-ea"/>
              <a:cs typeface="Corbel"/>
            </a:endParaRPr>
          </a:p>
        </p:txBody>
      </p:sp>
      <p:sp>
        <p:nvSpPr>
          <p:cNvPr id="10" name="object 10"/>
          <p:cNvSpPr txBox="1"/>
          <p:nvPr/>
        </p:nvSpPr>
        <p:spPr>
          <a:xfrm>
            <a:off x="6276340" y="4294284"/>
            <a:ext cx="4963160" cy="5137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200" b="0" i="0" u="none" strike="noStrike" kern="1200" cap="none" spc="0" normalizeH="0" baseline="0" noProof="0" dirty="0">
                <a:ln>
                  <a:noFill/>
                </a:ln>
                <a:solidFill>
                  <a:prstClr val="black"/>
                </a:solidFill>
                <a:effectLst/>
                <a:uLnTx/>
                <a:uFillTx/>
                <a:latin typeface="Corbel"/>
                <a:ea typeface="+mn-ea"/>
                <a:cs typeface="Corbel"/>
              </a:rPr>
              <a:t>(*p&lt;0.05</a:t>
            </a:r>
            <a:r>
              <a:rPr kumimoji="0" sz="3200" b="0" i="0" u="none" strike="noStrike" kern="1200" cap="none" spc="-30" normalizeH="0" baseline="0" noProof="0" dirty="0">
                <a:ln>
                  <a:noFill/>
                </a:ln>
                <a:solidFill>
                  <a:prstClr val="black"/>
                </a:solidFill>
                <a:effectLst/>
                <a:uLnTx/>
                <a:uFillTx/>
                <a:latin typeface="Corbel"/>
                <a:ea typeface="+mn-ea"/>
                <a:cs typeface="Corbel"/>
              </a:rPr>
              <a:t> </a:t>
            </a:r>
            <a:r>
              <a:rPr kumimoji="0" sz="3200" b="0" i="0" u="none" strike="noStrike" kern="1200" cap="none" spc="-5" normalizeH="0" baseline="0" noProof="0" dirty="0">
                <a:ln>
                  <a:noFill/>
                </a:ln>
                <a:solidFill>
                  <a:prstClr val="black"/>
                </a:solidFill>
                <a:effectLst/>
                <a:uLnTx/>
                <a:uFillTx/>
                <a:latin typeface="Corbel"/>
                <a:ea typeface="+mn-ea"/>
                <a:cs typeface="Corbel"/>
              </a:rPr>
              <a:t>on</a:t>
            </a:r>
            <a:r>
              <a:rPr kumimoji="0" sz="3200" b="0" i="0" u="none" strike="noStrike" kern="1200" cap="none" spc="-10" normalizeH="0" baseline="0" noProof="0" dirty="0">
                <a:ln>
                  <a:noFill/>
                </a:ln>
                <a:solidFill>
                  <a:prstClr val="black"/>
                </a:solidFill>
                <a:effectLst/>
                <a:uLnTx/>
                <a:uFillTx/>
                <a:latin typeface="Corbel"/>
                <a:ea typeface="+mn-ea"/>
                <a:cs typeface="Corbel"/>
              </a:rPr>
              <a:t> </a:t>
            </a:r>
            <a:r>
              <a:rPr kumimoji="0" sz="3200" b="0" i="0" u="none" strike="noStrike" kern="1200" cap="none" spc="0" normalizeH="0" baseline="0" noProof="0" dirty="0">
                <a:ln>
                  <a:noFill/>
                </a:ln>
                <a:solidFill>
                  <a:prstClr val="black"/>
                </a:solidFill>
                <a:effectLst/>
                <a:uLnTx/>
                <a:uFillTx/>
                <a:latin typeface="Corbel"/>
                <a:ea typeface="+mn-ea"/>
                <a:cs typeface="Corbel"/>
              </a:rPr>
              <a:t>Fisher</a:t>
            </a:r>
            <a:r>
              <a:rPr kumimoji="0" sz="3200" b="0" i="0" u="none" strike="noStrike" kern="1200" cap="none" spc="-50" normalizeH="0" baseline="0" noProof="0" dirty="0">
                <a:ln>
                  <a:noFill/>
                </a:ln>
                <a:solidFill>
                  <a:prstClr val="black"/>
                </a:solidFill>
                <a:effectLst/>
                <a:uLnTx/>
                <a:uFillTx/>
                <a:latin typeface="Corbel"/>
                <a:ea typeface="+mn-ea"/>
                <a:cs typeface="Corbel"/>
              </a:rPr>
              <a:t> </a:t>
            </a:r>
            <a:r>
              <a:rPr kumimoji="0" sz="3200" b="0" i="0" u="none" strike="noStrike" kern="1200" cap="none" spc="0" normalizeH="0" baseline="0" noProof="0" dirty="0">
                <a:ln>
                  <a:noFill/>
                </a:ln>
                <a:solidFill>
                  <a:prstClr val="black"/>
                </a:solidFill>
                <a:effectLst/>
                <a:uLnTx/>
                <a:uFillTx/>
                <a:latin typeface="Corbel"/>
                <a:ea typeface="+mn-ea"/>
                <a:cs typeface="Corbel"/>
              </a:rPr>
              <a:t>exact</a:t>
            </a:r>
            <a:r>
              <a:rPr kumimoji="0" sz="3200" b="0" i="0" u="none" strike="noStrike" kern="1200" cap="none" spc="-45" normalizeH="0" baseline="0" noProof="0" dirty="0">
                <a:ln>
                  <a:noFill/>
                </a:ln>
                <a:solidFill>
                  <a:prstClr val="black"/>
                </a:solidFill>
                <a:effectLst/>
                <a:uLnTx/>
                <a:uFillTx/>
                <a:latin typeface="Corbel"/>
                <a:ea typeface="+mn-ea"/>
                <a:cs typeface="Corbel"/>
              </a:rPr>
              <a:t> </a:t>
            </a:r>
            <a:r>
              <a:rPr kumimoji="0" sz="3200" b="0" i="0" u="none" strike="noStrike" kern="1200" cap="none" spc="0" normalizeH="0" baseline="0" noProof="0" dirty="0">
                <a:ln>
                  <a:noFill/>
                </a:ln>
                <a:solidFill>
                  <a:prstClr val="black"/>
                </a:solidFill>
                <a:effectLst/>
                <a:uLnTx/>
                <a:uFillTx/>
                <a:latin typeface="Corbel"/>
                <a:ea typeface="+mn-ea"/>
                <a:cs typeface="Corbel"/>
              </a:rPr>
              <a:t>test)</a:t>
            </a:r>
            <a:endParaRPr kumimoji="0" sz="3200" b="0" i="0" u="none" strike="noStrike" kern="1200" cap="none" spc="0" normalizeH="0" baseline="0" noProof="0">
              <a:ln>
                <a:noFill/>
              </a:ln>
              <a:solidFill>
                <a:prstClr val="black"/>
              </a:solidFill>
              <a:effectLst/>
              <a:uLnTx/>
              <a:uFillTx/>
              <a:latin typeface="Corbel"/>
              <a:ea typeface="+mn-ea"/>
              <a:cs typeface="Corbel"/>
            </a:endParaRPr>
          </a:p>
        </p:txBody>
      </p:sp>
      <p:sp>
        <p:nvSpPr>
          <p:cNvPr id="11" name="object 11"/>
          <p:cNvSpPr txBox="1"/>
          <p:nvPr/>
        </p:nvSpPr>
        <p:spPr>
          <a:xfrm>
            <a:off x="5697661" y="6197324"/>
            <a:ext cx="170878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orbel"/>
                <a:ea typeface="+mn-ea"/>
                <a:cs typeface="Corbel"/>
              </a:rPr>
              <a:t>Gross</a:t>
            </a:r>
            <a:r>
              <a:rPr kumimoji="0" sz="1800" b="0" i="0" u="none" strike="noStrike" kern="1200" cap="none" spc="-35"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ESMO</a:t>
            </a:r>
            <a:r>
              <a:rPr kumimoji="0" sz="1800" b="0" i="0" u="none" strike="noStrike" kern="1200" cap="none" spc="-45" normalizeH="0" baseline="0" noProof="0" dirty="0">
                <a:ln>
                  <a:noFill/>
                </a:ln>
                <a:solidFill>
                  <a:prstClr val="black"/>
                </a:solidFill>
                <a:effectLst/>
                <a:uLnTx/>
                <a:uFillTx/>
                <a:latin typeface="Corbel"/>
                <a:ea typeface="+mn-ea"/>
                <a:cs typeface="Corbel"/>
              </a:rPr>
              <a:t> </a:t>
            </a:r>
            <a:r>
              <a:rPr kumimoji="0" sz="1800" b="0" i="0" u="none" strike="noStrike" kern="1200" cap="none" spc="-15" normalizeH="0" baseline="0" noProof="0" dirty="0">
                <a:ln>
                  <a:noFill/>
                </a:ln>
                <a:solidFill>
                  <a:prstClr val="black"/>
                </a:solidFill>
                <a:effectLst/>
                <a:uLnTx/>
                <a:uFillTx/>
                <a:latin typeface="Corbel"/>
                <a:ea typeface="+mn-ea"/>
                <a:cs typeface="Corbel"/>
              </a:rPr>
              <a:t>2019</a:t>
            </a:r>
            <a:endParaRPr kumimoji="0" sz="1800" b="0" i="0" u="none" strike="noStrike" kern="1200" cap="none" spc="0" normalizeH="0" baseline="0" noProof="0">
              <a:ln>
                <a:noFill/>
              </a:ln>
              <a:solidFill>
                <a:prstClr val="black"/>
              </a:solidFill>
              <a:effectLst/>
              <a:uLnTx/>
              <a:uFillTx/>
              <a:latin typeface="Corbel"/>
              <a:ea typeface="+mn-ea"/>
              <a:cs typeface="Corbe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674" y="346593"/>
            <a:ext cx="10285095" cy="513715"/>
          </a:xfrm>
          <a:prstGeom prst="rect">
            <a:avLst/>
          </a:prstGeom>
        </p:spPr>
        <p:txBody>
          <a:bodyPr vert="horz" wrap="square" lIns="0" tIns="12700" rIns="0" bIns="0" rtlCol="0">
            <a:spAutoFit/>
          </a:bodyPr>
          <a:lstStyle/>
          <a:p>
            <a:pPr marL="12700">
              <a:lnSpc>
                <a:spcPct val="100000"/>
              </a:lnSpc>
              <a:spcBef>
                <a:spcPts val="100"/>
              </a:spcBef>
            </a:pPr>
            <a:r>
              <a:rPr dirty="0"/>
              <a:t>Study</a:t>
            </a:r>
            <a:r>
              <a:rPr spc="20" dirty="0"/>
              <a:t> </a:t>
            </a:r>
            <a:r>
              <a:rPr spc="-5" dirty="0"/>
              <a:t>published</a:t>
            </a:r>
            <a:r>
              <a:rPr spc="30" dirty="0"/>
              <a:t> </a:t>
            </a:r>
            <a:r>
              <a:rPr spc="-5" dirty="0"/>
              <a:t>with</a:t>
            </a:r>
            <a:r>
              <a:rPr spc="15" dirty="0"/>
              <a:t> </a:t>
            </a:r>
            <a:r>
              <a:rPr spc="-5" dirty="0"/>
              <a:t>limited</a:t>
            </a:r>
            <a:r>
              <a:rPr spc="30" dirty="0"/>
              <a:t> </a:t>
            </a:r>
            <a:r>
              <a:rPr spc="-5" dirty="0"/>
              <a:t>follow</a:t>
            </a:r>
            <a:r>
              <a:rPr spc="25" dirty="0"/>
              <a:t> </a:t>
            </a:r>
            <a:r>
              <a:rPr dirty="0"/>
              <a:t>up, </a:t>
            </a:r>
            <a:r>
              <a:rPr spc="-5" dirty="0"/>
              <a:t>incomplete</a:t>
            </a:r>
            <a:r>
              <a:rPr dirty="0"/>
              <a:t> </a:t>
            </a:r>
            <a:r>
              <a:rPr spc="-10" dirty="0"/>
              <a:t>accrual</a:t>
            </a:r>
          </a:p>
        </p:txBody>
      </p:sp>
      <p:sp>
        <p:nvSpPr>
          <p:cNvPr id="3" name="object 3"/>
          <p:cNvSpPr txBox="1"/>
          <p:nvPr/>
        </p:nvSpPr>
        <p:spPr>
          <a:xfrm>
            <a:off x="688338" y="1106076"/>
            <a:ext cx="5664835" cy="4312285"/>
          </a:xfrm>
          <a:prstGeom prst="rect">
            <a:avLst/>
          </a:prstGeom>
        </p:spPr>
        <p:txBody>
          <a:bodyPr vert="horz" wrap="square" lIns="0" tIns="85725" rIns="0" bIns="0" rtlCol="0">
            <a:spAutoFit/>
          </a:bodyPr>
          <a:lstStyle/>
          <a:p>
            <a:pPr marL="355600" marR="0" lvl="0" indent="-342900" algn="l" defTabSz="914400" rtl="0" eaLnBrk="1" fontAlgn="auto" latinLnBrk="0" hangingPunct="1">
              <a:lnSpc>
                <a:spcPct val="100000"/>
              </a:lnSpc>
              <a:spcBef>
                <a:spcPts val="675"/>
              </a:spcBef>
              <a:spcAft>
                <a:spcPts val="0"/>
              </a:spcAft>
              <a:buClrTx/>
              <a:buSzTx/>
              <a:buFont typeface="Arial MT"/>
              <a:buChar char="•"/>
              <a:tabLst>
                <a:tab pos="354965" algn="l"/>
                <a:tab pos="355600" algn="l"/>
              </a:tabLst>
              <a:defRPr/>
            </a:pPr>
            <a:r>
              <a:rPr kumimoji="0" sz="2400" b="0" i="0" u="none" strike="noStrike" kern="1200" cap="none" spc="-5" normalizeH="0" baseline="0" noProof="0" dirty="0">
                <a:ln>
                  <a:noFill/>
                </a:ln>
                <a:solidFill>
                  <a:prstClr val="black"/>
                </a:solidFill>
                <a:effectLst/>
                <a:uLnTx/>
                <a:uFillTx/>
                <a:latin typeface="Corbel"/>
                <a:ea typeface="+mn-ea"/>
                <a:cs typeface="Corbel"/>
              </a:rPr>
              <a:t>Median </a:t>
            </a:r>
            <a:r>
              <a:rPr kumimoji="0" sz="2400" b="0" i="0" u="none" strike="noStrike" kern="1200" cap="none" spc="0" normalizeH="0" baseline="0" noProof="0" dirty="0">
                <a:ln>
                  <a:noFill/>
                </a:ln>
                <a:solidFill>
                  <a:prstClr val="black"/>
                </a:solidFill>
                <a:effectLst/>
                <a:uLnTx/>
                <a:uFillTx/>
                <a:latin typeface="Corbel"/>
                <a:ea typeface="+mn-ea"/>
                <a:cs typeface="Corbel"/>
              </a:rPr>
              <a:t>follow</a:t>
            </a:r>
            <a:r>
              <a:rPr kumimoji="0" sz="2400" b="0" i="0" u="none" strike="noStrike" kern="1200" cap="none" spc="-5" normalizeH="0" baseline="0" noProof="0" dirty="0">
                <a:ln>
                  <a:noFill/>
                </a:ln>
                <a:solidFill>
                  <a:prstClr val="black"/>
                </a:solidFill>
                <a:effectLst/>
                <a:uLnTx/>
                <a:uFillTx/>
                <a:latin typeface="Corbel"/>
                <a:ea typeface="+mn-ea"/>
                <a:cs typeface="Corbel"/>
              </a:rPr>
              <a:t> </a:t>
            </a:r>
            <a:r>
              <a:rPr kumimoji="0" sz="2400" b="0" i="0" u="none" strike="noStrike" kern="1200" cap="none" spc="0" normalizeH="0" baseline="0" noProof="0" dirty="0">
                <a:ln>
                  <a:noFill/>
                </a:ln>
                <a:solidFill>
                  <a:prstClr val="black"/>
                </a:solidFill>
                <a:effectLst/>
                <a:uLnTx/>
                <a:uFillTx/>
                <a:latin typeface="Corbel"/>
                <a:ea typeface="+mn-ea"/>
                <a:cs typeface="Corbel"/>
              </a:rPr>
              <a:t>up</a:t>
            </a:r>
            <a:r>
              <a:rPr kumimoji="0" sz="2400" b="0" i="0" u="none" strike="noStrike" kern="1200" cap="none" spc="-20" normalizeH="0" baseline="0" noProof="0" dirty="0">
                <a:ln>
                  <a:noFill/>
                </a:ln>
                <a:solidFill>
                  <a:prstClr val="black"/>
                </a:solidFill>
                <a:effectLst/>
                <a:uLnTx/>
                <a:uFillTx/>
                <a:latin typeface="Corbel"/>
                <a:ea typeface="+mn-ea"/>
                <a:cs typeface="Corbel"/>
              </a:rPr>
              <a:t> </a:t>
            </a:r>
            <a:r>
              <a:rPr kumimoji="0" sz="2400" b="0" i="0" u="none" strike="noStrike" kern="1200" cap="none" spc="0" normalizeH="0" baseline="0" noProof="0" dirty="0">
                <a:ln>
                  <a:noFill/>
                </a:ln>
                <a:solidFill>
                  <a:prstClr val="black"/>
                </a:solidFill>
                <a:effectLst/>
                <a:uLnTx/>
                <a:uFillTx/>
                <a:latin typeface="Corbel"/>
                <a:ea typeface="+mn-ea"/>
                <a:cs typeface="Corbel"/>
              </a:rPr>
              <a:t>of</a:t>
            </a:r>
            <a:r>
              <a:rPr kumimoji="0" sz="2400" b="0" i="0" u="none" strike="noStrike" kern="1200" cap="none" spc="-25" normalizeH="0" baseline="0" noProof="0" dirty="0">
                <a:ln>
                  <a:noFill/>
                </a:ln>
                <a:solidFill>
                  <a:prstClr val="black"/>
                </a:solidFill>
                <a:effectLst/>
                <a:uLnTx/>
                <a:uFillTx/>
                <a:latin typeface="Corbel"/>
                <a:ea typeface="+mn-ea"/>
                <a:cs typeface="Corbel"/>
              </a:rPr>
              <a:t> </a:t>
            </a:r>
            <a:r>
              <a:rPr kumimoji="0" sz="2400" b="0" i="0" u="none" strike="noStrike" kern="1200" cap="none" spc="-30" normalizeH="0" baseline="0" noProof="0" dirty="0">
                <a:ln>
                  <a:noFill/>
                </a:ln>
                <a:solidFill>
                  <a:prstClr val="black"/>
                </a:solidFill>
                <a:effectLst/>
                <a:uLnTx/>
                <a:uFillTx/>
                <a:latin typeface="Corbel"/>
                <a:ea typeface="+mn-ea"/>
                <a:cs typeface="Corbel"/>
              </a:rPr>
              <a:t>22.6</a:t>
            </a:r>
            <a:r>
              <a:rPr kumimoji="0" sz="2400" b="0" i="0" u="none" strike="noStrike" kern="1200" cap="none" spc="-10" normalizeH="0" baseline="0" noProof="0" dirty="0">
                <a:ln>
                  <a:noFill/>
                </a:ln>
                <a:solidFill>
                  <a:prstClr val="black"/>
                </a:solidFill>
                <a:effectLst/>
                <a:uLnTx/>
                <a:uFillTx/>
                <a:latin typeface="Corbel"/>
                <a:ea typeface="+mn-ea"/>
                <a:cs typeface="Corbel"/>
              </a:rPr>
              <a:t> months</a:t>
            </a:r>
            <a:endParaRPr kumimoji="0" sz="2400" b="0" i="0" u="none" strike="noStrike" kern="1200" cap="none" spc="0" normalizeH="0" baseline="0" noProof="0">
              <a:ln>
                <a:noFill/>
              </a:ln>
              <a:solidFill>
                <a:prstClr val="black"/>
              </a:solidFill>
              <a:effectLst/>
              <a:uLnTx/>
              <a:uFillTx/>
              <a:latin typeface="Corbel"/>
              <a:ea typeface="+mn-ea"/>
              <a:cs typeface="Corbel"/>
            </a:endParaRPr>
          </a:p>
          <a:p>
            <a:pPr marL="355600" marR="0" lvl="0" indent="-342900" algn="l" defTabSz="914400" rtl="0" eaLnBrk="1" fontAlgn="auto" latinLnBrk="0" hangingPunct="1">
              <a:lnSpc>
                <a:spcPct val="100000"/>
              </a:lnSpc>
              <a:spcBef>
                <a:spcPts val="575"/>
              </a:spcBef>
              <a:spcAft>
                <a:spcPts val="0"/>
              </a:spcAft>
              <a:buClrTx/>
              <a:buSzTx/>
              <a:buFont typeface="Arial MT"/>
              <a:buChar char="•"/>
              <a:tabLst>
                <a:tab pos="354965" algn="l"/>
                <a:tab pos="355600" algn="l"/>
              </a:tabLst>
              <a:defRPr/>
            </a:pPr>
            <a:r>
              <a:rPr kumimoji="0" sz="2400" b="0" i="0" u="none" strike="noStrike" kern="1200" cap="none" spc="-15" normalizeH="0" baseline="0" noProof="0" dirty="0">
                <a:ln>
                  <a:noFill/>
                </a:ln>
                <a:solidFill>
                  <a:prstClr val="black"/>
                </a:solidFill>
                <a:effectLst/>
                <a:uLnTx/>
                <a:uFillTx/>
                <a:latin typeface="Corbel"/>
                <a:ea typeface="+mn-ea"/>
                <a:cs typeface="Corbel"/>
              </a:rPr>
              <a:t>3/20</a:t>
            </a:r>
            <a:r>
              <a:rPr kumimoji="0" sz="2400" b="0" i="0" u="none" strike="noStrike" kern="1200" cap="none" spc="-30" normalizeH="0" baseline="0" noProof="0" dirty="0">
                <a:ln>
                  <a:noFill/>
                </a:ln>
                <a:solidFill>
                  <a:prstClr val="black"/>
                </a:solidFill>
                <a:effectLst/>
                <a:uLnTx/>
                <a:uFillTx/>
                <a:latin typeface="Corbel"/>
                <a:ea typeface="+mn-ea"/>
                <a:cs typeface="Corbel"/>
              </a:rPr>
              <a:t> </a:t>
            </a:r>
            <a:r>
              <a:rPr kumimoji="0" sz="2400" b="0" i="0" u="none" strike="noStrike" kern="1200" cap="none" spc="0" normalizeH="0" baseline="0" noProof="0" dirty="0">
                <a:ln>
                  <a:noFill/>
                </a:ln>
                <a:solidFill>
                  <a:prstClr val="black"/>
                </a:solidFill>
                <a:effectLst/>
                <a:uLnTx/>
                <a:uFillTx/>
                <a:latin typeface="Corbel"/>
                <a:ea typeface="+mn-ea"/>
                <a:cs typeface="Corbel"/>
              </a:rPr>
              <a:t>recurred</a:t>
            </a:r>
            <a:endParaRPr kumimoji="0" sz="2400" b="0" i="0" u="none" strike="noStrike" kern="1200" cap="none" spc="0" normalizeH="0" baseline="0" noProof="0">
              <a:ln>
                <a:noFill/>
              </a:ln>
              <a:solidFill>
                <a:prstClr val="black"/>
              </a:solidFill>
              <a:effectLst/>
              <a:uLnTx/>
              <a:uFillTx/>
              <a:latin typeface="Corbel"/>
              <a:ea typeface="+mn-ea"/>
              <a:cs typeface="Corbel"/>
            </a:endParaRPr>
          </a:p>
          <a:p>
            <a:pPr marL="756285" marR="5080" lvl="1" indent="-287020" algn="l" defTabSz="914400" rtl="0" eaLnBrk="1" fontAlgn="auto" latinLnBrk="0" hangingPunct="1">
              <a:lnSpc>
                <a:spcPct val="100000"/>
              </a:lnSpc>
              <a:spcBef>
                <a:spcPts val="509"/>
              </a:spcBef>
              <a:spcAft>
                <a:spcPts val="0"/>
              </a:spcAft>
              <a:buClrTx/>
              <a:buSzTx/>
              <a:buFont typeface="Arial MT"/>
              <a:buChar char="–"/>
              <a:tabLst>
                <a:tab pos="756285" algn="l"/>
                <a:tab pos="756920" algn="l"/>
              </a:tabLst>
              <a:defRPr/>
            </a:pPr>
            <a:r>
              <a:rPr kumimoji="0" sz="2000" b="0" i="0" u="none" strike="noStrike" kern="1200" cap="none" spc="0" normalizeH="0" baseline="0" noProof="0" dirty="0">
                <a:ln>
                  <a:noFill/>
                </a:ln>
                <a:solidFill>
                  <a:prstClr val="black"/>
                </a:solidFill>
                <a:effectLst/>
                <a:uLnTx/>
                <a:uFillTx/>
                <a:latin typeface="Corbel"/>
                <a:ea typeface="+mn-ea"/>
                <a:cs typeface="Corbel"/>
              </a:rPr>
              <a:t>2/3</a:t>
            </a:r>
            <a:r>
              <a:rPr kumimoji="0" sz="2000" b="0" i="0" u="none" strike="noStrike" kern="1200" cap="none" spc="5" normalizeH="0" baseline="0" noProof="0" dirty="0">
                <a:ln>
                  <a:noFill/>
                </a:ln>
                <a:solidFill>
                  <a:prstClr val="black"/>
                </a:solidFill>
                <a:effectLst/>
                <a:uLnTx/>
                <a:uFillTx/>
                <a:latin typeface="Corbel"/>
                <a:ea typeface="+mn-ea"/>
                <a:cs typeface="Corbel"/>
              </a:rPr>
              <a:t> </a:t>
            </a:r>
            <a:r>
              <a:rPr kumimoji="0" sz="2000" b="0" i="0" u="none" strike="noStrike" kern="1200" cap="none" spc="0" normalizeH="0" baseline="0" noProof="0" dirty="0">
                <a:ln>
                  <a:noFill/>
                </a:ln>
                <a:solidFill>
                  <a:prstClr val="black"/>
                </a:solidFill>
                <a:effectLst/>
                <a:uLnTx/>
                <a:uFillTx/>
                <a:latin typeface="Corbel"/>
                <a:ea typeface="+mn-ea"/>
                <a:cs typeface="Corbel"/>
              </a:rPr>
              <a:t>had</a:t>
            </a:r>
            <a:r>
              <a:rPr kumimoji="0" sz="2000" b="0" i="0" u="none" strike="noStrike" kern="1200" cap="none" spc="-30" normalizeH="0" baseline="0" noProof="0" dirty="0">
                <a:ln>
                  <a:noFill/>
                </a:ln>
                <a:solidFill>
                  <a:prstClr val="black"/>
                </a:solidFill>
                <a:effectLst/>
                <a:uLnTx/>
                <a:uFillTx/>
                <a:latin typeface="Corbel"/>
                <a:ea typeface="+mn-ea"/>
                <a:cs typeface="Corbel"/>
              </a:rPr>
              <a:t> </a:t>
            </a:r>
            <a:r>
              <a:rPr kumimoji="0" sz="2000" b="0" i="0" u="none" strike="noStrike" kern="1200" cap="none" spc="-5" normalizeH="0" baseline="0" noProof="0" dirty="0">
                <a:ln>
                  <a:noFill/>
                </a:ln>
                <a:solidFill>
                  <a:prstClr val="black"/>
                </a:solidFill>
                <a:effectLst/>
                <a:uLnTx/>
                <a:uFillTx/>
                <a:latin typeface="Corbel"/>
                <a:ea typeface="+mn-ea"/>
                <a:cs typeface="Corbel"/>
              </a:rPr>
              <a:t>no</a:t>
            </a:r>
            <a:r>
              <a:rPr kumimoji="0" sz="2000" b="0" i="0" u="none" strike="noStrike" kern="1200" cap="none" spc="-10" normalizeH="0" baseline="0" noProof="0" dirty="0">
                <a:ln>
                  <a:noFill/>
                </a:ln>
                <a:solidFill>
                  <a:prstClr val="black"/>
                </a:solidFill>
                <a:effectLst/>
                <a:uLnTx/>
                <a:uFillTx/>
                <a:latin typeface="Corbel"/>
                <a:ea typeface="+mn-ea"/>
                <a:cs typeface="Corbel"/>
              </a:rPr>
              <a:t> </a:t>
            </a:r>
            <a:r>
              <a:rPr kumimoji="0" sz="2000" b="0" i="0" u="none" strike="noStrike" kern="1200" cap="none" spc="-5" normalizeH="0" baseline="0" noProof="0" dirty="0">
                <a:ln>
                  <a:noFill/>
                </a:ln>
                <a:solidFill>
                  <a:prstClr val="black"/>
                </a:solidFill>
                <a:effectLst/>
                <a:uLnTx/>
                <a:uFillTx/>
                <a:latin typeface="Corbel"/>
                <a:ea typeface="+mn-ea"/>
                <a:cs typeface="Corbel"/>
              </a:rPr>
              <a:t>pathologic</a:t>
            </a:r>
            <a:r>
              <a:rPr kumimoji="0" sz="2000" b="0" i="0" u="none" strike="noStrike" kern="1200" cap="none" spc="-50" normalizeH="0" baseline="0" noProof="0" dirty="0">
                <a:ln>
                  <a:noFill/>
                </a:ln>
                <a:solidFill>
                  <a:prstClr val="black"/>
                </a:solidFill>
                <a:effectLst/>
                <a:uLnTx/>
                <a:uFillTx/>
                <a:latin typeface="Corbel"/>
                <a:ea typeface="+mn-ea"/>
                <a:cs typeface="Corbel"/>
              </a:rPr>
              <a:t> </a:t>
            </a:r>
            <a:r>
              <a:rPr kumimoji="0" sz="2000" b="0" i="0" u="none" strike="noStrike" kern="1200" cap="none" spc="-5" normalizeH="0" baseline="0" noProof="0" dirty="0">
                <a:ln>
                  <a:noFill/>
                </a:ln>
                <a:solidFill>
                  <a:prstClr val="black"/>
                </a:solidFill>
                <a:effectLst/>
                <a:uLnTx/>
                <a:uFillTx/>
                <a:latin typeface="Corbel"/>
                <a:ea typeface="+mn-ea"/>
                <a:cs typeface="Corbel"/>
              </a:rPr>
              <a:t>or</a:t>
            </a:r>
            <a:r>
              <a:rPr kumimoji="0" sz="2000" b="0" i="0" u="none" strike="noStrike" kern="1200" cap="none" spc="-10" normalizeH="0" baseline="0" noProof="0" dirty="0">
                <a:ln>
                  <a:noFill/>
                </a:ln>
                <a:solidFill>
                  <a:prstClr val="black"/>
                </a:solidFill>
                <a:effectLst/>
                <a:uLnTx/>
                <a:uFillTx/>
                <a:latin typeface="Corbel"/>
                <a:ea typeface="+mn-ea"/>
                <a:cs typeface="Corbel"/>
              </a:rPr>
              <a:t> </a:t>
            </a:r>
            <a:r>
              <a:rPr kumimoji="0" sz="2000" b="0" i="0" u="none" strike="noStrike" kern="1200" cap="none" spc="0" normalizeH="0" baseline="0" noProof="0" dirty="0">
                <a:ln>
                  <a:noFill/>
                </a:ln>
                <a:solidFill>
                  <a:prstClr val="black"/>
                </a:solidFill>
                <a:effectLst/>
                <a:uLnTx/>
                <a:uFillTx/>
                <a:latin typeface="Corbel"/>
                <a:ea typeface="+mn-ea"/>
                <a:cs typeface="Corbel"/>
              </a:rPr>
              <a:t>radiographic</a:t>
            </a:r>
            <a:r>
              <a:rPr kumimoji="0" sz="2000" b="0" i="0" u="none" strike="noStrike" kern="1200" cap="none" spc="-40" normalizeH="0" baseline="0" noProof="0" dirty="0">
                <a:ln>
                  <a:noFill/>
                </a:ln>
                <a:solidFill>
                  <a:prstClr val="black"/>
                </a:solidFill>
                <a:effectLst/>
                <a:uLnTx/>
                <a:uFillTx/>
                <a:latin typeface="Corbel"/>
                <a:ea typeface="+mn-ea"/>
                <a:cs typeface="Corbel"/>
              </a:rPr>
              <a:t> </a:t>
            </a:r>
            <a:r>
              <a:rPr kumimoji="0" sz="2000" b="0" i="0" u="none" strike="noStrike" kern="1200" cap="none" spc="0" normalizeH="0" baseline="0" noProof="0" dirty="0">
                <a:ln>
                  <a:noFill/>
                </a:ln>
                <a:solidFill>
                  <a:prstClr val="black"/>
                </a:solidFill>
                <a:effectLst/>
                <a:uLnTx/>
                <a:uFillTx/>
                <a:latin typeface="Corbel"/>
                <a:ea typeface="+mn-ea"/>
                <a:cs typeface="Corbel"/>
              </a:rPr>
              <a:t>response </a:t>
            </a:r>
            <a:r>
              <a:rPr kumimoji="0" sz="2000" b="0" i="0" u="none" strike="noStrike" kern="1200" cap="none" spc="-385" normalizeH="0" baseline="0" noProof="0" dirty="0">
                <a:ln>
                  <a:noFill/>
                </a:ln>
                <a:solidFill>
                  <a:prstClr val="black"/>
                </a:solidFill>
                <a:effectLst/>
                <a:uLnTx/>
                <a:uFillTx/>
                <a:latin typeface="Corbel"/>
                <a:ea typeface="+mn-ea"/>
                <a:cs typeface="Corbel"/>
              </a:rPr>
              <a:t> </a:t>
            </a:r>
            <a:r>
              <a:rPr kumimoji="0" sz="2000" b="0" i="0" u="none" strike="noStrike" kern="1200" cap="none" spc="-5" normalizeH="0" baseline="0" noProof="0" dirty="0">
                <a:ln>
                  <a:noFill/>
                </a:ln>
                <a:solidFill>
                  <a:prstClr val="black"/>
                </a:solidFill>
                <a:effectLst/>
                <a:uLnTx/>
                <a:uFillTx/>
                <a:latin typeface="Corbel"/>
                <a:ea typeface="+mn-ea"/>
                <a:cs typeface="Corbel"/>
              </a:rPr>
              <a:t>(1</a:t>
            </a:r>
            <a:r>
              <a:rPr kumimoji="0" sz="2000" b="0" i="0" u="none" strike="noStrike" kern="1200" cap="none" spc="-10" normalizeH="0" baseline="0" noProof="0" dirty="0">
                <a:ln>
                  <a:noFill/>
                </a:ln>
                <a:solidFill>
                  <a:prstClr val="black"/>
                </a:solidFill>
                <a:effectLst/>
                <a:uLnTx/>
                <a:uFillTx/>
                <a:latin typeface="Corbel"/>
                <a:ea typeface="+mn-ea"/>
                <a:cs typeface="Corbel"/>
              </a:rPr>
              <a:t> </a:t>
            </a:r>
            <a:r>
              <a:rPr kumimoji="0" sz="2000" b="0" i="0" u="none" strike="noStrike" kern="1200" cap="none" spc="-5" normalizeH="0" baseline="0" noProof="0" dirty="0">
                <a:ln>
                  <a:noFill/>
                </a:ln>
                <a:solidFill>
                  <a:prstClr val="black"/>
                </a:solidFill>
                <a:effectLst/>
                <a:uLnTx/>
                <a:uFillTx/>
                <a:latin typeface="Corbel"/>
                <a:ea typeface="+mn-ea"/>
                <a:cs typeface="Corbel"/>
              </a:rPr>
              <a:t>before</a:t>
            </a:r>
            <a:r>
              <a:rPr kumimoji="0" sz="2000" b="0" i="0" u="none" strike="noStrike" kern="1200" cap="none" spc="15" normalizeH="0" baseline="0" noProof="0" dirty="0">
                <a:ln>
                  <a:noFill/>
                </a:ln>
                <a:solidFill>
                  <a:prstClr val="black"/>
                </a:solidFill>
                <a:effectLst/>
                <a:uLnTx/>
                <a:uFillTx/>
                <a:latin typeface="Corbel"/>
                <a:ea typeface="+mn-ea"/>
                <a:cs typeface="Corbel"/>
              </a:rPr>
              <a:t> </a:t>
            </a:r>
            <a:r>
              <a:rPr kumimoji="0" sz="2000" b="0" i="0" u="none" strike="noStrike" kern="1200" cap="none" spc="-40" normalizeH="0" baseline="0" noProof="0" dirty="0">
                <a:ln>
                  <a:noFill/>
                </a:ln>
                <a:solidFill>
                  <a:prstClr val="black"/>
                </a:solidFill>
                <a:effectLst/>
                <a:uLnTx/>
                <a:uFillTx/>
                <a:latin typeface="Corbel"/>
                <a:ea typeface="+mn-ea"/>
                <a:cs typeface="Corbel"/>
              </a:rPr>
              <a:t>RT,</a:t>
            </a:r>
            <a:r>
              <a:rPr kumimoji="0" sz="2000" b="0" i="0" u="none" strike="noStrike" kern="1200" cap="none" spc="-5" normalizeH="0" baseline="0" noProof="0" dirty="0">
                <a:ln>
                  <a:noFill/>
                </a:ln>
                <a:solidFill>
                  <a:prstClr val="black"/>
                </a:solidFill>
                <a:effectLst/>
                <a:uLnTx/>
                <a:uFillTx/>
                <a:latin typeface="Corbel"/>
                <a:ea typeface="+mn-ea"/>
                <a:cs typeface="Corbel"/>
              </a:rPr>
              <a:t> </a:t>
            </a:r>
            <a:r>
              <a:rPr kumimoji="0" sz="2000" b="0" i="0" u="none" strike="noStrike" kern="1200" cap="none" spc="0" normalizeH="0" baseline="0" noProof="0" dirty="0">
                <a:ln>
                  <a:noFill/>
                </a:ln>
                <a:solidFill>
                  <a:prstClr val="black"/>
                </a:solidFill>
                <a:effectLst/>
                <a:uLnTx/>
                <a:uFillTx/>
                <a:latin typeface="Corbel"/>
                <a:ea typeface="+mn-ea"/>
                <a:cs typeface="Corbel"/>
              </a:rPr>
              <a:t>1</a:t>
            </a:r>
            <a:r>
              <a:rPr kumimoji="0" sz="2000" b="0" i="0" u="none" strike="noStrike" kern="1200" cap="none" spc="-5" normalizeH="0" baseline="0" noProof="0" dirty="0">
                <a:ln>
                  <a:noFill/>
                </a:ln>
                <a:solidFill>
                  <a:prstClr val="black"/>
                </a:solidFill>
                <a:effectLst/>
                <a:uLnTx/>
                <a:uFillTx/>
                <a:latin typeface="Corbel"/>
                <a:ea typeface="+mn-ea"/>
                <a:cs typeface="Corbel"/>
              </a:rPr>
              <a:t> after</a:t>
            </a:r>
            <a:r>
              <a:rPr kumimoji="0" sz="2000" b="0" i="0" u="none" strike="noStrike" kern="1200" cap="none" spc="5" normalizeH="0" baseline="0" noProof="0" dirty="0">
                <a:ln>
                  <a:noFill/>
                </a:ln>
                <a:solidFill>
                  <a:prstClr val="black"/>
                </a:solidFill>
                <a:effectLst/>
                <a:uLnTx/>
                <a:uFillTx/>
                <a:latin typeface="Corbel"/>
                <a:ea typeface="+mn-ea"/>
                <a:cs typeface="Corbel"/>
              </a:rPr>
              <a:t> </a:t>
            </a:r>
            <a:r>
              <a:rPr kumimoji="0" sz="2000" b="0" i="0" u="none" strike="noStrike" kern="1200" cap="none" spc="0" normalizeH="0" baseline="0" noProof="0" dirty="0">
                <a:ln>
                  <a:noFill/>
                </a:ln>
                <a:solidFill>
                  <a:prstClr val="black"/>
                </a:solidFill>
                <a:effectLst/>
                <a:uLnTx/>
                <a:uFillTx/>
                <a:latin typeface="Corbel"/>
                <a:ea typeface="+mn-ea"/>
                <a:cs typeface="Corbel"/>
              </a:rPr>
              <a:t>RT)</a:t>
            </a:r>
            <a:endParaRPr kumimoji="0" sz="2000" b="0" i="0" u="none" strike="noStrike" kern="1200" cap="none" spc="0" normalizeH="0" baseline="0" noProof="0">
              <a:ln>
                <a:noFill/>
              </a:ln>
              <a:solidFill>
                <a:prstClr val="black"/>
              </a:solidFill>
              <a:effectLst/>
              <a:uLnTx/>
              <a:uFillTx/>
              <a:latin typeface="Corbel"/>
              <a:ea typeface="+mn-ea"/>
              <a:cs typeface="Corbel"/>
            </a:endParaRPr>
          </a:p>
          <a:p>
            <a:pPr marL="756285" marR="154305" lvl="1" indent="-287020" algn="l" defTabSz="914400" rtl="0" eaLnBrk="1" fontAlgn="auto" latinLnBrk="0" hangingPunct="1">
              <a:lnSpc>
                <a:spcPct val="100000"/>
              </a:lnSpc>
              <a:spcBef>
                <a:spcPts val="480"/>
              </a:spcBef>
              <a:spcAft>
                <a:spcPts val="0"/>
              </a:spcAft>
              <a:buClrTx/>
              <a:buSzTx/>
              <a:buFont typeface="Arial MT"/>
              <a:buChar char="–"/>
              <a:tabLst>
                <a:tab pos="756285" algn="l"/>
                <a:tab pos="756920" algn="l"/>
              </a:tabLst>
              <a:defRPr/>
            </a:pPr>
            <a:r>
              <a:rPr kumimoji="0" sz="2000" b="0" i="0" u="none" strike="noStrike" kern="1200" cap="none" spc="0" normalizeH="0" baseline="0" noProof="0" dirty="0">
                <a:ln>
                  <a:noFill/>
                </a:ln>
                <a:solidFill>
                  <a:prstClr val="black"/>
                </a:solidFill>
                <a:effectLst/>
                <a:uLnTx/>
                <a:uFillTx/>
                <a:latin typeface="Corbel"/>
                <a:ea typeface="+mn-ea"/>
                <a:cs typeface="Corbel"/>
              </a:rPr>
              <a:t>1/3 had </a:t>
            </a:r>
            <a:r>
              <a:rPr kumimoji="0" sz="2000" b="0" i="0" u="none" strike="noStrike" kern="1200" cap="none" spc="-5" normalizeH="0" baseline="0" noProof="0" dirty="0">
                <a:ln>
                  <a:noFill/>
                </a:ln>
                <a:solidFill>
                  <a:prstClr val="black"/>
                </a:solidFill>
                <a:effectLst/>
                <a:uLnTx/>
                <a:uFillTx/>
                <a:latin typeface="Corbel"/>
                <a:ea typeface="+mn-ea"/>
                <a:cs typeface="Corbel"/>
              </a:rPr>
              <a:t>pathologic </a:t>
            </a:r>
            <a:r>
              <a:rPr kumimoji="0" sz="2000" b="0" i="0" u="none" strike="noStrike" kern="1200" cap="none" spc="0" normalizeH="0" baseline="0" noProof="0" dirty="0">
                <a:ln>
                  <a:noFill/>
                </a:ln>
                <a:solidFill>
                  <a:prstClr val="black"/>
                </a:solidFill>
                <a:effectLst/>
                <a:uLnTx/>
                <a:uFillTx/>
                <a:latin typeface="Corbel"/>
                <a:ea typeface="+mn-ea"/>
                <a:cs typeface="Corbel"/>
              </a:rPr>
              <a:t>response and was </a:t>
            </a:r>
            <a:r>
              <a:rPr kumimoji="0" sz="2000" b="0" i="0" u="none" strike="noStrike" kern="1200" cap="none" spc="-5" normalizeH="0" baseline="0" noProof="0" dirty="0">
                <a:ln>
                  <a:noFill/>
                </a:ln>
                <a:solidFill>
                  <a:prstClr val="black"/>
                </a:solidFill>
                <a:effectLst/>
                <a:uLnTx/>
                <a:uFillTx/>
                <a:latin typeface="Corbel"/>
                <a:ea typeface="+mn-ea"/>
                <a:cs typeface="Corbel"/>
              </a:rPr>
              <a:t>selected </a:t>
            </a:r>
            <a:r>
              <a:rPr kumimoji="0" sz="2000" b="0" i="0" u="none" strike="noStrike" kern="1200" cap="none" spc="-390" normalizeH="0" baseline="0" noProof="0" dirty="0">
                <a:ln>
                  <a:noFill/>
                </a:ln>
                <a:solidFill>
                  <a:prstClr val="black"/>
                </a:solidFill>
                <a:effectLst/>
                <a:uLnTx/>
                <a:uFillTx/>
                <a:latin typeface="Corbel"/>
                <a:ea typeface="+mn-ea"/>
                <a:cs typeface="Corbel"/>
              </a:rPr>
              <a:t> </a:t>
            </a:r>
            <a:r>
              <a:rPr kumimoji="0" sz="2000" b="0" i="0" u="none" strike="noStrike" kern="1200" cap="none" spc="-5" normalizeH="0" baseline="0" noProof="0" dirty="0">
                <a:ln>
                  <a:noFill/>
                </a:ln>
                <a:solidFill>
                  <a:prstClr val="black"/>
                </a:solidFill>
                <a:effectLst/>
                <a:uLnTx/>
                <a:uFillTx/>
                <a:latin typeface="Corbel"/>
                <a:ea typeface="+mn-ea"/>
                <a:cs typeface="Corbel"/>
              </a:rPr>
              <a:t>to</a:t>
            </a:r>
            <a:r>
              <a:rPr kumimoji="0" sz="2000" b="0" i="0" u="none" strike="noStrike" kern="1200" cap="none" spc="-15" normalizeH="0" baseline="0" noProof="0" dirty="0">
                <a:ln>
                  <a:noFill/>
                </a:ln>
                <a:solidFill>
                  <a:prstClr val="black"/>
                </a:solidFill>
                <a:effectLst/>
                <a:uLnTx/>
                <a:uFillTx/>
                <a:latin typeface="Corbel"/>
                <a:ea typeface="+mn-ea"/>
                <a:cs typeface="Corbel"/>
              </a:rPr>
              <a:t> </a:t>
            </a:r>
            <a:r>
              <a:rPr kumimoji="0" sz="2000" b="0" i="0" u="none" strike="noStrike" kern="1200" cap="none" spc="-5" normalizeH="0" baseline="0" noProof="0" dirty="0">
                <a:ln>
                  <a:noFill/>
                </a:ln>
                <a:solidFill>
                  <a:prstClr val="black"/>
                </a:solidFill>
                <a:effectLst/>
                <a:uLnTx/>
                <a:uFillTx/>
                <a:latin typeface="Corbel"/>
                <a:ea typeface="+mn-ea"/>
                <a:cs typeface="Corbel"/>
              </a:rPr>
              <a:t>omit</a:t>
            </a:r>
            <a:r>
              <a:rPr kumimoji="0" sz="2000" b="0" i="0" u="none" strike="noStrike" kern="1200" cap="none" spc="-10" normalizeH="0" baseline="0" noProof="0" dirty="0">
                <a:ln>
                  <a:noFill/>
                </a:ln>
                <a:solidFill>
                  <a:prstClr val="black"/>
                </a:solidFill>
                <a:effectLst/>
                <a:uLnTx/>
                <a:uFillTx/>
                <a:latin typeface="Corbel"/>
                <a:ea typeface="+mn-ea"/>
                <a:cs typeface="Corbel"/>
              </a:rPr>
              <a:t> </a:t>
            </a:r>
            <a:r>
              <a:rPr kumimoji="0" sz="2000" b="0" i="0" u="none" strike="noStrike" kern="1200" cap="none" spc="-5" normalizeH="0" baseline="0" noProof="0" dirty="0">
                <a:ln>
                  <a:noFill/>
                </a:ln>
                <a:solidFill>
                  <a:prstClr val="black"/>
                </a:solidFill>
                <a:effectLst/>
                <a:uLnTx/>
                <a:uFillTx/>
                <a:latin typeface="Corbel"/>
                <a:ea typeface="+mn-ea"/>
                <a:cs typeface="Corbel"/>
              </a:rPr>
              <a:t>adjuvant</a:t>
            </a:r>
            <a:r>
              <a:rPr kumimoji="0" sz="2000" b="0" i="0" u="none" strike="noStrike" kern="1200" cap="none" spc="5" normalizeH="0" baseline="0" noProof="0" dirty="0">
                <a:ln>
                  <a:noFill/>
                </a:ln>
                <a:solidFill>
                  <a:prstClr val="black"/>
                </a:solidFill>
                <a:effectLst/>
                <a:uLnTx/>
                <a:uFillTx/>
                <a:latin typeface="Corbel"/>
                <a:ea typeface="+mn-ea"/>
                <a:cs typeface="Corbel"/>
              </a:rPr>
              <a:t> </a:t>
            </a:r>
            <a:r>
              <a:rPr kumimoji="0" sz="2000" b="0" i="0" u="none" strike="noStrike" kern="1200" cap="none" spc="0" normalizeH="0" baseline="0" noProof="0" dirty="0">
                <a:ln>
                  <a:noFill/>
                </a:ln>
                <a:solidFill>
                  <a:prstClr val="black"/>
                </a:solidFill>
                <a:effectLst/>
                <a:uLnTx/>
                <a:uFillTx/>
                <a:latin typeface="Corbel"/>
                <a:ea typeface="+mn-ea"/>
                <a:cs typeface="Corbel"/>
              </a:rPr>
              <a:t>therapy</a:t>
            </a:r>
            <a:endParaRPr kumimoji="0" sz="2000" b="0" i="0" u="none" strike="noStrike" kern="1200" cap="none" spc="0" normalizeH="0" baseline="0" noProof="0">
              <a:ln>
                <a:noFill/>
              </a:ln>
              <a:solidFill>
                <a:prstClr val="black"/>
              </a:solidFill>
              <a:effectLst/>
              <a:uLnTx/>
              <a:uFillTx/>
              <a:latin typeface="Corbel"/>
              <a:ea typeface="+mn-ea"/>
              <a:cs typeface="Corbel"/>
            </a:endParaRPr>
          </a:p>
          <a:p>
            <a:pPr marL="355600" marR="36830" lvl="0" indent="-342900" algn="l" defTabSz="914400" rtl="0" eaLnBrk="1" fontAlgn="auto" latinLnBrk="0" hangingPunct="1">
              <a:lnSpc>
                <a:spcPct val="100000"/>
              </a:lnSpc>
              <a:spcBef>
                <a:spcPts val="545"/>
              </a:spcBef>
              <a:spcAft>
                <a:spcPts val="0"/>
              </a:spcAft>
              <a:buClrTx/>
              <a:buSzTx/>
              <a:buFont typeface="Arial MT"/>
              <a:buChar char="•"/>
              <a:tabLst>
                <a:tab pos="354965" algn="l"/>
                <a:tab pos="355600" algn="l"/>
              </a:tabLst>
              <a:defRPr/>
            </a:pPr>
            <a:r>
              <a:rPr kumimoji="0" sz="2400" b="0" i="0" u="none" strike="noStrike" kern="1200" cap="none" spc="0" normalizeH="0" baseline="0" noProof="0" dirty="0">
                <a:ln>
                  <a:noFill/>
                </a:ln>
                <a:solidFill>
                  <a:prstClr val="black"/>
                </a:solidFill>
                <a:effectLst/>
                <a:uLnTx/>
                <a:uFillTx/>
                <a:latin typeface="Corbel"/>
                <a:ea typeface="+mn-ea"/>
                <a:cs typeface="Corbel"/>
              </a:rPr>
              <a:t>2-year</a:t>
            </a:r>
            <a:r>
              <a:rPr kumimoji="0" sz="2400" b="0" i="0" u="none" strike="noStrike" kern="1200" cap="none" spc="-1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disease</a:t>
            </a:r>
            <a:r>
              <a:rPr kumimoji="0" sz="2400" b="0" i="0" u="none" strike="noStrike" kern="1200" cap="none" spc="15" normalizeH="0" baseline="0" noProof="0" dirty="0">
                <a:ln>
                  <a:noFill/>
                </a:ln>
                <a:solidFill>
                  <a:prstClr val="black"/>
                </a:solidFill>
                <a:effectLst/>
                <a:uLnTx/>
                <a:uFillTx/>
                <a:latin typeface="Corbel"/>
                <a:ea typeface="+mn-ea"/>
                <a:cs typeface="Corbel"/>
              </a:rPr>
              <a:t> </a:t>
            </a:r>
            <a:r>
              <a:rPr kumimoji="0" sz="2400" b="0" i="0" u="none" strike="noStrike" kern="1200" cap="none" spc="0" normalizeH="0" baseline="0" noProof="0" dirty="0">
                <a:ln>
                  <a:noFill/>
                </a:ln>
                <a:solidFill>
                  <a:prstClr val="black"/>
                </a:solidFill>
                <a:effectLst/>
                <a:uLnTx/>
                <a:uFillTx/>
                <a:latin typeface="Corbel"/>
                <a:ea typeface="+mn-ea"/>
                <a:cs typeface="Corbel"/>
              </a:rPr>
              <a:t>free</a:t>
            </a:r>
            <a:r>
              <a:rPr kumimoji="0" sz="2400" b="0" i="0" u="none" strike="noStrike" kern="1200" cap="none" spc="-1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survival</a:t>
            </a:r>
            <a:r>
              <a:rPr kumimoji="0" sz="2400" b="0" i="0" u="none" strike="noStrike" kern="1200" cap="none" spc="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rate</a:t>
            </a:r>
            <a:r>
              <a:rPr kumimoji="0" sz="2400" b="0" i="0" u="none" strike="noStrike" kern="1200" cap="none" spc="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was</a:t>
            </a:r>
            <a:r>
              <a:rPr kumimoji="0" sz="2400" b="0" i="0" u="none" strike="noStrike" kern="1200" cap="none" spc="10" normalizeH="0" baseline="0" noProof="0" dirty="0">
                <a:ln>
                  <a:noFill/>
                </a:ln>
                <a:solidFill>
                  <a:prstClr val="black"/>
                </a:solidFill>
                <a:effectLst/>
                <a:uLnTx/>
                <a:uFillTx/>
                <a:latin typeface="Corbel"/>
                <a:ea typeface="+mn-ea"/>
                <a:cs typeface="Corbel"/>
              </a:rPr>
              <a:t> </a:t>
            </a:r>
            <a:r>
              <a:rPr kumimoji="0" sz="2400" b="0" i="0" u="none" strike="noStrike" kern="1200" cap="none" spc="0" normalizeH="0" baseline="0" noProof="0" dirty="0">
                <a:ln>
                  <a:noFill/>
                </a:ln>
                <a:solidFill>
                  <a:prstClr val="black"/>
                </a:solidFill>
                <a:effectLst/>
                <a:uLnTx/>
                <a:uFillTx/>
                <a:latin typeface="Corbel"/>
                <a:ea typeface="+mn-ea"/>
                <a:cs typeface="Corbel"/>
              </a:rPr>
              <a:t>~83% </a:t>
            </a:r>
            <a:r>
              <a:rPr kumimoji="0" sz="2400" b="0" i="0" u="none" strike="noStrike" kern="1200" cap="none" spc="-465" normalizeH="0" baseline="0" noProof="0" dirty="0">
                <a:ln>
                  <a:noFill/>
                </a:ln>
                <a:solidFill>
                  <a:prstClr val="black"/>
                </a:solidFill>
                <a:effectLst/>
                <a:uLnTx/>
                <a:uFillTx/>
                <a:latin typeface="Corbel"/>
                <a:ea typeface="+mn-ea"/>
                <a:cs typeface="Corbel"/>
              </a:rPr>
              <a:t> </a:t>
            </a:r>
            <a:r>
              <a:rPr kumimoji="0" sz="2400" b="0" i="0" u="none" strike="noStrike" kern="1200" cap="none" spc="0" normalizeH="0" baseline="0" noProof="0" dirty="0">
                <a:ln>
                  <a:noFill/>
                </a:ln>
                <a:solidFill>
                  <a:prstClr val="black"/>
                </a:solidFill>
                <a:effectLst/>
                <a:uLnTx/>
                <a:uFillTx/>
                <a:latin typeface="Corbel"/>
                <a:ea typeface="+mn-ea"/>
                <a:cs typeface="Corbel"/>
              </a:rPr>
              <a:t>(95%</a:t>
            </a:r>
            <a:r>
              <a:rPr kumimoji="0" sz="2400" b="0" i="0" u="none" strike="noStrike" kern="1200" cap="none" spc="-90" normalizeH="0" baseline="0" noProof="0" dirty="0">
                <a:ln>
                  <a:noFill/>
                </a:ln>
                <a:solidFill>
                  <a:prstClr val="black"/>
                </a:solidFill>
                <a:effectLst/>
                <a:uLnTx/>
                <a:uFillTx/>
                <a:latin typeface="Corbel"/>
                <a:ea typeface="+mn-ea"/>
                <a:cs typeface="Corbel"/>
              </a:rPr>
              <a:t> </a:t>
            </a:r>
            <a:r>
              <a:rPr kumimoji="0" sz="2400" b="0" i="0" u="none" strike="noStrike" kern="1200" cap="none" spc="0" normalizeH="0" baseline="0" noProof="0" dirty="0">
                <a:ln>
                  <a:noFill/>
                </a:ln>
                <a:solidFill>
                  <a:prstClr val="black"/>
                </a:solidFill>
                <a:effectLst/>
                <a:uLnTx/>
                <a:uFillTx/>
                <a:latin typeface="Corbel"/>
                <a:ea typeface="+mn-ea"/>
                <a:cs typeface="Corbel"/>
              </a:rPr>
              <a:t>CI</a:t>
            </a:r>
            <a:r>
              <a:rPr kumimoji="0" sz="2400" b="0" i="0" u="none" strike="noStrike" kern="1200" cap="none" spc="-15" normalizeH="0" baseline="0" noProof="0" dirty="0">
                <a:ln>
                  <a:noFill/>
                </a:ln>
                <a:solidFill>
                  <a:prstClr val="black"/>
                </a:solidFill>
                <a:effectLst/>
                <a:uLnTx/>
                <a:uFillTx/>
                <a:latin typeface="Corbel"/>
                <a:ea typeface="+mn-ea"/>
                <a:cs typeface="Corbel"/>
              </a:rPr>
              <a:t> </a:t>
            </a:r>
            <a:r>
              <a:rPr kumimoji="0" sz="2400" b="0" i="0" u="none" strike="noStrike" kern="1200" cap="none" spc="0" normalizeH="0" baseline="0" noProof="0" dirty="0">
                <a:ln>
                  <a:noFill/>
                </a:ln>
                <a:solidFill>
                  <a:prstClr val="black"/>
                </a:solidFill>
                <a:effectLst/>
                <a:uLnTx/>
                <a:uFillTx/>
                <a:latin typeface="Corbel"/>
                <a:ea typeface="+mn-ea"/>
                <a:cs typeface="Corbel"/>
              </a:rPr>
              <a:t>~70-100%)</a:t>
            </a:r>
            <a:endParaRPr kumimoji="0" sz="2400" b="0" i="0" u="none" strike="noStrike" kern="1200" cap="none" spc="0" normalizeH="0" baseline="0" noProof="0">
              <a:ln>
                <a:noFill/>
              </a:ln>
              <a:solidFill>
                <a:prstClr val="black"/>
              </a:solidFill>
              <a:effectLst/>
              <a:uLnTx/>
              <a:uFillTx/>
              <a:latin typeface="Corbel"/>
              <a:ea typeface="+mn-ea"/>
              <a:cs typeface="Corbel"/>
            </a:endParaRPr>
          </a:p>
          <a:p>
            <a:pPr marL="756285" marR="551180" lvl="1" indent="-287020" algn="l" defTabSz="914400" rtl="0" eaLnBrk="1" fontAlgn="auto" latinLnBrk="0" hangingPunct="1">
              <a:lnSpc>
                <a:spcPct val="100000"/>
              </a:lnSpc>
              <a:spcBef>
                <a:spcPts val="509"/>
              </a:spcBef>
              <a:spcAft>
                <a:spcPts val="0"/>
              </a:spcAft>
              <a:buClrTx/>
              <a:buSzTx/>
              <a:buFont typeface="Arial MT"/>
              <a:buChar char="–"/>
              <a:tabLst>
                <a:tab pos="756285" algn="l"/>
                <a:tab pos="756920" algn="l"/>
              </a:tabLst>
              <a:defRPr/>
            </a:pPr>
            <a:r>
              <a:rPr kumimoji="0" sz="2000" b="0" i="0" u="none" strike="noStrike" kern="1200" cap="none" spc="-5" normalizeH="0" baseline="0" noProof="0" dirty="0">
                <a:ln>
                  <a:noFill/>
                </a:ln>
                <a:solidFill>
                  <a:prstClr val="black"/>
                </a:solidFill>
                <a:effectLst/>
                <a:uLnTx/>
                <a:uFillTx/>
                <a:latin typeface="Corbel"/>
                <a:ea typeface="+mn-ea"/>
                <a:cs typeface="Corbel"/>
              </a:rPr>
              <a:t>For reference, </a:t>
            </a:r>
            <a:r>
              <a:rPr kumimoji="0" sz="2000" b="0" i="0" u="none" strike="noStrike" kern="1200" cap="none" spc="0" normalizeH="0" baseline="0" noProof="0" dirty="0">
                <a:ln>
                  <a:noFill/>
                </a:ln>
                <a:solidFill>
                  <a:prstClr val="black"/>
                </a:solidFill>
                <a:effectLst/>
                <a:uLnTx/>
                <a:uFillTx/>
                <a:latin typeface="Corbel"/>
                <a:ea typeface="+mn-ea"/>
                <a:cs typeface="Corbel"/>
              </a:rPr>
              <a:t>a prior phase </a:t>
            </a:r>
            <a:r>
              <a:rPr kumimoji="0" sz="2000" b="0" i="0" u="none" strike="noStrike" kern="1200" cap="none" spc="-5" normalizeH="0" baseline="0" noProof="0" dirty="0">
                <a:ln>
                  <a:noFill/>
                </a:ln>
                <a:solidFill>
                  <a:prstClr val="black"/>
                </a:solidFill>
                <a:effectLst/>
                <a:uLnTx/>
                <a:uFillTx/>
                <a:latin typeface="Corbel"/>
                <a:ea typeface="+mn-ea"/>
                <a:cs typeface="Corbel"/>
              </a:rPr>
              <a:t>III trial </a:t>
            </a:r>
            <a:r>
              <a:rPr kumimoji="0" sz="2000" b="0" i="0" u="none" strike="noStrike" kern="1200" cap="none" spc="0" normalizeH="0" baseline="0" noProof="0" dirty="0">
                <a:ln>
                  <a:noFill/>
                </a:ln>
                <a:solidFill>
                  <a:prstClr val="black"/>
                </a:solidFill>
                <a:effectLst/>
                <a:uLnTx/>
                <a:uFillTx/>
                <a:latin typeface="Corbel"/>
                <a:ea typeface="+mn-ea"/>
                <a:cs typeface="Corbel"/>
              </a:rPr>
              <a:t>(TROG </a:t>
            </a:r>
            <a:r>
              <a:rPr kumimoji="0" sz="2000" b="0" i="0" u="none" strike="noStrike" kern="1200" cap="none" spc="-390" normalizeH="0" baseline="0" noProof="0" dirty="0">
                <a:ln>
                  <a:noFill/>
                </a:ln>
                <a:solidFill>
                  <a:prstClr val="black"/>
                </a:solidFill>
                <a:effectLst/>
                <a:uLnTx/>
                <a:uFillTx/>
                <a:latin typeface="Corbel"/>
                <a:ea typeface="+mn-ea"/>
                <a:cs typeface="Corbel"/>
              </a:rPr>
              <a:t> </a:t>
            </a:r>
            <a:r>
              <a:rPr kumimoji="0" sz="2000" b="0" i="0" u="none" strike="noStrike" kern="1200" cap="none" spc="-5" normalizeH="0" baseline="0" noProof="0" dirty="0">
                <a:ln>
                  <a:noFill/>
                </a:ln>
                <a:solidFill>
                  <a:prstClr val="black"/>
                </a:solidFill>
                <a:effectLst/>
                <a:uLnTx/>
                <a:uFillTx/>
                <a:latin typeface="Corbel"/>
                <a:ea typeface="+mn-ea"/>
                <a:cs typeface="Corbel"/>
              </a:rPr>
              <a:t>POST)</a:t>
            </a:r>
            <a:r>
              <a:rPr kumimoji="0" sz="2000" b="0" i="0" u="none" strike="noStrike" kern="1200" cap="none" spc="-25" normalizeH="0" baseline="0" noProof="0" dirty="0">
                <a:ln>
                  <a:noFill/>
                </a:ln>
                <a:solidFill>
                  <a:prstClr val="black"/>
                </a:solidFill>
                <a:effectLst/>
                <a:uLnTx/>
                <a:uFillTx/>
                <a:latin typeface="Corbel"/>
                <a:ea typeface="+mn-ea"/>
                <a:cs typeface="Corbel"/>
              </a:rPr>
              <a:t> </a:t>
            </a:r>
            <a:r>
              <a:rPr kumimoji="0" sz="2000" b="0" i="0" u="none" strike="noStrike" kern="1200" cap="none" spc="-5" normalizeH="0" baseline="0" noProof="0" dirty="0">
                <a:ln>
                  <a:noFill/>
                </a:ln>
                <a:solidFill>
                  <a:prstClr val="black"/>
                </a:solidFill>
                <a:effectLst/>
                <a:uLnTx/>
                <a:uFillTx/>
                <a:latin typeface="Corbel"/>
                <a:ea typeface="+mn-ea"/>
                <a:cs typeface="Corbel"/>
              </a:rPr>
              <a:t>reported:</a:t>
            </a:r>
            <a:endParaRPr kumimoji="0" sz="2000" b="0" i="0" u="none" strike="noStrike" kern="1200" cap="none" spc="0" normalizeH="0" baseline="0" noProof="0">
              <a:ln>
                <a:noFill/>
              </a:ln>
              <a:solidFill>
                <a:prstClr val="black"/>
              </a:solidFill>
              <a:effectLst/>
              <a:uLnTx/>
              <a:uFillTx/>
              <a:latin typeface="Corbel"/>
              <a:ea typeface="+mn-ea"/>
              <a:cs typeface="Corbel"/>
            </a:endParaRPr>
          </a:p>
          <a:p>
            <a:pPr marL="1155700" marR="0" lvl="2" indent="-228600" algn="l" defTabSz="914400" rtl="0" eaLnBrk="1" fontAlgn="auto" latinLnBrk="0" hangingPunct="1">
              <a:lnSpc>
                <a:spcPct val="100000"/>
              </a:lnSpc>
              <a:spcBef>
                <a:spcPts val="409"/>
              </a:spcBef>
              <a:spcAft>
                <a:spcPts val="0"/>
              </a:spcAft>
              <a:buClrTx/>
              <a:buSzTx/>
              <a:buFont typeface="Arial MT"/>
              <a:buChar char="•"/>
              <a:tabLst>
                <a:tab pos="1155065" algn="l"/>
                <a:tab pos="1155700" algn="l"/>
              </a:tabLst>
              <a:defRPr/>
            </a:pPr>
            <a:r>
              <a:rPr kumimoji="0" sz="1600" b="0" i="0" u="none" strike="noStrike" kern="1200" cap="none" spc="-10" normalizeH="0" baseline="0" noProof="0" dirty="0">
                <a:ln>
                  <a:noFill/>
                </a:ln>
                <a:solidFill>
                  <a:prstClr val="black"/>
                </a:solidFill>
                <a:effectLst/>
                <a:uLnTx/>
                <a:uFillTx/>
                <a:latin typeface="Corbel"/>
                <a:ea typeface="+mn-ea"/>
                <a:cs typeface="Corbel"/>
              </a:rPr>
              <a:t>78%</a:t>
            </a:r>
            <a:r>
              <a:rPr kumimoji="0" sz="1600" b="0" i="0" u="none" strike="noStrike" kern="1200" cap="none" spc="1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(95%</a:t>
            </a:r>
            <a:r>
              <a:rPr kumimoji="0" sz="1600" b="0" i="0" u="none" strike="noStrike" kern="1200" cap="none" spc="-7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CI</a:t>
            </a:r>
            <a:r>
              <a:rPr kumimoji="0" sz="1600" b="0" i="0" u="none" strike="noStrike" kern="1200" cap="none" spc="0" normalizeH="0" baseline="0" noProof="0" dirty="0">
                <a:ln>
                  <a:noFill/>
                </a:ln>
                <a:solidFill>
                  <a:prstClr val="black"/>
                </a:solidFill>
                <a:effectLst/>
                <a:uLnTx/>
                <a:uFillTx/>
                <a:latin typeface="Corbel"/>
                <a:ea typeface="+mn-ea"/>
                <a:cs typeface="Corbel"/>
              </a:rPr>
              <a:t> </a:t>
            </a:r>
            <a:r>
              <a:rPr kumimoji="0" sz="1600" b="0" i="0" u="none" strike="noStrike" kern="1200" cap="none" spc="-15" normalizeH="0" baseline="0" noProof="0" dirty="0">
                <a:ln>
                  <a:noFill/>
                </a:ln>
                <a:solidFill>
                  <a:prstClr val="black"/>
                </a:solidFill>
                <a:effectLst/>
                <a:uLnTx/>
                <a:uFillTx/>
                <a:latin typeface="Corbel"/>
                <a:ea typeface="+mn-ea"/>
                <a:cs typeface="Corbel"/>
              </a:rPr>
              <a:t>72-85%)</a:t>
            </a:r>
            <a:r>
              <a:rPr kumimoji="0" sz="1600" b="0" i="0" u="none" strike="noStrike" kern="1200" cap="none" spc="15" normalizeH="0" baseline="0" noProof="0" dirty="0">
                <a:ln>
                  <a:noFill/>
                </a:ln>
                <a:solidFill>
                  <a:prstClr val="black"/>
                </a:solidFill>
                <a:effectLst/>
                <a:uLnTx/>
                <a:uFillTx/>
                <a:latin typeface="Corbel"/>
                <a:ea typeface="+mn-ea"/>
                <a:cs typeface="Corbel"/>
              </a:rPr>
              <a:t> </a:t>
            </a:r>
            <a:r>
              <a:rPr kumimoji="0" sz="1600" b="0" i="0" u="none" strike="noStrike" kern="1200" cap="none" spc="-10" normalizeH="0" baseline="0" noProof="0" dirty="0">
                <a:ln>
                  <a:noFill/>
                </a:ln>
                <a:solidFill>
                  <a:prstClr val="black"/>
                </a:solidFill>
                <a:effectLst/>
                <a:uLnTx/>
                <a:uFillTx/>
                <a:latin typeface="Corbel"/>
                <a:ea typeface="+mn-ea"/>
                <a:cs typeface="Corbel"/>
              </a:rPr>
              <a:t>after</a:t>
            </a:r>
            <a:r>
              <a:rPr kumimoji="0" sz="1600" b="0" i="0" u="none" strike="noStrike" kern="1200" cap="none" spc="3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RT</a:t>
            </a:r>
            <a:r>
              <a:rPr kumimoji="0" sz="1600" b="0" i="0" u="none" strike="noStrike" kern="1200" cap="none" spc="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alone</a:t>
            </a:r>
            <a:endParaRPr kumimoji="0" sz="1600" b="0" i="0" u="none" strike="noStrike" kern="1200" cap="none" spc="0" normalizeH="0" baseline="0" noProof="0">
              <a:ln>
                <a:noFill/>
              </a:ln>
              <a:solidFill>
                <a:prstClr val="black"/>
              </a:solidFill>
              <a:effectLst/>
              <a:uLnTx/>
              <a:uFillTx/>
              <a:latin typeface="Corbel"/>
              <a:ea typeface="+mn-ea"/>
              <a:cs typeface="Corbel"/>
            </a:endParaRPr>
          </a:p>
          <a:p>
            <a:pPr marL="1155700" marR="0" lvl="2" indent="-228600" algn="l" defTabSz="914400" rtl="0" eaLnBrk="1" fontAlgn="auto" latinLnBrk="0" hangingPunct="1">
              <a:lnSpc>
                <a:spcPct val="100000"/>
              </a:lnSpc>
              <a:spcBef>
                <a:spcPts val="385"/>
              </a:spcBef>
              <a:spcAft>
                <a:spcPts val="0"/>
              </a:spcAft>
              <a:buClrTx/>
              <a:buSzTx/>
              <a:buFont typeface="Arial MT"/>
              <a:buChar char="•"/>
              <a:tabLst>
                <a:tab pos="1155065" algn="l"/>
                <a:tab pos="1155700" algn="l"/>
              </a:tabLst>
              <a:defRPr/>
            </a:pPr>
            <a:r>
              <a:rPr kumimoji="0" sz="1600" b="0" i="0" u="none" strike="noStrike" kern="1200" cap="none" spc="-10" normalizeH="0" baseline="0" noProof="0" dirty="0">
                <a:ln>
                  <a:noFill/>
                </a:ln>
                <a:solidFill>
                  <a:prstClr val="black"/>
                </a:solidFill>
                <a:effectLst/>
                <a:uLnTx/>
                <a:uFillTx/>
                <a:latin typeface="Corbel"/>
                <a:ea typeface="+mn-ea"/>
                <a:cs typeface="Corbel"/>
              </a:rPr>
              <a:t>83%</a:t>
            </a:r>
            <a:r>
              <a:rPr kumimoji="0" sz="1600" b="0" i="0" u="none" strike="noStrike" kern="1200" cap="none" spc="15"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(95%</a:t>
            </a:r>
            <a:r>
              <a:rPr kumimoji="0" sz="1600" b="0" i="0" u="none" strike="noStrike" kern="1200" cap="none" spc="-75"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CI</a:t>
            </a:r>
            <a:r>
              <a:rPr kumimoji="0" sz="1600" b="0" i="0" u="none" strike="noStrike" kern="1200" cap="none" spc="-1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77-89%)</a:t>
            </a:r>
            <a:r>
              <a:rPr kumimoji="0" sz="1600" b="0" i="0" u="none" strike="noStrike" kern="1200" cap="none" spc="20" normalizeH="0" baseline="0" noProof="0" dirty="0">
                <a:ln>
                  <a:noFill/>
                </a:ln>
                <a:solidFill>
                  <a:prstClr val="black"/>
                </a:solidFill>
                <a:effectLst/>
                <a:uLnTx/>
                <a:uFillTx/>
                <a:latin typeface="Corbel"/>
                <a:ea typeface="+mn-ea"/>
                <a:cs typeface="Corbel"/>
              </a:rPr>
              <a:t> </a:t>
            </a:r>
            <a:r>
              <a:rPr kumimoji="0" sz="1600" b="0" i="0" u="none" strike="noStrike" kern="1200" cap="none" spc="-10" normalizeH="0" baseline="0" noProof="0" dirty="0">
                <a:ln>
                  <a:noFill/>
                </a:ln>
                <a:solidFill>
                  <a:prstClr val="black"/>
                </a:solidFill>
                <a:effectLst/>
                <a:uLnTx/>
                <a:uFillTx/>
                <a:latin typeface="Corbel"/>
                <a:ea typeface="+mn-ea"/>
                <a:cs typeface="Corbel"/>
              </a:rPr>
              <a:t>after</a:t>
            </a:r>
            <a:r>
              <a:rPr kumimoji="0" sz="1600" b="0" i="0" u="none" strike="noStrike" kern="1200" cap="none" spc="25"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carboplatin-RT</a:t>
            </a:r>
            <a:endParaRPr kumimoji="0" sz="1600" b="0" i="0" u="none" strike="noStrike" kern="1200" cap="none" spc="0" normalizeH="0" baseline="0" noProof="0">
              <a:ln>
                <a:noFill/>
              </a:ln>
              <a:solidFill>
                <a:prstClr val="black"/>
              </a:solidFill>
              <a:effectLst/>
              <a:uLnTx/>
              <a:uFillTx/>
              <a:latin typeface="Corbel"/>
              <a:ea typeface="+mn-ea"/>
              <a:cs typeface="Corbel"/>
            </a:endParaRPr>
          </a:p>
        </p:txBody>
      </p:sp>
      <p:sp>
        <p:nvSpPr>
          <p:cNvPr id="4" name="object 4"/>
          <p:cNvSpPr txBox="1"/>
          <p:nvPr/>
        </p:nvSpPr>
        <p:spPr>
          <a:xfrm>
            <a:off x="5697661" y="6197324"/>
            <a:ext cx="2528570" cy="5740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orbel"/>
                <a:ea typeface="+mn-ea"/>
                <a:cs typeface="Corbel"/>
              </a:rPr>
              <a:t>Gr</a:t>
            </a:r>
            <a:r>
              <a:rPr kumimoji="0" sz="1800" b="0" i="0" u="none" strike="noStrike" kern="1200" cap="none" spc="0" normalizeH="0" baseline="0" noProof="0" dirty="0">
                <a:ln>
                  <a:noFill/>
                </a:ln>
                <a:solidFill>
                  <a:prstClr val="black"/>
                </a:solidFill>
                <a:effectLst/>
                <a:uLnTx/>
                <a:uFillTx/>
                <a:latin typeface="Corbel"/>
                <a:ea typeface="+mn-ea"/>
                <a:cs typeface="Corbel"/>
              </a:rPr>
              <a:t>oss</a:t>
            </a:r>
            <a:r>
              <a:rPr kumimoji="0" sz="1800" b="0" i="0" u="none" strike="noStrike" kern="1200" cap="none" spc="-85"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C</a:t>
            </a:r>
            <a:r>
              <a:rPr kumimoji="0" sz="1800" b="0" i="0" u="none" strike="noStrike" kern="1200" cap="none" spc="0" normalizeH="0" baseline="0" noProof="0" dirty="0">
                <a:ln>
                  <a:noFill/>
                </a:ln>
                <a:solidFill>
                  <a:prstClr val="black"/>
                </a:solidFill>
                <a:effectLst/>
                <a:uLnTx/>
                <a:uFillTx/>
                <a:latin typeface="Corbel"/>
                <a:ea typeface="+mn-ea"/>
                <a:cs typeface="Corbel"/>
              </a:rPr>
              <a:t>lin</a:t>
            </a:r>
            <a:r>
              <a:rPr kumimoji="0" sz="1800" b="0" i="0" u="none" strike="noStrike" kern="1200" cap="none" spc="-75"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C</a:t>
            </a:r>
            <a:r>
              <a:rPr kumimoji="0" sz="1800" b="0" i="0" u="none" strike="noStrike" kern="1200" cap="none" spc="-10" normalizeH="0" baseline="0" noProof="0" dirty="0">
                <a:ln>
                  <a:noFill/>
                </a:ln>
                <a:solidFill>
                  <a:prstClr val="black"/>
                </a:solidFill>
                <a:effectLst/>
                <a:uLnTx/>
                <a:uFillTx/>
                <a:latin typeface="Corbel"/>
                <a:ea typeface="+mn-ea"/>
                <a:cs typeface="Corbel"/>
              </a:rPr>
              <a:t>a</a:t>
            </a:r>
            <a:r>
              <a:rPr kumimoji="0" sz="1800" b="0" i="0" u="none" strike="noStrike" kern="1200" cap="none" spc="-5" normalizeH="0" baseline="0" noProof="0" dirty="0">
                <a:ln>
                  <a:noFill/>
                </a:ln>
                <a:solidFill>
                  <a:prstClr val="black"/>
                </a:solidFill>
                <a:effectLst/>
                <a:uLnTx/>
                <a:uFillTx/>
                <a:latin typeface="Corbel"/>
                <a:ea typeface="+mn-ea"/>
                <a:cs typeface="Corbel"/>
              </a:rPr>
              <a:t>n</a:t>
            </a:r>
            <a:r>
              <a:rPr kumimoji="0" sz="1800" b="0" i="0" u="none" strike="noStrike" kern="1200" cap="none" spc="0" normalizeH="0" baseline="0" noProof="0" dirty="0">
                <a:ln>
                  <a:noFill/>
                </a:ln>
                <a:solidFill>
                  <a:prstClr val="black"/>
                </a:solidFill>
                <a:effectLst/>
                <a:uLnTx/>
                <a:uFillTx/>
                <a:latin typeface="Corbel"/>
                <a:ea typeface="+mn-ea"/>
                <a:cs typeface="Corbel"/>
              </a:rPr>
              <a:t>cer</a:t>
            </a:r>
            <a:r>
              <a:rPr kumimoji="0" sz="1800" b="0" i="0" u="none" strike="noStrike" kern="1200" cap="none" spc="15" normalizeH="0" baseline="0" noProof="0" dirty="0">
                <a:ln>
                  <a:noFill/>
                </a:ln>
                <a:solidFill>
                  <a:prstClr val="black"/>
                </a:solidFill>
                <a:effectLst/>
                <a:uLnTx/>
                <a:uFillTx/>
                <a:latin typeface="Corbel"/>
                <a:ea typeface="+mn-ea"/>
                <a:cs typeface="Corbel"/>
              </a:rPr>
              <a:t> </a:t>
            </a:r>
            <a:r>
              <a:rPr kumimoji="0" sz="1800" b="0" i="0" u="none" strike="noStrike" kern="1200" cap="none" spc="-35" normalizeH="0" baseline="0" noProof="0" dirty="0">
                <a:ln>
                  <a:noFill/>
                </a:ln>
                <a:solidFill>
                  <a:prstClr val="black"/>
                </a:solidFill>
                <a:effectLst/>
                <a:uLnTx/>
                <a:uFillTx/>
                <a:latin typeface="Corbel"/>
                <a:ea typeface="+mn-ea"/>
                <a:cs typeface="Corbel"/>
              </a:rPr>
              <a:t>R</a:t>
            </a:r>
            <a:r>
              <a:rPr kumimoji="0" sz="1800" b="0" i="0" u="none" strike="noStrike" kern="1200" cap="none" spc="0" normalizeH="0" baseline="0" noProof="0" dirty="0">
                <a:ln>
                  <a:noFill/>
                </a:ln>
                <a:solidFill>
                  <a:prstClr val="black"/>
                </a:solidFill>
                <a:effectLst/>
                <a:uLnTx/>
                <a:uFillTx/>
                <a:latin typeface="Corbel"/>
                <a:ea typeface="+mn-ea"/>
                <a:cs typeface="Corbel"/>
              </a:rPr>
              <a:t>es</a:t>
            </a:r>
            <a:r>
              <a:rPr kumimoji="0" sz="1800" b="0" i="0" u="none" strike="noStrike" kern="1200" cap="none" spc="-10" normalizeH="0" baseline="0" noProof="0" dirty="0">
                <a:ln>
                  <a:noFill/>
                </a:ln>
                <a:solidFill>
                  <a:prstClr val="black"/>
                </a:solidFill>
                <a:effectLst/>
                <a:uLnTx/>
                <a:uFillTx/>
                <a:latin typeface="Corbel"/>
                <a:ea typeface="+mn-ea"/>
                <a:cs typeface="Corbel"/>
              </a:rPr>
              <a:t> </a:t>
            </a:r>
            <a:r>
              <a:rPr kumimoji="0" sz="1800" b="0" i="0" u="none" strike="noStrike" kern="1200" cap="none" spc="-35" normalizeH="0" baseline="0" noProof="0" dirty="0">
                <a:ln>
                  <a:noFill/>
                </a:ln>
                <a:solidFill>
                  <a:prstClr val="black"/>
                </a:solidFill>
                <a:effectLst/>
                <a:uLnTx/>
                <a:uFillTx/>
                <a:latin typeface="Corbel"/>
                <a:ea typeface="+mn-ea"/>
                <a:cs typeface="Corbel"/>
              </a:rPr>
              <a:t>2</a:t>
            </a:r>
            <a:r>
              <a:rPr kumimoji="0" sz="1800" b="0" i="0" u="none" strike="noStrike" kern="1200" cap="none" spc="-40" normalizeH="0" baseline="0" noProof="0" dirty="0">
                <a:ln>
                  <a:noFill/>
                </a:ln>
                <a:solidFill>
                  <a:prstClr val="black"/>
                </a:solidFill>
                <a:effectLst/>
                <a:uLnTx/>
                <a:uFillTx/>
                <a:latin typeface="Corbel"/>
                <a:ea typeface="+mn-ea"/>
                <a:cs typeface="Corbel"/>
              </a:rPr>
              <a:t>0</a:t>
            </a:r>
            <a:r>
              <a:rPr kumimoji="0" sz="1800" b="0" i="0" u="none" strike="noStrike" kern="1200" cap="none" spc="0" normalizeH="0" baseline="0" noProof="0" dirty="0">
                <a:ln>
                  <a:noFill/>
                </a:ln>
                <a:solidFill>
                  <a:prstClr val="black"/>
                </a:solidFill>
                <a:effectLst/>
                <a:uLnTx/>
                <a:uFillTx/>
                <a:latin typeface="Corbel"/>
                <a:ea typeface="+mn-ea"/>
                <a:cs typeface="Corbel"/>
              </a:rPr>
              <a:t>21  </a:t>
            </a:r>
            <a:r>
              <a:rPr kumimoji="0" sz="1800" b="0" i="0" u="none" strike="noStrike" kern="1200" cap="none" spc="-15" normalizeH="0" baseline="0" noProof="0" dirty="0">
                <a:ln>
                  <a:noFill/>
                </a:ln>
                <a:solidFill>
                  <a:prstClr val="black"/>
                </a:solidFill>
                <a:effectLst/>
                <a:uLnTx/>
                <a:uFillTx/>
                <a:latin typeface="Corbel"/>
                <a:ea typeface="+mn-ea"/>
                <a:cs typeface="Corbel"/>
              </a:rPr>
              <a:t>Porceddu</a:t>
            </a:r>
            <a:r>
              <a:rPr kumimoji="0" sz="1800" b="0" i="0" u="none" strike="noStrike" kern="1200" cap="none" spc="-40"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JCO</a:t>
            </a:r>
            <a:r>
              <a:rPr kumimoji="0" sz="1800" b="0" i="0" u="none" strike="noStrike" kern="1200" cap="none" spc="10" normalizeH="0" baseline="0" noProof="0" dirty="0">
                <a:ln>
                  <a:noFill/>
                </a:ln>
                <a:solidFill>
                  <a:prstClr val="black"/>
                </a:solidFill>
                <a:effectLst/>
                <a:uLnTx/>
                <a:uFillTx/>
                <a:latin typeface="Corbel"/>
                <a:ea typeface="+mn-ea"/>
                <a:cs typeface="Corbel"/>
              </a:rPr>
              <a:t> </a:t>
            </a:r>
            <a:r>
              <a:rPr kumimoji="0" sz="1800" b="0" i="0" u="none" strike="noStrike" kern="1200" cap="none" spc="-15" normalizeH="0" baseline="0" noProof="0" dirty="0">
                <a:ln>
                  <a:noFill/>
                </a:ln>
                <a:solidFill>
                  <a:prstClr val="black"/>
                </a:solidFill>
                <a:effectLst/>
                <a:uLnTx/>
                <a:uFillTx/>
                <a:latin typeface="Corbel"/>
                <a:ea typeface="+mn-ea"/>
                <a:cs typeface="Corbel"/>
              </a:rPr>
              <a:t>2018</a:t>
            </a:r>
            <a:endParaRPr kumimoji="0" sz="1800" b="0" i="0" u="none" strike="noStrike" kern="1200" cap="none" spc="0" normalizeH="0" baseline="0" noProof="0">
              <a:ln>
                <a:noFill/>
              </a:ln>
              <a:solidFill>
                <a:prstClr val="black"/>
              </a:solidFill>
              <a:effectLst/>
              <a:uLnTx/>
              <a:uFillTx/>
              <a:latin typeface="Corbel"/>
              <a:ea typeface="+mn-ea"/>
              <a:cs typeface="Corbe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674" y="346593"/>
            <a:ext cx="9309735" cy="513715"/>
          </a:xfrm>
          <a:prstGeom prst="rect">
            <a:avLst/>
          </a:prstGeom>
        </p:spPr>
        <p:txBody>
          <a:bodyPr vert="horz" wrap="square" lIns="0" tIns="12700" rIns="0" bIns="0" rtlCol="0">
            <a:spAutoFit/>
          </a:bodyPr>
          <a:lstStyle/>
          <a:p>
            <a:pPr marL="12700">
              <a:lnSpc>
                <a:spcPct val="100000"/>
              </a:lnSpc>
              <a:spcBef>
                <a:spcPts val="100"/>
              </a:spcBef>
            </a:pPr>
            <a:r>
              <a:rPr spc="-5" dirty="0"/>
              <a:t>Neoadjuvant </a:t>
            </a:r>
            <a:r>
              <a:rPr dirty="0"/>
              <a:t>immunotherapy</a:t>
            </a:r>
            <a:r>
              <a:rPr spc="-5" dirty="0"/>
              <a:t> </a:t>
            </a:r>
            <a:r>
              <a:rPr dirty="0"/>
              <a:t>studied</a:t>
            </a:r>
            <a:r>
              <a:rPr spc="10" dirty="0"/>
              <a:t> </a:t>
            </a:r>
            <a:r>
              <a:rPr spc="-5" dirty="0"/>
              <a:t>in another</a:t>
            </a:r>
            <a:r>
              <a:rPr spc="5" dirty="0"/>
              <a:t> </a:t>
            </a:r>
            <a:r>
              <a:rPr spc="-5" dirty="0"/>
              <a:t>trial</a:t>
            </a:r>
          </a:p>
        </p:txBody>
      </p:sp>
      <p:sp>
        <p:nvSpPr>
          <p:cNvPr id="3" name="object 3"/>
          <p:cNvSpPr txBox="1"/>
          <p:nvPr/>
        </p:nvSpPr>
        <p:spPr>
          <a:xfrm>
            <a:off x="688340" y="1148748"/>
            <a:ext cx="5125085" cy="4613910"/>
          </a:xfrm>
          <a:prstGeom prst="rect">
            <a:avLst/>
          </a:prstGeom>
        </p:spPr>
        <p:txBody>
          <a:bodyPr vert="horz" wrap="square" lIns="0" tIns="49530" rIns="0" bIns="0" rtlCol="0">
            <a:spAutoFit/>
          </a:bodyPr>
          <a:lstStyle/>
          <a:p>
            <a:pPr marL="354965" marR="189230" lvl="0" indent="-342900" algn="l" defTabSz="914400" rtl="0" eaLnBrk="1" fontAlgn="auto" latinLnBrk="0" hangingPunct="1">
              <a:lnSpc>
                <a:spcPts val="2380"/>
              </a:lnSpc>
              <a:spcBef>
                <a:spcPts val="390"/>
              </a:spcBef>
              <a:spcAft>
                <a:spcPts val="0"/>
              </a:spcAft>
              <a:buClrTx/>
              <a:buSzTx/>
              <a:buFont typeface="Arial MT"/>
              <a:buChar char="•"/>
              <a:tabLst>
                <a:tab pos="354965" algn="l"/>
                <a:tab pos="355600" algn="l"/>
              </a:tabLst>
              <a:defRPr/>
            </a:pPr>
            <a:r>
              <a:rPr kumimoji="0" sz="2200" b="0" i="0" u="none" strike="noStrike" kern="1200" cap="none" spc="-5" normalizeH="0" baseline="0" noProof="0" dirty="0">
                <a:ln>
                  <a:noFill/>
                </a:ln>
                <a:solidFill>
                  <a:prstClr val="black"/>
                </a:solidFill>
                <a:effectLst/>
                <a:uLnTx/>
                <a:uFillTx/>
                <a:latin typeface="Corbel"/>
                <a:ea typeface="+mn-ea"/>
                <a:cs typeface="Corbel"/>
              </a:rPr>
              <a:t>Single</a:t>
            </a:r>
            <a:r>
              <a:rPr kumimoji="0" sz="2200" b="0" i="0" u="none" strike="noStrike" kern="1200" cap="none" spc="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arm,</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multi-center</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20" normalizeH="0" baseline="0" noProof="0" dirty="0">
                <a:ln>
                  <a:noFill/>
                </a:ln>
                <a:solidFill>
                  <a:prstClr val="black"/>
                </a:solidFill>
                <a:effectLst/>
                <a:uLnTx/>
                <a:uFillTx/>
                <a:latin typeface="Corbel"/>
                <a:ea typeface="+mn-ea"/>
                <a:cs typeface="Corbel"/>
              </a:rPr>
              <a:t>(n=20</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centers), </a:t>
            </a:r>
            <a:r>
              <a:rPr kumimoji="0" sz="2200" b="0" i="0" u="none" strike="noStrike" kern="1200" cap="none" spc="-43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phase II</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trial</a:t>
            </a:r>
            <a:r>
              <a:rPr kumimoji="0" sz="2200" b="0" i="0" u="none" strike="noStrike" kern="1200" cap="none" spc="5" normalizeH="0" baseline="0" noProof="0" dirty="0">
                <a:ln>
                  <a:noFill/>
                </a:ln>
                <a:solidFill>
                  <a:prstClr val="black"/>
                </a:solidFill>
                <a:effectLst/>
                <a:uLnTx/>
                <a:uFillTx/>
                <a:latin typeface="Corbel"/>
                <a:ea typeface="+mn-ea"/>
                <a:cs typeface="Corbel"/>
              </a:rPr>
              <a:t> </a:t>
            </a:r>
            <a:r>
              <a:rPr kumimoji="0" sz="2200" b="0" i="0" u="none" strike="noStrike" kern="1200" cap="none" spc="0" normalizeH="0" baseline="0" noProof="0" dirty="0">
                <a:ln>
                  <a:noFill/>
                </a:ln>
                <a:solidFill>
                  <a:prstClr val="black"/>
                </a:solidFill>
                <a:effectLst/>
                <a:uLnTx/>
                <a:uFillTx/>
                <a:latin typeface="Corbel"/>
                <a:ea typeface="+mn-ea"/>
                <a:cs typeface="Corbel"/>
              </a:rPr>
              <a:t>of </a:t>
            </a:r>
            <a:r>
              <a:rPr kumimoji="0" sz="2200" b="0" i="0" u="none" strike="noStrike" kern="1200" cap="none" spc="-5" normalizeH="0" baseline="0" noProof="0" dirty="0">
                <a:ln>
                  <a:noFill/>
                </a:ln>
                <a:solidFill>
                  <a:prstClr val="black"/>
                </a:solidFill>
                <a:effectLst/>
                <a:uLnTx/>
                <a:uFillTx/>
                <a:latin typeface="Corbel"/>
                <a:ea typeface="+mn-ea"/>
                <a:cs typeface="Corbel"/>
              </a:rPr>
              <a:t>76</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patients</a:t>
            </a:r>
            <a:endParaRPr kumimoji="0" sz="2200" b="0" i="0" u="none" strike="noStrike" kern="1200" cap="none" spc="0" normalizeH="0" baseline="0" noProof="0">
              <a:ln>
                <a:noFill/>
              </a:ln>
              <a:solidFill>
                <a:prstClr val="black"/>
              </a:solidFill>
              <a:effectLst/>
              <a:uLnTx/>
              <a:uFillTx/>
              <a:latin typeface="Corbel"/>
              <a:ea typeface="+mn-ea"/>
              <a:cs typeface="Corbel"/>
            </a:endParaRPr>
          </a:p>
          <a:p>
            <a:pPr marL="355600" marR="0" lvl="0" indent="-342900" algn="l" defTabSz="914400" rtl="0" eaLnBrk="1" fontAlgn="auto" latinLnBrk="0" hangingPunct="1">
              <a:lnSpc>
                <a:spcPct val="100000"/>
              </a:lnSpc>
              <a:spcBef>
                <a:spcPts val="225"/>
              </a:spcBef>
              <a:spcAft>
                <a:spcPts val="0"/>
              </a:spcAft>
              <a:buClrTx/>
              <a:buSzTx/>
              <a:buFont typeface="Arial MT"/>
              <a:buChar char="•"/>
              <a:tabLst>
                <a:tab pos="354965" algn="l"/>
                <a:tab pos="355600" algn="l"/>
              </a:tabLst>
              <a:defRPr/>
            </a:pPr>
            <a:r>
              <a:rPr kumimoji="0" sz="2200" b="0" i="0" u="none" strike="noStrike" kern="1200" cap="none" spc="-5" normalizeH="0" baseline="0" noProof="0" dirty="0">
                <a:ln>
                  <a:noFill/>
                </a:ln>
                <a:solidFill>
                  <a:prstClr val="black"/>
                </a:solidFill>
                <a:effectLst/>
                <a:uLnTx/>
                <a:uFillTx/>
                <a:latin typeface="Corbel"/>
                <a:ea typeface="+mn-ea"/>
                <a:cs typeface="Corbel"/>
              </a:rPr>
              <a:t>Started</a:t>
            </a:r>
            <a:r>
              <a:rPr kumimoji="0" sz="2200" b="0" i="0" u="none" strike="noStrike" kern="1200" cap="none" spc="-40" normalizeH="0" baseline="0" noProof="0" dirty="0">
                <a:ln>
                  <a:noFill/>
                </a:ln>
                <a:solidFill>
                  <a:prstClr val="black"/>
                </a:solidFill>
                <a:effectLst/>
                <a:uLnTx/>
                <a:uFillTx/>
                <a:latin typeface="Corbel"/>
                <a:ea typeface="+mn-ea"/>
                <a:cs typeface="Corbel"/>
              </a:rPr>
              <a:t> </a:t>
            </a:r>
            <a:r>
              <a:rPr kumimoji="0" sz="2200" b="0" i="0" u="none" strike="noStrike" kern="1200" cap="none" spc="-20" normalizeH="0" baseline="0" noProof="0" dirty="0">
                <a:ln>
                  <a:noFill/>
                </a:ln>
                <a:solidFill>
                  <a:prstClr val="black"/>
                </a:solidFill>
                <a:effectLst/>
                <a:uLnTx/>
                <a:uFillTx/>
                <a:latin typeface="Corbel"/>
                <a:ea typeface="+mn-ea"/>
                <a:cs typeface="Corbel"/>
              </a:rPr>
              <a:t>3/20/20</a:t>
            </a:r>
            <a:endParaRPr kumimoji="0" sz="2200" b="0" i="0" u="none" strike="noStrike" kern="1200" cap="none" spc="0" normalizeH="0" baseline="0" noProof="0">
              <a:ln>
                <a:noFill/>
              </a:ln>
              <a:solidFill>
                <a:prstClr val="black"/>
              </a:solidFill>
              <a:effectLst/>
              <a:uLnTx/>
              <a:uFillTx/>
              <a:latin typeface="Corbel"/>
              <a:ea typeface="+mn-ea"/>
              <a:cs typeface="Corbel"/>
            </a:endParaRPr>
          </a:p>
          <a:p>
            <a:pPr marL="354965" marR="107950" lvl="0" indent="-342900" algn="l" defTabSz="914400" rtl="0" eaLnBrk="1" fontAlgn="auto" latinLnBrk="0" hangingPunct="1">
              <a:lnSpc>
                <a:spcPts val="2380"/>
              </a:lnSpc>
              <a:spcBef>
                <a:spcPts val="560"/>
              </a:spcBef>
              <a:spcAft>
                <a:spcPts val="0"/>
              </a:spcAft>
              <a:buClrTx/>
              <a:buSzTx/>
              <a:buFont typeface="Arial MT"/>
              <a:buChar char="•"/>
              <a:tabLst>
                <a:tab pos="354965" algn="l"/>
                <a:tab pos="355600" algn="l"/>
              </a:tabLst>
              <a:defRPr/>
            </a:pPr>
            <a:r>
              <a:rPr kumimoji="0" sz="2200" b="0" i="0" u="none" strike="noStrike" kern="1200" cap="none" spc="-10" normalizeH="0" baseline="0" noProof="0" dirty="0">
                <a:ln>
                  <a:noFill/>
                </a:ln>
                <a:solidFill>
                  <a:prstClr val="black"/>
                </a:solidFill>
                <a:effectLst/>
                <a:uLnTx/>
                <a:uFillTx/>
                <a:latin typeface="Corbel"/>
                <a:ea typeface="+mn-ea"/>
                <a:cs typeface="Corbel"/>
              </a:rPr>
              <a:t>Primary</a:t>
            </a:r>
            <a:r>
              <a:rPr kumimoji="0" sz="2200" b="0" i="0" u="none" strike="noStrike" kern="1200" cap="none" spc="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objective:</a:t>
            </a:r>
            <a:r>
              <a:rPr kumimoji="0" sz="2200" b="0" i="0" u="none" strike="noStrike" kern="1200" cap="none" spc="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evaluate</a:t>
            </a:r>
            <a:r>
              <a:rPr kumimoji="0" sz="2200" b="0" i="0" u="none" strike="noStrike" kern="1200" cap="none" spc="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the</a:t>
            </a:r>
            <a:r>
              <a:rPr kumimoji="0" sz="2200" b="0" i="0" u="none" strike="noStrike" kern="1200" cap="none" spc="0" normalizeH="0" baseline="0" noProof="0" dirty="0">
                <a:ln>
                  <a:noFill/>
                </a:ln>
                <a:solidFill>
                  <a:prstClr val="black"/>
                </a:solidFill>
                <a:effectLst/>
                <a:uLnTx/>
                <a:uFillTx/>
                <a:latin typeface="Corbel"/>
                <a:ea typeface="+mn-ea"/>
                <a:cs typeface="Corbel"/>
              </a:rPr>
              <a:t> </a:t>
            </a:r>
            <a:r>
              <a:rPr kumimoji="0" sz="2200" b="0" i="0" u="none" strike="noStrike" kern="1200" cap="none" spc="-10" normalizeH="0" baseline="0" noProof="0" dirty="0">
                <a:ln>
                  <a:noFill/>
                </a:ln>
                <a:solidFill>
                  <a:prstClr val="black"/>
                </a:solidFill>
                <a:effectLst/>
                <a:uLnTx/>
                <a:uFillTx/>
                <a:latin typeface="Corbel"/>
                <a:ea typeface="+mn-ea"/>
                <a:cs typeface="Corbel"/>
              </a:rPr>
              <a:t>efficacy </a:t>
            </a:r>
            <a:r>
              <a:rPr kumimoji="0" sz="2200" b="0" i="0" u="none" strike="noStrike" kern="1200" cap="none" spc="-5" normalizeH="0" baseline="0" noProof="0" dirty="0">
                <a:ln>
                  <a:noFill/>
                </a:ln>
                <a:solidFill>
                  <a:prstClr val="black"/>
                </a:solidFill>
                <a:effectLst/>
                <a:uLnTx/>
                <a:uFillTx/>
                <a:latin typeface="Corbel"/>
                <a:ea typeface="+mn-ea"/>
                <a:cs typeface="Corbel"/>
              </a:rPr>
              <a:t> of neoadjuvant cemiplimab as measured </a:t>
            </a:r>
            <a:r>
              <a:rPr kumimoji="0" sz="2200" b="0" i="0" u="none" strike="noStrike" kern="1200" cap="none" spc="-43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by</a:t>
            </a:r>
            <a:r>
              <a:rPr kumimoji="0" sz="2200" b="0" i="0" u="none" strike="noStrike" kern="1200" cap="none" spc="-1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pCR</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rate</a:t>
            </a:r>
            <a:r>
              <a:rPr kumimoji="0" sz="2200" b="0" i="0" u="none" strike="noStrike" kern="1200" cap="none" spc="0" normalizeH="0" baseline="0" noProof="0" dirty="0">
                <a:ln>
                  <a:noFill/>
                </a:ln>
                <a:solidFill>
                  <a:prstClr val="black"/>
                </a:solidFill>
                <a:effectLst/>
                <a:uLnTx/>
                <a:uFillTx/>
                <a:latin typeface="Corbel"/>
                <a:ea typeface="+mn-ea"/>
                <a:cs typeface="Corbel"/>
              </a:rPr>
              <a:t> </a:t>
            </a:r>
            <a:r>
              <a:rPr kumimoji="0" sz="2200" b="0" i="0" u="none" strike="noStrike" kern="1200" cap="none" spc="-10" normalizeH="0" baseline="0" noProof="0" dirty="0">
                <a:ln>
                  <a:noFill/>
                </a:ln>
                <a:solidFill>
                  <a:prstClr val="black"/>
                </a:solidFill>
                <a:effectLst/>
                <a:uLnTx/>
                <a:uFillTx/>
                <a:latin typeface="Corbel"/>
                <a:ea typeface="+mn-ea"/>
                <a:cs typeface="Corbel"/>
              </a:rPr>
              <a:t>per </a:t>
            </a:r>
            <a:r>
              <a:rPr kumimoji="0" sz="2200" b="0" i="0" u="none" strike="noStrike" kern="1200" cap="none" spc="-5" normalizeH="0" baseline="0" noProof="0" dirty="0">
                <a:ln>
                  <a:noFill/>
                </a:ln>
                <a:solidFill>
                  <a:prstClr val="black"/>
                </a:solidFill>
                <a:effectLst/>
                <a:uLnTx/>
                <a:uFillTx/>
                <a:latin typeface="Corbel"/>
                <a:ea typeface="+mn-ea"/>
                <a:cs typeface="Corbel"/>
              </a:rPr>
              <a:t>independent</a:t>
            </a:r>
            <a:r>
              <a:rPr kumimoji="0" sz="2200" b="0" i="0" u="none" strike="noStrike" kern="1200" cap="none" spc="2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central </a:t>
            </a:r>
            <a:r>
              <a:rPr kumimoji="0" sz="2200" b="0" i="0" u="none" strike="noStrike" kern="1200" cap="none" spc="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pathology</a:t>
            </a:r>
            <a:r>
              <a:rPr kumimoji="0" sz="2200" b="0" i="0" u="none" strike="noStrike" kern="1200" cap="none" spc="-10" normalizeH="0" baseline="0" noProof="0" dirty="0">
                <a:ln>
                  <a:noFill/>
                </a:ln>
                <a:solidFill>
                  <a:prstClr val="black"/>
                </a:solidFill>
                <a:effectLst/>
                <a:uLnTx/>
                <a:uFillTx/>
                <a:latin typeface="Corbel"/>
                <a:ea typeface="+mn-ea"/>
                <a:cs typeface="Corbel"/>
              </a:rPr>
              <a:t> review</a:t>
            </a:r>
            <a:endParaRPr kumimoji="0" sz="2200" b="0" i="0" u="none" strike="noStrike" kern="1200" cap="none" spc="0" normalizeH="0" baseline="0" noProof="0">
              <a:ln>
                <a:noFill/>
              </a:ln>
              <a:solidFill>
                <a:prstClr val="black"/>
              </a:solidFill>
              <a:effectLst/>
              <a:uLnTx/>
              <a:uFillTx/>
              <a:latin typeface="Corbel"/>
              <a:ea typeface="+mn-ea"/>
              <a:cs typeface="Corbel"/>
            </a:endParaRPr>
          </a:p>
          <a:p>
            <a:pPr marL="355600" marR="523240" lvl="0" indent="-342900" algn="l" defTabSz="914400" rtl="0" eaLnBrk="1" fontAlgn="auto" latinLnBrk="0" hangingPunct="1">
              <a:lnSpc>
                <a:spcPts val="2380"/>
              </a:lnSpc>
              <a:spcBef>
                <a:spcPts val="509"/>
              </a:spcBef>
              <a:spcAft>
                <a:spcPts val="0"/>
              </a:spcAft>
              <a:buClrTx/>
              <a:buSzTx/>
              <a:buFont typeface="Arial MT"/>
              <a:buChar char="•"/>
              <a:tabLst>
                <a:tab pos="354965" algn="l"/>
                <a:tab pos="355600" algn="l"/>
              </a:tabLst>
              <a:defRPr/>
            </a:pPr>
            <a:r>
              <a:rPr kumimoji="0" sz="2200" b="0" i="0" u="none" strike="noStrike" kern="1200" cap="none" spc="-5" normalizeH="0" baseline="0" noProof="0" dirty="0">
                <a:ln>
                  <a:noFill/>
                </a:ln>
                <a:solidFill>
                  <a:prstClr val="black"/>
                </a:solidFill>
                <a:effectLst/>
                <a:uLnTx/>
                <a:uFillTx/>
                <a:latin typeface="Corbel"/>
                <a:ea typeface="+mn-ea"/>
                <a:cs typeface="Corbel"/>
              </a:rPr>
              <a:t>Adjuvant therapy </a:t>
            </a:r>
            <a:r>
              <a:rPr kumimoji="0" sz="2200" b="0" i="0" u="none" strike="noStrike" kern="1200" cap="none" spc="-10" normalizeH="0" baseline="0" noProof="0" dirty="0">
                <a:ln>
                  <a:noFill/>
                </a:ln>
                <a:solidFill>
                  <a:prstClr val="black"/>
                </a:solidFill>
                <a:effectLst/>
                <a:uLnTx/>
                <a:uFillTx/>
                <a:latin typeface="Corbel"/>
                <a:ea typeface="+mn-ea"/>
                <a:cs typeface="Corbel"/>
              </a:rPr>
              <a:t>left </a:t>
            </a:r>
            <a:r>
              <a:rPr kumimoji="0" sz="2200" b="0" i="0" u="none" strike="noStrike" kern="1200" cap="none" spc="0" normalizeH="0" baseline="0" noProof="0" dirty="0">
                <a:ln>
                  <a:noFill/>
                </a:ln>
                <a:solidFill>
                  <a:prstClr val="black"/>
                </a:solidFill>
                <a:effectLst/>
                <a:uLnTx/>
                <a:uFillTx/>
                <a:latin typeface="Corbel"/>
                <a:ea typeface="+mn-ea"/>
                <a:cs typeface="Corbel"/>
              </a:rPr>
              <a:t>to </a:t>
            </a:r>
            <a:r>
              <a:rPr kumimoji="0" sz="2200" b="0" i="0" u="none" strike="noStrike" kern="1200" cap="none" spc="-5" normalizeH="0" baseline="0" noProof="0" dirty="0">
                <a:ln>
                  <a:noFill/>
                </a:ln>
                <a:solidFill>
                  <a:prstClr val="black"/>
                </a:solidFill>
                <a:effectLst/>
                <a:uLnTx/>
                <a:uFillTx/>
                <a:latin typeface="Corbel"/>
                <a:ea typeface="+mn-ea"/>
                <a:cs typeface="Corbel"/>
              </a:rPr>
              <a:t>discretion </a:t>
            </a:r>
            <a:r>
              <a:rPr kumimoji="0" sz="2200" b="0" i="0" u="none" strike="noStrike" kern="1200" cap="none" spc="0" normalizeH="0" baseline="0" noProof="0" dirty="0">
                <a:ln>
                  <a:noFill/>
                </a:ln>
                <a:solidFill>
                  <a:prstClr val="black"/>
                </a:solidFill>
                <a:effectLst/>
                <a:uLnTx/>
                <a:uFillTx/>
                <a:latin typeface="Corbel"/>
                <a:ea typeface="+mn-ea"/>
                <a:cs typeface="Corbel"/>
              </a:rPr>
              <a:t>of </a:t>
            </a:r>
            <a:r>
              <a:rPr kumimoji="0" sz="2200" b="0" i="0" u="none" strike="noStrike" kern="1200" cap="none" spc="-43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treating physicians</a:t>
            </a:r>
            <a:endParaRPr kumimoji="0" sz="2200" b="0" i="0" u="none" strike="noStrike" kern="1200" cap="none" spc="0" normalizeH="0" baseline="0" noProof="0">
              <a:ln>
                <a:noFill/>
              </a:ln>
              <a:solidFill>
                <a:prstClr val="black"/>
              </a:solidFill>
              <a:effectLst/>
              <a:uLnTx/>
              <a:uFillTx/>
              <a:latin typeface="Corbel"/>
              <a:ea typeface="+mn-ea"/>
              <a:cs typeface="Corbel"/>
            </a:endParaRPr>
          </a:p>
          <a:p>
            <a:pPr marL="756285" marR="132080" lvl="1" indent="-287020" algn="l" defTabSz="914400" rtl="0" eaLnBrk="1" fontAlgn="auto" latinLnBrk="0" hangingPunct="1">
              <a:lnSpc>
                <a:spcPts val="1730"/>
              </a:lnSpc>
              <a:spcBef>
                <a:spcPts val="405"/>
              </a:spcBef>
              <a:spcAft>
                <a:spcPts val="0"/>
              </a:spcAft>
              <a:buClrTx/>
              <a:buSzTx/>
              <a:buFont typeface="Arial MT"/>
              <a:buChar char="–"/>
              <a:tabLst>
                <a:tab pos="756285" algn="l"/>
                <a:tab pos="756920" algn="l"/>
              </a:tabLst>
              <a:defRPr/>
            </a:pPr>
            <a:r>
              <a:rPr kumimoji="0" sz="1600" b="0" i="0" u="none" strike="noStrike" kern="1200" cap="none" spc="-5" normalizeH="0" baseline="0" noProof="0" dirty="0">
                <a:ln>
                  <a:noFill/>
                </a:ln>
                <a:solidFill>
                  <a:prstClr val="black"/>
                </a:solidFill>
                <a:effectLst/>
                <a:uLnTx/>
                <a:uFillTx/>
                <a:latin typeface="Corbel"/>
                <a:ea typeface="+mn-ea"/>
                <a:cs typeface="Corbel"/>
              </a:rPr>
              <a:t>This</a:t>
            </a:r>
            <a:r>
              <a:rPr kumimoji="0" sz="1600" b="0" i="0" u="none" strike="noStrike" kern="1200" cap="none" spc="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study</a:t>
            </a:r>
            <a:r>
              <a:rPr kumimoji="0" sz="1600" b="0" i="0" u="none" strike="noStrike" kern="1200" cap="none" spc="15"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will</a:t>
            </a:r>
            <a:r>
              <a:rPr kumimoji="0" sz="1600" b="0" i="0" u="none" strike="noStrike" kern="1200" cap="none" spc="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not</a:t>
            </a:r>
            <a:r>
              <a:rPr kumimoji="0" sz="1600" b="0" i="0" u="none" strike="noStrike" kern="1200" cap="none" spc="1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help</a:t>
            </a:r>
            <a:r>
              <a:rPr kumimoji="0" sz="1600" b="0" i="0" u="none" strike="noStrike" kern="1200" cap="none" spc="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us</a:t>
            </a:r>
            <a:r>
              <a:rPr kumimoji="0" sz="1600" b="0" i="0" u="none" strike="noStrike" kern="1200" cap="none" spc="5"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understand</a:t>
            </a:r>
            <a:r>
              <a:rPr kumimoji="0" sz="1600" b="0" i="0" u="none" strike="noStrike" kern="1200" cap="none" spc="6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optimal </a:t>
            </a:r>
            <a:r>
              <a:rPr kumimoji="0" sz="1600" b="0" i="0" u="none" strike="noStrike" kern="1200" cap="none" spc="0" normalizeH="0" baseline="0" noProof="0" dirty="0">
                <a:ln>
                  <a:noFill/>
                </a:ln>
                <a:solidFill>
                  <a:prstClr val="black"/>
                </a:solidFill>
                <a:effectLst/>
                <a:uLnTx/>
                <a:uFillTx/>
                <a:latin typeface="Corbel"/>
                <a:ea typeface="+mn-ea"/>
                <a:cs typeface="Corbel"/>
              </a:rPr>
              <a:t> </a:t>
            </a:r>
            <a:r>
              <a:rPr kumimoji="0" sz="1600" b="0" i="0" u="none" strike="noStrike" kern="1200" cap="none" spc="-10" normalizeH="0" baseline="0" noProof="0" dirty="0">
                <a:ln>
                  <a:noFill/>
                </a:ln>
                <a:solidFill>
                  <a:prstClr val="black"/>
                </a:solidFill>
                <a:effectLst/>
                <a:uLnTx/>
                <a:uFillTx/>
                <a:latin typeface="Corbel"/>
                <a:ea typeface="+mn-ea"/>
                <a:cs typeface="Corbel"/>
              </a:rPr>
              <a:t>adjuvant</a:t>
            </a:r>
            <a:r>
              <a:rPr kumimoji="0" sz="1600" b="0" i="0" u="none" strike="noStrike" kern="1200" cap="none" spc="35"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therapy</a:t>
            </a:r>
            <a:r>
              <a:rPr kumimoji="0" sz="1600" b="0" i="0" u="none" strike="noStrike" kern="1200" cap="none" spc="20" normalizeH="0" baseline="0" noProof="0" dirty="0">
                <a:ln>
                  <a:noFill/>
                </a:ln>
                <a:solidFill>
                  <a:prstClr val="black"/>
                </a:solidFill>
                <a:effectLst/>
                <a:uLnTx/>
                <a:uFillTx/>
                <a:latin typeface="Corbel"/>
                <a:ea typeface="+mn-ea"/>
                <a:cs typeface="Corbel"/>
              </a:rPr>
              <a:t> </a:t>
            </a:r>
            <a:r>
              <a:rPr kumimoji="0" sz="1600" b="0" i="0" u="none" strike="noStrike" kern="1200" cap="none" spc="-10" normalizeH="0" baseline="0" noProof="0" dirty="0">
                <a:ln>
                  <a:noFill/>
                </a:ln>
                <a:solidFill>
                  <a:prstClr val="black"/>
                </a:solidFill>
                <a:effectLst/>
                <a:uLnTx/>
                <a:uFillTx/>
                <a:latin typeface="Corbel"/>
                <a:ea typeface="+mn-ea"/>
                <a:cs typeface="Corbel"/>
              </a:rPr>
              <a:t>after</a:t>
            </a:r>
            <a:r>
              <a:rPr kumimoji="0" sz="1600" b="0" i="0" u="none" strike="noStrike" kern="1200" cap="none" spc="2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surgery</a:t>
            </a:r>
            <a:r>
              <a:rPr kumimoji="0" sz="1600" b="0" i="0" u="none" strike="noStrike" kern="1200" cap="none" spc="1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because</a:t>
            </a:r>
            <a:r>
              <a:rPr kumimoji="0" sz="1600" b="0" i="0" u="none" strike="noStrike" kern="1200" cap="none" spc="35"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part</a:t>
            </a:r>
            <a:r>
              <a:rPr kumimoji="0" sz="1600" b="0" i="0" u="none" strike="noStrike" kern="1200" cap="none" spc="5"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2</a:t>
            </a:r>
            <a:r>
              <a:rPr kumimoji="0" sz="1600" b="0" i="0" u="none" strike="noStrike" kern="1200" cap="none" spc="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is</a:t>
            </a:r>
            <a:r>
              <a:rPr kumimoji="0" sz="1600" b="0" i="0" u="none" strike="noStrike" kern="1200" cap="none" spc="20" normalizeH="0" baseline="0" noProof="0" dirty="0">
                <a:ln>
                  <a:noFill/>
                </a:ln>
                <a:solidFill>
                  <a:prstClr val="black"/>
                </a:solidFill>
                <a:effectLst/>
                <a:uLnTx/>
                <a:uFillTx/>
                <a:latin typeface="Corbel"/>
                <a:ea typeface="+mn-ea"/>
                <a:cs typeface="Corbel"/>
              </a:rPr>
              <a:t> </a:t>
            </a:r>
            <a:r>
              <a:rPr kumimoji="0" sz="1600" b="0" i="0" u="none" strike="noStrike" kern="1200" cap="none" spc="-10" normalizeH="0" baseline="0" noProof="0" dirty="0">
                <a:ln>
                  <a:noFill/>
                </a:ln>
                <a:solidFill>
                  <a:prstClr val="black"/>
                </a:solidFill>
                <a:effectLst/>
                <a:uLnTx/>
                <a:uFillTx/>
                <a:latin typeface="Corbel"/>
                <a:ea typeface="+mn-ea"/>
                <a:cs typeface="Corbel"/>
              </a:rPr>
              <a:t>an </a:t>
            </a:r>
            <a:r>
              <a:rPr kumimoji="0" sz="1600" b="0" i="0" u="none" strike="noStrike" kern="1200" cap="none" spc="-305"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uncontrolled</a:t>
            </a:r>
            <a:r>
              <a:rPr kumimoji="0" sz="1600" b="0" i="0" u="none" strike="noStrike" kern="1200" cap="none" spc="3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experiment</a:t>
            </a:r>
            <a:endParaRPr kumimoji="0" sz="1600" b="0" i="0" u="none" strike="noStrike" kern="1200" cap="none" spc="0" normalizeH="0" baseline="0" noProof="0">
              <a:ln>
                <a:noFill/>
              </a:ln>
              <a:solidFill>
                <a:prstClr val="black"/>
              </a:solidFill>
              <a:effectLst/>
              <a:uLnTx/>
              <a:uFillTx/>
              <a:latin typeface="Corbel"/>
              <a:ea typeface="+mn-ea"/>
              <a:cs typeface="Corbel"/>
            </a:endParaRPr>
          </a:p>
          <a:p>
            <a:pPr marL="756285" marR="5080" lvl="1" indent="-287020" algn="l" defTabSz="914400" rtl="0" eaLnBrk="1" fontAlgn="auto" latinLnBrk="0" hangingPunct="1">
              <a:lnSpc>
                <a:spcPts val="1730"/>
              </a:lnSpc>
              <a:spcBef>
                <a:spcPts val="380"/>
              </a:spcBef>
              <a:spcAft>
                <a:spcPts val="0"/>
              </a:spcAft>
              <a:buClrTx/>
              <a:buSzTx/>
              <a:buFont typeface="Arial MT"/>
              <a:buChar char="–"/>
              <a:tabLst>
                <a:tab pos="756285" algn="l"/>
                <a:tab pos="756920" algn="l"/>
              </a:tabLst>
              <a:defRPr/>
            </a:pPr>
            <a:r>
              <a:rPr kumimoji="0" sz="1600" b="0" i="0" u="none" strike="noStrike" kern="1200" cap="none" spc="-5" normalizeH="0" baseline="0" noProof="0" dirty="0">
                <a:ln>
                  <a:noFill/>
                </a:ln>
                <a:solidFill>
                  <a:prstClr val="black"/>
                </a:solidFill>
                <a:effectLst/>
                <a:uLnTx/>
                <a:uFillTx/>
                <a:latin typeface="Corbel"/>
                <a:ea typeface="+mn-ea"/>
                <a:cs typeface="Corbel"/>
              </a:rPr>
              <a:t>Prediction:</a:t>
            </a:r>
            <a:r>
              <a:rPr kumimoji="0" sz="1600" b="0" i="0" u="none" strike="noStrike" kern="1200" cap="none" spc="5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patients</a:t>
            </a:r>
            <a:r>
              <a:rPr kumimoji="0" sz="1600" b="0" i="0" u="none" strike="noStrike" kern="1200" cap="none" spc="25"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more</a:t>
            </a:r>
            <a:r>
              <a:rPr kumimoji="0" sz="1600" b="0" i="0" u="none" strike="noStrike" kern="1200" cap="none" spc="10" normalizeH="0" baseline="0" noProof="0" dirty="0">
                <a:ln>
                  <a:noFill/>
                </a:ln>
                <a:solidFill>
                  <a:prstClr val="black"/>
                </a:solidFill>
                <a:effectLst/>
                <a:uLnTx/>
                <a:uFillTx/>
                <a:latin typeface="Corbel"/>
                <a:ea typeface="+mn-ea"/>
                <a:cs typeface="Corbel"/>
              </a:rPr>
              <a:t> </a:t>
            </a:r>
            <a:r>
              <a:rPr kumimoji="0" sz="1600" b="0" i="0" u="none" strike="noStrike" kern="1200" cap="none" spc="-10" normalizeH="0" baseline="0" noProof="0" dirty="0">
                <a:ln>
                  <a:noFill/>
                </a:ln>
                <a:solidFill>
                  <a:prstClr val="black"/>
                </a:solidFill>
                <a:effectLst/>
                <a:uLnTx/>
                <a:uFillTx/>
                <a:latin typeface="Corbel"/>
                <a:ea typeface="+mn-ea"/>
                <a:cs typeface="Corbel"/>
              </a:rPr>
              <a:t>advanced</a:t>
            </a:r>
            <a:r>
              <a:rPr kumimoji="0" sz="1600" b="0" i="0" u="none" strike="noStrike" kern="1200" cap="none" spc="6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disease</a:t>
            </a:r>
            <a:r>
              <a:rPr kumimoji="0" sz="1600" b="0" i="0" u="none" strike="noStrike" kern="1200" cap="none" spc="3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who</a:t>
            </a:r>
            <a:r>
              <a:rPr kumimoji="0" sz="1600" b="0" i="0" u="none" strike="noStrike" kern="1200" cap="none" spc="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do </a:t>
            </a:r>
            <a:r>
              <a:rPr kumimoji="0" sz="1600" b="0" i="0" u="none" strike="noStrike" kern="1200" cap="none" spc="-31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not</a:t>
            </a:r>
            <a:r>
              <a:rPr kumimoji="0" sz="1600" b="0" i="0" u="none" strike="noStrike" kern="1200" cap="none" spc="5"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respond</a:t>
            </a:r>
            <a:r>
              <a:rPr kumimoji="0" sz="1600" b="0" i="0" u="none" strike="noStrike" kern="1200" cap="none" spc="15"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to</a:t>
            </a:r>
            <a:r>
              <a:rPr kumimoji="0" sz="1600" b="0" i="0" u="none" strike="noStrike" kern="1200" cap="none" spc="-15"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immunotherapy</a:t>
            </a:r>
            <a:r>
              <a:rPr kumimoji="0" sz="1600" b="0" i="0" u="none" strike="noStrike" kern="1200" cap="none" spc="3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will</a:t>
            </a:r>
            <a:r>
              <a:rPr kumimoji="0" sz="1600" b="0" i="0" u="none" strike="noStrike" kern="1200" cap="none" spc="1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be</a:t>
            </a:r>
            <a:r>
              <a:rPr kumimoji="0" sz="1600" b="0" i="0" u="none" strike="noStrike" kern="1200" cap="none" spc="5"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selected</a:t>
            </a:r>
            <a:r>
              <a:rPr kumimoji="0" sz="1600" b="0" i="0" u="none" strike="noStrike" kern="1200" cap="none" spc="4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for </a:t>
            </a:r>
            <a:r>
              <a:rPr kumimoji="0" sz="1600" b="0" i="0" u="none" strike="noStrike" kern="1200" cap="none" spc="0" normalizeH="0" baseline="0" noProof="0" dirty="0">
                <a:ln>
                  <a:noFill/>
                </a:ln>
                <a:solidFill>
                  <a:prstClr val="black"/>
                </a:solidFill>
                <a:effectLst/>
                <a:uLnTx/>
                <a:uFillTx/>
                <a:latin typeface="Corbel"/>
                <a:ea typeface="+mn-ea"/>
                <a:cs typeface="Corbel"/>
              </a:rPr>
              <a:t> </a:t>
            </a:r>
            <a:r>
              <a:rPr kumimoji="0" sz="1600" b="0" i="0" u="none" strike="noStrike" kern="1200" cap="none" spc="-10" normalizeH="0" baseline="0" noProof="0" dirty="0">
                <a:ln>
                  <a:noFill/>
                </a:ln>
                <a:solidFill>
                  <a:prstClr val="black"/>
                </a:solidFill>
                <a:effectLst/>
                <a:uLnTx/>
                <a:uFillTx/>
                <a:latin typeface="Corbel"/>
                <a:ea typeface="+mn-ea"/>
                <a:cs typeface="Corbel"/>
              </a:rPr>
              <a:t>adjuvant</a:t>
            </a:r>
            <a:r>
              <a:rPr kumimoji="0" sz="1600" b="0" i="0" u="none" strike="noStrike" kern="1200" cap="none" spc="3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therapy</a:t>
            </a:r>
            <a:r>
              <a:rPr kumimoji="0" sz="1600" b="0" i="0" u="none" strike="noStrike" kern="1200" cap="none" spc="15" normalizeH="0" baseline="0" noProof="0" dirty="0">
                <a:ln>
                  <a:noFill/>
                </a:ln>
                <a:solidFill>
                  <a:prstClr val="black"/>
                </a:solidFill>
                <a:effectLst/>
                <a:uLnTx/>
                <a:uFillTx/>
                <a:latin typeface="Corbel"/>
                <a:ea typeface="+mn-ea"/>
                <a:cs typeface="Corbel"/>
              </a:rPr>
              <a:t> </a:t>
            </a:r>
            <a:r>
              <a:rPr kumimoji="0" sz="1600" b="0" i="0" u="none" strike="noStrike" kern="1200" cap="none" spc="-10" normalizeH="0" baseline="0" noProof="0" dirty="0">
                <a:ln>
                  <a:noFill/>
                </a:ln>
                <a:solidFill>
                  <a:prstClr val="black"/>
                </a:solidFill>
                <a:effectLst/>
                <a:uLnTx/>
                <a:uFillTx/>
                <a:latin typeface="Corbel"/>
                <a:ea typeface="+mn-ea"/>
                <a:cs typeface="Corbel"/>
              </a:rPr>
              <a:t>and</a:t>
            </a:r>
            <a:r>
              <a:rPr kumimoji="0" sz="1600" b="0" i="0" u="none" strike="noStrike" kern="1200" cap="none" spc="2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will</a:t>
            </a:r>
            <a:r>
              <a:rPr kumimoji="0" sz="1600" b="0" i="0" u="none" strike="noStrike" kern="1200" cap="none" spc="15"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have</a:t>
            </a:r>
            <a:r>
              <a:rPr kumimoji="0" sz="1600" b="0" i="0" u="none" strike="noStrike" kern="1200" cap="none" spc="1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inferior</a:t>
            </a:r>
            <a:r>
              <a:rPr kumimoji="0" sz="1600" b="0" i="0" u="none" strike="noStrike" kern="1200" cap="none" spc="45"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disease </a:t>
            </a:r>
            <a:r>
              <a:rPr kumimoji="0" sz="1600" b="0" i="0" u="none" strike="noStrike" kern="1200" cap="none" spc="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control</a:t>
            </a:r>
            <a:r>
              <a:rPr kumimoji="0" sz="1600" b="0" i="0" u="none" strike="noStrike" kern="1200" cap="none" spc="10" normalizeH="0" baseline="0" noProof="0" dirty="0">
                <a:ln>
                  <a:noFill/>
                </a:ln>
                <a:solidFill>
                  <a:prstClr val="black"/>
                </a:solidFill>
                <a:effectLst/>
                <a:uLnTx/>
                <a:uFillTx/>
                <a:latin typeface="Corbel"/>
                <a:ea typeface="+mn-ea"/>
                <a:cs typeface="Corbel"/>
              </a:rPr>
              <a:t> </a:t>
            </a:r>
            <a:r>
              <a:rPr kumimoji="0" sz="1600" b="0" i="0" u="none" strike="noStrike" kern="1200" cap="none" spc="-5" normalizeH="0" baseline="0" noProof="0" dirty="0">
                <a:ln>
                  <a:noFill/>
                </a:ln>
                <a:solidFill>
                  <a:prstClr val="black"/>
                </a:solidFill>
                <a:effectLst/>
                <a:uLnTx/>
                <a:uFillTx/>
                <a:latin typeface="Corbel"/>
                <a:ea typeface="+mn-ea"/>
                <a:cs typeface="Corbel"/>
              </a:rPr>
              <a:t>rates</a:t>
            </a:r>
            <a:endParaRPr kumimoji="0" sz="1600" b="0" i="0" u="none" strike="noStrike" kern="1200" cap="none" spc="0" normalizeH="0" baseline="0" noProof="0">
              <a:ln>
                <a:noFill/>
              </a:ln>
              <a:solidFill>
                <a:prstClr val="black"/>
              </a:solidFill>
              <a:effectLst/>
              <a:uLnTx/>
              <a:uFillTx/>
              <a:latin typeface="Corbel"/>
              <a:ea typeface="+mn-ea"/>
              <a:cs typeface="Corbe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674" y="346593"/>
            <a:ext cx="10754995" cy="513715"/>
          </a:xfrm>
          <a:prstGeom prst="rect">
            <a:avLst/>
          </a:prstGeom>
        </p:spPr>
        <p:txBody>
          <a:bodyPr vert="horz" wrap="square" lIns="0" tIns="12700" rIns="0" bIns="0" rtlCol="0">
            <a:spAutoFit/>
          </a:bodyPr>
          <a:lstStyle/>
          <a:p>
            <a:pPr marL="12700">
              <a:lnSpc>
                <a:spcPct val="100000"/>
              </a:lnSpc>
              <a:spcBef>
                <a:spcPts val="100"/>
              </a:spcBef>
            </a:pPr>
            <a:r>
              <a:rPr spc="-5" dirty="0"/>
              <a:t>Radiographic</a:t>
            </a:r>
            <a:r>
              <a:rPr spc="35" dirty="0"/>
              <a:t> </a:t>
            </a:r>
            <a:r>
              <a:rPr spc="-5" dirty="0"/>
              <a:t>response</a:t>
            </a:r>
            <a:r>
              <a:rPr spc="25" dirty="0"/>
              <a:t> </a:t>
            </a:r>
            <a:r>
              <a:rPr spc="-5" dirty="0"/>
              <a:t>rate</a:t>
            </a:r>
            <a:r>
              <a:rPr spc="20" dirty="0"/>
              <a:t> </a:t>
            </a:r>
            <a:r>
              <a:rPr spc="-25" dirty="0"/>
              <a:t>higher,</a:t>
            </a:r>
            <a:r>
              <a:rPr spc="20" dirty="0"/>
              <a:t> </a:t>
            </a:r>
            <a:r>
              <a:rPr spc="-5" dirty="0"/>
              <a:t>path</a:t>
            </a:r>
            <a:r>
              <a:rPr spc="20" dirty="0"/>
              <a:t> </a:t>
            </a:r>
            <a:r>
              <a:rPr spc="-5" dirty="0"/>
              <a:t>response</a:t>
            </a:r>
            <a:r>
              <a:rPr spc="10" dirty="0"/>
              <a:t> </a:t>
            </a:r>
            <a:r>
              <a:rPr spc="-5" dirty="0"/>
              <a:t>rate</a:t>
            </a:r>
            <a:r>
              <a:rPr spc="25" dirty="0"/>
              <a:t> </a:t>
            </a:r>
            <a:r>
              <a:rPr spc="-5" dirty="0"/>
              <a:t>similar</a:t>
            </a:r>
          </a:p>
        </p:txBody>
      </p:sp>
      <p:sp>
        <p:nvSpPr>
          <p:cNvPr id="3" name="object 3"/>
          <p:cNvSpPr txBox="1"/>
          <p:nvPr/>
        </p:nvSpPr>
        <p:spPr>
          <a:xfrm>
            <a:off x="688340" y="1099065"/>
            <a:ext cx="6668134" cy="5398135"/>
          </a:xfrm>
          <a:prstGeom prst="rect">
            <a:avLst/>
          </a:prstGeom>
        </p:spPr>
        <p:txBody>
          <a:bodyPr vert="horz" wrap="square" lIns="0" tIns="52069" rIns="0" bIns="0" rtlCol="0">
            <a:spAutoFit/>
          </a:bodyPr>
          <a:lstStyle/>
          <a:p>
            <a:pPr marL="355600" marR="0" lvl="0" indent="-342900" algn="l" defTabSz="914400" rtl="0" eaLnBrk="1" fontAlgn="auto" latinLnBrk="0" hangingPunct="1">
              <a:lnSpc>
                <a:spcPct val="100000"/>
              </a:lnSpc>
              <a:spcBef>
                <a:spcPts val="409"/>
              </a:spcBef>
              <a:spcAft>
                <a:spcPts val="0"/>
              </a:spcAft>
              <a:buClrTx/>
              <a:buSzTx/>
              <a:buFont typeface="Arial MT"/>
              <a:buChar char="•"/>
              <a:tabLst>
                <a:tab pos="354965" algn="l"/>
                <a:tab pos="355600" algn="l"/>
              </a:tabLst>
              <a:defRPr/>
            </a:pPr>
            <a:r>
              <a:rPr kumimoji="0" sz="2600" b="0" i="0" u="none" strike="noStrike" kern="1200" cap="none" spc="0" normalizeH="0" baseline="0" noProof="0" dirty="0">
                <a:ln>
                  <a:noFill/>
                </a:ln>
                <a:solidFill>
                  <a:prstClr val="black"/>
                </a:solidFill>
                <a:effectLst/>
                <a:uLnTx/>
                <a:uFillTx/>
                <a:latin typeface="Corbel"/>
                <a:ea typeface="+mn-ea"/>
                <a:cs typeface="Corbel"/>
              </a:rPr>
              <a:t>79</a:t>
            </a:r>
            <a:r>
              <a:rPr kumimoji="0" sz="2600" b="0" i="0" u="none" strike="noStrike" kern="1200" cap="none" spc="-15"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patients</a:t>
            </a:r>
            <a:r>
              <a:rPr kumimoji="0" sz="2600" b="0" i="0" u="none" strike="noStrike" kern="1200" cap="none" spc="-10"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enrolled,</a:t>
            </a:r>
            <a:r>
              <a:rPr kumimoji="0" sz="2600" b="0" i="0" u="none" strike="noStrike" kern="1200" cap="none" spc="-25" normalizeH="0" baseline="0" noProof="0" dirty="0">
                <a:ln>
                  <a:noFill/>
                </a:ln>
                <a:solidFill>
                  <a:prstClr val="black"/>
                </a:solidFill>
                <a:effectLst/>
                <a:uLnTx/>
                <a:uFillTx/>
                <a:latin typeface="Corbel"/>
                <a:ea typeface="+mn-ea"/>
                <a:cs typeface="Corbel"/>
              </a:rPr>
              <a:t> </a:t>
            </a:r>
            <a:r>
              <a:rPr kumimoji="0" sz="2600" b="0" i="0" u="none" strike="noStrike" kern="1200" cap="none" spc="0" normalizeH="0" baseline="0" noProof="0" dirty="0">
                <a:ln>
                  <a:noFill/>
                </a:ln>
                <a:solidFill>
                  <a:prstClr val="black"/>
                </a:solidFill>
                <a:effectLst/>
                <a:uLnTx/>
                <a:uFillTx/>
                <a:latin typeface="Corbel"/>
                <a:ea typeface="+mn-ea"/>
                <a:cs typeface="Corbel"/>
              </a:rPr>
              <a:t>85%</a:t>
            </a:r>
            <a:r>
              <a:rPr kumimoji="0" sz="2600" b="0" i="0" u="none" strike="noStrike" kern="1200" cap="none" spc="-10" normalizeH="0" baseline="0" noProof="0" dirty="0">
                <a:ln>
                  <a:noFill/>
                </a:ln>
                <a:solidFill>
                  <a:prstClr val="black"/>
                </a:solidFill>
                <a:effectLst/>
                <a:uLnTx/>
                <a:uFillTx/>
                <a:latin typeface="Corbel"/>
                <a:ea typeface="+mn-ea"/>
                <a:cs typeface="Corbel"/>
              </a:rPr>
              <a:t> </a:t>
            </a:r>
            <a:r>
              <a:rPr kumimoji="0" sz="2600" b="0" i="0" u="none" strike="noStrike" kern="1200" cap="none" spc="0" normalizeH="0" baseline="0" noProof="0" dirty="0">
                <a:ln>
                  <a:noFill/>
                </a:ln>
                <a:solidFill>
                  <a:prstClr val="black"/>
                </a:solidFill>
                <a:effectLst/>
                <a:uLnTx/>
                <a:uFillTx/>
                <a:latin typeface="Corbel"/>
                <a:ea typeface="+mn-ea"/>
                <a:cs typeface="Corbel"/>
              </a:rPr>
              <a:t>men</a:t>
            </a:r>
            <a:endParaRPr kumimoji="0" sz="2600" b="0" i="0" u="none" strike="noStrike" kern="1200" cap="none" spc="0" normalizeH="0" baseline="0" noProof="0">
              <a:ln>
                <a:noFill/>
              </a:ln>
              <a:solidFill>
                <a:prstClr val="black"/>
              </a:solidFill>
              <a:effectLst/>
              <a:uLnTx/>
              <a:uFillTx/>
              <a:latin typeface="Corbel"/>
              <a:ea typeface="+mn-ea"/>
              <a:cs typeface="Corbel"/>
            </a:endParaRPr>
          </a:p>
          <a:p>
            <a:pPr marL="355600" marR="0" lvl="0" indent="-342900" algn="l" defTabSz="914400" rtl="0" eaLnBrk="1" fontAlgn="auto" latinLnBrk="0" hangingPunct="1">
              <a:lnSpc>
                <a:spcPct val="100000"/>
              </a:lnSpc>
              <a:spcBef>
                <a:spcPts val="310"/>
              </a:spcBef>
              <a:spcAft>
                <a:spcPts val="0"/>
              </a:spcAft>
              <a:buClrTx/>
              <a:buSzTx/>
              <a:buFont typeface="Arial MT"/>
              <a:buChar char="•"/>
              <a:tabLst>
                <a:tab pos="354965" algn="l"/>
                <a:tab pos="355600" algn="l"/>
              </a:tabLst>
              <a:defRPr/>
            </a:pPr>
            <a:r>
              <a:rPr kumimoji="0" sz="2600" b="0" i="0" u="none" strike="noStrike" kern="1200" cap="none" spc="-5" normalizeH="0" baseline="0" noProof="0" dirty="0">
                <a:ln>
                  <a:noFill/>
                </a:ln>
                <a:solidFill>
                  <a:prstClr val="black"/>
                </a:solidFill>
                <a:effectLst/>
                <a:uLnTx/>
                <a:uFillTx/>
                <a:latin typeface="Corbel"/>
                <a:ea typeface="+mn-ea"/>
                <a:cs typeface="Corbel"/>
              </a:rPr>
              <a:t>Median age</a:t>
            </a:r>
            <a:r>
              <a:rPr kumimoji="0" sz="2600" b="0" i="0" u="none" strike="noStrike" kern="1200" cap="none" spc="-10" normalizeH="0" baseline="0" noProof="0" dirty="0">
                <a:ln>
                  <a:noFill/>
                </a:ln>
                <a:solidFill>
                  <a:prstClr val="black"/>
                </a:solidFill>
                <a:effectLst/>
                <a:uLnTx/>
                <a:uFillTx/>
                <a:latin typeface="Corbel"/>
                <a:ea typeface="+mn-ea"/>
                <a:cs typeface="Corbel"/>
              </a:rPr>
              <a:t> </a:t>
            </a:r>
            <a:r>
              <a:rPr kumimoji="0" sz="2600" b="0" i="0" u="none" strike="noStrike" kern="1200" cap="none" spc="0" normalizeH="0" baseline="0" noProof="0" dirty="0">
                <a:ln>
                  <a:noFill/>
                </a:ln>
                <a:solidFill>
                  <a:prstClr val="black"/>
                </a:solidFill>
                <a:effectLst/>
                <a:uLnTx/>
                <a:uFillTx/>
                <a:latin typeface="Corbel"/>
                <a:ea typeface="+mn-ea"/>
                <a:cs typeface="Corbel"/>
              </a:rPr>
              <a:t>73</a:t>
            </a:r>
            <a:r>
              <a:rPr kumimoji="0" sz="2600" b="0" i="0" u="none" strike="noStrike" kern="1200" cap="none" spc="-15"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(range</a:t>
            </a:r>
            <a:r>
              <a:rPr kumimoji="0" sz="2600" b="0" i="0" u="none" strike="noStrike" kern="1200" cap="none" spc="-15"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24-93)</a:t>
            </a:r>
            <a:endParaRPr kumimoji="0" sz="2600" b="0" i="0" u="none" strike="noStrike" kern="1200" cap="none" spc="0" normalizeH="0" baseline="0" noProof="0">
              <a:ln>
                <a:noFill/>
              </a:ln>
              <a:solidFill>
                <a:prstClr val="black"/>
              </a:solidFill>
              <a:effectLst/>
              <a:uLnTx/>
              <a:uFillTx/>
              <a:latin typeface="Corbel"/>
              <a:ea typeface="+mn-ea"/>
              <a:cs typeface="Corbel"/>
            </a:endParaRPr>
          </a:p>
          <a:p>
            <a:pPr marL="355600" marR="3014345" lvl="0" indent="-342900" algn="l" defTabSz="914400" rtl="0" eaLnBrk="1" fontAlgn="auto" latinLnBrk="0" hangingPunct="1">
              <a:lnSpc>
                <a:spcPts val="2810"/>
              </a:lnSpc>
              <a:spcBef>
                <a:spcPts val="665"/>
              </a:spcBef>
              <a:spcAft>
                <a:spcPts val="0"/>
              </a:spcAft>
              <a:buClrTx/>
              <a:buSzTx/>
              <a:buFont typeface="Arial MT"/>
              <a:buChar char="•"/>
              <a:tabLst>
                <a:tab pos="354965" algn="l"/>
                <a:tab pos="355600" algn="l"/>
              </a:tabLst>
              <a:defRPr/>
            </a:pPr>
            <a:r>
              <a:rPr kumimoji="0" sz="2600" b="0" i="0" u="none" strike="noStrike" kern="1200" cap="none" spc="-5" normalizeH="0" baseline="0" noProof="0" dirty="0">
                <a:ln>
                  <a:noFill/>
                </a:ln>
                <a:solidFill>
                  <a:prstClr val="black"/>
                </a:solidFill>
                <a:effectLst/>
                <a:uLnTx/>
                <a:uFillTx/>
                <a:latin typeface="Corbel"/>
                <a:ea typeface="+mn-ea"/>
                <a:cs typeface="Corbel"/>
              </a:rPr>
              <a:t>60% with regional nodal </a:t>
            </a:r>
            <a:r>
              <a:rPr kumimoji="0" sz="2600" b="0" i="0" u="none" strike="noStrike" kern="1200" cap="none" spc="-509"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metastases</a:t>
            </a:r>
            <a:endParaRPr kumimoji="0" sz="2600" b="0" i="0" u="none" strike="noStrike" kern="1200" cap="none" spc="0" normalizeH="0" baseline="0" noProof="0">
              <a:ln>
                <a:noFill/>
              </a:ln>
              <a:solidFill>
                <a:prstClr val="black"/>
              </a:solidFill>
              <a:effectLst/>
              <a:uLnTx/>
              <a:uFillTx/>
              <a:latin typeface="Corbel"/>
              <a:ea typeface="+mn-ea"/>
              <a:cs typeface="Corbel"/>
            </a:endParaRPr>
          </a:p>
          <a:p>
            <a:pPr marL="756285" marR="0" lvl="1" indent="-287020" algn="l" defTabSz="914400" rtl="0" eaLnBrk="1" fontAlgn="auto" latinLnBrk="0" hangingPunct="1">
              <a:lnSpc>
                <a:spcPct val="100000"/>
              </a:lnSpc>
              <a:spcBef>
                <a:spcPts val="270"/>
              </a:spcBef>
              <a:spcAft>
                <a:spcPts val="0"/>
              </a:spcAft>
              <a:buClrTx/>
              <a:buSzTx/>
              <a:buFont typeface="Arial MT"/>
              <a:buChar char="–"/>
              <a:tabLst>
                <a:tab pos="756920" algn="l"/>
              </a:tabLst>
              <a:defRPr/>
            </a:pPr>
            <a:r>
              <a:rPr kumimoji="0" sz="2600" b="0" i="0" u="none" strike="noStrike" kern="1200" cap="none" spc="0" normalizeH="0" baseline="0" noProof="0" dirty="0">
                <a:ln>
                  <a:noFill/>
                </a:ln>
                <a:solidFill>
                  <a:prstClr val="black"/>
                </a:solidFill>
                <a:effectLst/>
                <a:uLnTx/>
                <a:uFillTx/>
                <a:latin typeface="Corbel"/>
                <a:ea typeface="+mn-ea"/>
                <a:cs typeface="Corbel"/>
              </a:rPr>
              <a:t>Prior</a:t>
            </a:r>
            <a:r>
              <a:rPr kumimoji="0" sz="2600" b="0" i="0" u="none" strike="noStrike" kern="1200" cap="none" spc="-20"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study</a:t>
            </a:r>
            <a:r>
              <a:rPr kumimoji="0" sz="2600" b="0" i="0" u="none" strike="noStrike" kern="1200" cap="none" spc="-10"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was</a:t>
            </a:r>
            <a:r>
              <a:rPr kumimoji="0" sz="2600" b="0" i="0" u="none" strike="noStrike" kern="1200" cap="none" spc="-20"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45%</a:t>
            </a:r>
            <a:endParaRPr kumimoji="0" sz="2600" b="0" i="0" u="none" strike="noStrike" kern="1200" cap="none" spc="0" normalizeH="0" baseline="0" noProof="0">
              <a:ln>
                <a:noFill/>
              </a:ln>
              <a:solidFill>
                <a:prstClr val="black"/>
              </a:solidFill>
              <a:effectLst/>
              <a:uLnTx/>
              <a:uFillTx/>
              <a:latin typeface="Corbel"/>
              <a:ea typeface="+mn-ea"/>
              <a:cs typeface="Corbel"/>
            </a:endParaRPr>
          </a:p>
          <a:p>
            <a:pPr marL="355600" marR="0" lvl="0" indent="-342900" algn="l" defTabSz="914400" rtl="0" eaLnBrk="1" fontAlgn="auto" latinLnBrk="0" hangingPunct="1">
              <a:lnSpc>
                <a:spcPct val="100000"/>
              </a:lnSpc>
              <a:spcBef>
                <a:spcPts val="310"/>
              </a:spcBef>
              <a:spcAft>
                <a:spcPts val="0"/>
              </a:spcAft>
              <a:buClrTx/>
              <a:buSzTx/>
              <a:buFont typeface="Arial MT"/>
              <a:buChar char="•"/>
              <a:tabLst>
                <a:tab pos="354965" algn="l"/>
                <a:tab pos="355600" algn="l"/>
              </a:tabLst>
              <a:defRPr/>
            </a:pPr>
            <a:r>
              <a:rPr kumimoji="0" sz="2600" b="0" i="0" u="none" strike="noStrike" kern="1200" cap="none" spc="0" normalizeH="0" baseline="0" noProof="0" dirty="0">
                <a:ln>
                  <a:noFill/>
                </a:ln>
                <a:solidFill>
                  <a:prstClr val="black"/>
                </a:solidFill>
                <a:effectLst/>
                <a:uLnTx/>
                <a:uFillTx/>
                <a:latin typeface="Corbel"/>
                <a:ea typeface="+mn-ea"/>
                <a:cs typeface="Corbel"/>
              </a:rPr>
              <a:t>68%</a:t>
            </a:r>
            <a:r>
              <a:rPr kumimoji="0" sz="2600" b="0" i="0" u="none" strike="noStrike" kern="1200" cap="none" spc="-20" normalizeH="0" baseline="0" noProof="0" dirty="0">
                <a:ln>
                  <a:noFill/>
                </a:ln>
                <a:solidFill>
                  <a:prstClr val="black"/>
                </a:solidFill>
                <a:effectLst/>
                <a:uLnTx/>
                <a:uFillTx/>
                <a:latin typeface="Corbel"/>
                <a:ea typeface="+mn-ea"/>
                <a:cs typeface="Corbel"/>
              </a:rPr>
              <a:t> </a:t>
            </a:r>
            <a:r>
              <a:rPr kumimoji="0" sz="2600" b="0" i="0" u="none" strike="noStrike" kern="1200" cap="none" spc="0" normalizeH="0" baseline="0" noProof="0" dirty="0">
                <a:ln>
                  <a:noFill/>
                </a:ln>
                <a:solidFill>
                  <a:prstClr val="black"/>
                </a:solidFill>
                <a:effectLst/>
                <a:uLnTx/>
                <a:uFillTx/>
                <a:latin typeface="Corbel"/>
                <a:ea typeface="+mn-ea"/>
                <a:cs typeface="Corbel"/>
              </a:rPr>
              <a:t>response</a:t>
            </a:r>
            <a:r>
              <a:rPr kumimoji="0" sz="2600" b="0" i="0" u="none" strike="noStrike" kern="1200" cap="none" spc="-35"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rate</a:t>
            </a:r>
            <a:r>
              <a:rPr kumimoji="0" sz="2600" b="0" i="0" u="none" strike="noStrike" kern="1200" cap="none" spc="-15"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(radiographic)</a:t>
            </a:r>
            <a:endParaRPr kumimoji="0" sz="2600" b="0" i="0" u="none" strike="noStrike" kern="1200" cap="none" spc="0" normalizeH="0" baseline="0" noProof="0">
              <a:ln>
                <a:noFill/>
              </a:ln>
              <a:solidFill>
                <a:prstClr val="black"/>
              </a:solidFill>
              <a:effectLst/>
              <a:uLnTx/>
              <a:uFillTx/>
              <a:latin typeface="Corbel"/>
              <a:ea typeface="+mn-ea"/>
              <a:cs typeface="Corbel"/>
            </a:endParaRPr>
          </a:p>
          <a:p>
            <a:pPr marL="756285" marR="0" lvl="1" indent="-287020" algn="l" defTabSz="914400" rtl="0" eaLnBrk="1" fontAlgn="auto" latinLnBrk="0" hangingPunct="1">
              <a:lnSpc>
                <a:spcPct val="100000"/>
              </a:lnSpc>
              <a:spcBef>
                <a:spcPts val="315"/>
              </a:spcBef>
              <a:spcAft>
                <a:spcPts val="0"/>
              </a:spcAft>
              <a:buClrTx/>
              <a:buSzTx/>
              <a:buFont typeface="Arial MT"/>
              <a:buChar char="–"/>
              <a:tabLst>
                <a:tab pos="756920" algn="l"/>
              </a:tabLst>
              <a:defRPr/>
            </a:pPr>
            <a:r>
              <a:rPr kumimoji="0" sz="2600" b="0" i="0" u="none" strike="noStrike" kern="1200" cap="none" spc="0" normalizeH="0" baseline="0" noProof="0" dirty="0">
                <a:ln>
                  <a:noFill/>
                </a:ln>
                <a:solidFill>
                  <a:prstClr val="black"/>
                </a:solidFill>
                <a:effectLst/>
                <a:uLnTx/>
                <a:uFillTx/>
                <a:latin typeface="Corbel"/>
                <a:ea typeface="+mn-ea"/>
                <a:cs typeface="Corbel"/>
              </a:rPr>
              <a:t>Prior</a:t>
            </a:r>
            <a:r>
              <a:rPr kumimoji="0" sz="2600" b="0" i="0" u="none" strike="noStrike" kern="1200" cap="none" spc="-20"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study</a:t>
            </a:r>
            <a:r>
              <a:rPr kumimoji="0" sz="2600" b="0" i="0" u="none" strike="noStrike" kern="1200" cap="none" spc="-10"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was</a:t>
            </a:r>
            <a:r>
              <a:rPr kumimoji="0" sz="2600" b="0" i="0" u="none" strike="noStrike" kern="1200" cap="none" spc="-20"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30%</a:t>
            </a:r>
            <a:endParaRPr kumimoji="0" sz="2600" b="0" i="0" u="none" strike="noStrike" kern="1200" cap="none" spc="0" normalizeH="0" baseline="0" noProof="0">
              <a:ln>
                <a:noFill/>
              </a:ln>
              <a:solidFill>
                <a:prstClr val="black"/>
              </a:solidFill>
              <a:effectLst/>
              <a:uLnTx/>
              <a:uFillTx/>
              <a:latin typeface="Corbel"/>
              <a:ea typeface="+mn-ea"/>
              <a:cs typeface="Corbel"/>
            </a:endParaRPr>
          </a:p>
          <a:p>
            <a:pPr marL="355600" marR="0" lvl="0" indent="-342900" algn="l" defTabSz="914400" rtl="0" eaLnBrk="1" fontAlgn="auto" latinLnBrk="0" hangingPunct="1">
              <a:lnSpc>
                <a:spcPct val="100000"/>
              </a:lnSpc>
              <a:spcBef>
                <a:spcPts val="310"/>
              </a:spcBef>
              <a:spcAft>
                <a:spcPts val="0"/>
              </a:spcAft>
              <a:buClrTx/>
              <a:buSzTx/>
              <a:buFont typeface="Arial MT"/>
              <a:buChar char="•"/>
              <a:tabLst>
                <a:tab pos="354965" algn="l"/>
                <a:tab pos="355600" algn="l"/>
              </a:tabLst>
              <a:defRPr/>
            </a:pPr>
            <a:r>
              <a:rPr kumimoji="0" sz="2600" b="0" i="0" u="none" strike="noStrike" kern="1200" cap="none" spc="0" normalizeH="0" baseline="0" noProof="0" dirty="0">
                <a:ln>
                  <a:noFill/>
                </a:ln>
                <a:solidFill>
                  <a:prstClr val="black"/>
                </a:solidFill>
                <a:effectLst/>
                <a:uLnTx/>
                <a:uFillTx/>
                <a:latin typeface="Corbel"/>
                <a:ea typeface="+mn-ea"/>
                <a:cs typeface="Corbel"/>
              </a:rPr>
              <a:t>64%</a:t>
            </a:r>
            <a:r>
              <a:rPr kumimoji="0" sz="2600" b="0" i="0" u="none" strike="noStrike" kern="1200" cap="none" spc="-25" normalizeH="0" baseline="0" noProof="0" dirty="0">
                <a:ln>
                  <a:noFill/>
                </a:ln>
                <a:solidFill>
                  <a:prstClr val="black"/>
                </a:solidFill>
                <a:effectLst/>
                <a:uLnTx/>
                <a:uFillTx/>
                <a:latin typeface="Corbel"/>
                <a:ea typeface="+mn-ea"/>
                <a:cs typeface="Corbel"/>
              </a:rPr>
              <a:t> </a:t>
            </a:r>
            <a:r>
              <a:rPr kumimoji="0" sz="2600" b="0" i="0" u="none" strike="noStrike" kern="1200" cap="none" spc="0" normalizeH="0" baseline="0" noProof="0" dirty="0">
                <a:ln>
                  <a:noFill/>
                </a:ln>
                <a:solidFill>
                  <a:prstClr val="black"/>
                </a:solidFill>
                <a:effectLst/>
                <a:uLnTx/>
                <a:uFillTx/>
                <a:latin typeface="Corbel"/>
                <a:ea typeface="+mn-ea"/>
                <a:cs typeface="Corbel"/>
              </a:rPr>
              <a:t>response</a:t>
            </a:r>
            <a:r>
              <a:rPr kumimoji="0" sz="2600" b="0" i="0" u="none" strike="noStrike" kern="1200" cap="none" spc="-40"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rate</a:t>
            </a:r>
            <a:r>
              <a:rPr kumimoji="0" sz="2600" b="0" i="0" u="none" strike="noStrike" kern="1200" cap="none" spc="-15"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(pathologic)</a:t>
            </a:r>
            <a:endParaRPr kumimoji="0" sz="2600" b="0" i="0" u="none" strike="noStrike" kern="1200" cap="none" spc="0" normalizeH="0" baseline="0" noProof="0">
              <a:ln>
                <a:noFill/>
              </a:ln>
              <a:solidFill>
                <a:prstClr val="black"/>
              </a:solidFill>
              <a:effectLst/>
              <a:uLnTx/>
              <a:uFillTx/>
              <a:latin typeface="Corbel"/>
              <a:ea typeface="+mn-ea"/>
              <a:cs typeface="Corbel"/>
            </a:endParaRPr>
          </a:p>
          <a:p>
            <a:pPr marL="756285" marR="0" lvl="1" indent="-287020" algn="l" defTabSz="914400" rtl="0" eaLnBrk="1" fontAlgn="auto" latinLnBrk="0" hangingPunct="1">
              <a:lnSpc>
                <a:spcPct val="100000"/>
              </a:lnSpc>
              <a:spcBef>
                <a:spcPts val="310"/>
              </a:spcBef>
              <a:spcAft>
                <a:spcPts val="0"/>
              </a:spcAft>
              <a:buClrTx/>
              <a:buSzTx/>
              <a:buFont typeface="Arial MT"/>
              <a:buChar char="–"/>
              <a:tabLst>
                <a:tab pos="756920" algn="l"/>
              </a:tabLst>
              <a:defRPr/>
            </a:pPr>
            <a:r>
              <a:rPr kumimoji="0" sz="2600" b="0" i="0" u="none" strike="noStrike" kern="1200" cap="none" spc="0" normalizeH="0" baseline="0" noProof="0" dirty="0">
                <a:ln>
                  <a:noFill/>
                </a:ln>
                <a:solidFill>
                  <a:prstClr val="black"/>
                </a:solidFill>
                <a:effectLst/>
                <a:uLnTx/>
                <a:uFillTx/>
                <a:latin typeface="Corbel"/>
                <a:ea typeface="+mn-ea"/>
                <a:cs typeface="Corbel"/>
              </a:rPr>
              <a:t>Prior</a:t>
            </a:r>
            <a:r>
              <a:rPr kumimoji="0" sz="2600" b="0" i="0" u="none" strike="noStrike" kern="1200" cap="none" spc="-20"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study</a:t>
            </a:r>
            <a:r>
              <a:rPr kumimoji="0" sz="2600" b="0" i="0" u="none" strike="noStrike" kern="1200" cap="none" spc="-10"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was</a:t>
            </a:r>
            <a:r>
              <a:rPr kumimoji="0" sz="2600" b="0" i="0" u="none" strike="noStrike" kern="1200" cap="none" spc="-15"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70%</a:t>
            </a:r>
            <a:endParaRPr kumimoji="0" sz="2600" b="0" i="0" u="none" strike="noStrike" kern="1200" cap="none" spc="0" normalizeH="0" baseline="0" noProof="0">
              <a:ln>
                <a:noFill/>
              </a:ln>
              <a:solidFill>
                <a:prstClr val="black"/>
              </a:solidFill>
              <a:effectLst/>
              <a:uLnTx/>
              <a:uFillTx/>
              <a:latin typeface="Corbel"/>
              <a:ea typeface="+mn-ea"/>
              <a:cs typeface="Corbel"/>
            </a:endParaRPr>
          </a:p>
          <a:p>
            <a:pPr marL="355600" marR="0" lvl="0" indent="-342900" algn="l" defTabSz="914400" rtl="0" eaLnBrk="1" fontAlgn="auto" latinLnBrk="0" hangingPunct="1">
              <a:lnSpc>
                <a:spcPct val="100000"/>
              </a:lnSpc>
              <a:spcBef>
                <a:spcPts val="315"/>
              </a:spcBef>
              <a:spcAft>
                <a:spcPts val="0"/>
              </a:spcAft>
              <a:buClrTx/>
              <a:buSzTx/>
              <a:buFont typeface="Arial MT"/>
              <a:buChar char="•"/>
              <a:tabLst>
                <a:tab pos="354965" algn="l"/>
                <a:tab pos="355600" algn="l"/>
              </a:tabLst>
              <a:defRPr/>
            </a:pPr>
            <a:r>
              <a:rPr kumimoji="0" sz="2600" b="0" i="0" u="none" strike="noStrike" kern="1200" cap="none" spc="0" normalizeH="0" baseline="0" noProof="0" dirty="0">
                <a:ln>
                  <a:noFill/>
                </a:ln>
                <a:solidFill>
                  <a:prstClr val="black"/>
                </a:solidFill>
                <a:effectLst/>
                <a:uLnTx/>
                <a:uFillTx/>
                <a:latin typeface="Corbel"/>
                <a:ea typeface="+mn-ea"/>
                <a:cs typeface="Corbel"/>
              </a:rPr>
              <a:t>Grade</a:t>
            </a:r>
            <a:r>
              <a:rPr kumimoji="0" sz="2600" b="0" i="0" u="none" strike="noStrike" kern="1200" cap="none" spc="-15"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3-5</a:t>
            </a:r>
            <a:r>
              <a:rPr kumimoji="0" sz="2600" b="0" i="0" u="none" strike="noStrike" kern="1200" cap="none" spc="-15"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adverse</a:t>
            </a:r>
            <a:r>
              <a:rPr kumimoji="0" sz="2600" b="0" i="0" u="none" strike="noStrike" kern="1200" cap="none" spc="-30"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events</a:t>
            </a:r>
            <a:r>
              <a:rPr kumimoji="0" sz="2600" b="0" i="0" u="none" strike="noStrike" kern="1200" cap="none" spc="-20"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in</a:t>
            </a:r>
            <a:r>
              <a:rPr kumimoji="0" sz="2600" b="0" i="0" u="none" strike="noStrike" kern="1200" cap="none" spc="5" normalizeH="0" baseline="0" noProof="0" dirty="0">
                <a:ln>
                  <a:noFill/>
                </a:ln>
                <a:solidFill>
                  <a:prstClr val="black"/>
                </a:solidFill>
                <a:effectLst/>
                <a:uLnTx/>
                <a:uFillTx/>
                <a:latin typeface="Corbel"/>
                <a:ea typeface="+mn-ea"/>
                <a:cs typeface="Corbel"/>
              </a:rPr>
              <a:t> </a:t>
            </a:r>
            <a:r>
              <a:rPr kumimoji="0" sz="2600" b="0" i="0" u="none" strike="noStrike" kern="1200" cap="none" spc="0" normalizeH="0" baseline="0" noProof="0" dirty="0">
                <a:ln>
                  <a:noFill/>
                </a:ln>
                <a:solidFill>
                  <a:prstClr val="black"/>
                </a:solidFill>
                <a:effectLst/>
                <a:uLnTx/>
                <a:uFillTx/>
                <a:latin typeface="Corbel"/>
                <a:ea typeface="+mn-ea"/>
                <a:cs typeface="Corbel"/>
              </a:rPr>
              <a:t>18%</a:t>
            </a:r>
            <a:endParaRPr kumimoji="0" sz="2600" b="0" i="0" u="none" strike="noStrike" kern="1200" cap="none" spc="0" normalizeH="0" baseline="0" noProof="0">
              <a:ln>
                <a:noFill/>
              </a:ln>
              <a:solidFill>
                <a:prstClr val="black"/>
              </a:solidFill>
              <a:effectLst/>
              <a:uLnTx/>
              <a:uFillTx/>
              <a:latin typeface="Corbel"/>
              <a:ea typeface="+mn-ea"/>
              <a:cs typeface="Corbel"/>
            </a:endParaRPr>
          </a:p>
          <a:p>
            <a:pPr marL="756285" marR="0" lvl="1" indent="-287020" algn="l" defTabSz="914400" rtl="0" eaLnBrk="1" fontAlgn="auto" latinLnBrk="0" hangingPunct="1">
              <a:lnSpc>
                <a:spcPct val="100000"/>
              </a:lnSpc>
              <a:spcBef>
                <a:spcPts val="310"/>
              </a:spcBef>
              <a:spcAft>
                <a:spcPts val="0"/>
              </a:spcAft>
              <a:buClrTx/>
              <a:buSzTx/>
              <a:buFont typeface="Arial MT"/>
              <a:buChar char="–"/>
              <a:tabLst>
                <a:tab pos="756920" algn="l"/>
              </a:tabLst>
              <a:defRPr/>
            </a:pPr>
            <a:r>
              <a:rPr kumimoji="0" sz="2600" b="0" i="0" u="none" strike="noStrike" kern="1200" cap="none" spc="0" normalizeH="0" baseline="0" noProof="0" dirty="0">
                <a:ln>
                  <a:noFill/>
                </a:ln>
                <a:solidFill>
                  <a:prstClr val="black"/>
                </a:solidFill>
                <a:effectLst/>
                <a:uLnTx/>
                <a:uFillTx/>
                <a:latin typeface="Corbel"/>
                <a:ea typeface="+mn-ea"/>
                <a:cs typeface="Corbel"/>
              </a:rPr>
              <a:t>5</a:t>
            </a:r>
            <a:r>
              <a:rPr kumimoji="0" sz="2600" b="0" i="0" u="none" strike="noStrike" kern="1200" cap="none" spc="-5" normalizeH="0" baseline="0" noProof="0" dirty="0">
                <a:ln>
                  <a:noFill/>
                </a:ln>
                <a:solidFill>
                  <a:prstClr val="black"/>
                </a:solidFill>
                <a:effectLst/>
                <a:uLnTx/>
                <a:uFillTx/>
                <a:latin typeface="Corbel"/>
                <a:ea typeface="+mn-ea"/>
                <a:cs typeface="Corbel"/>
              </a:rPr>
              <a:t> </a:t>
            </a:r>
            <a:r>
              <a:rPr kumimoji="0" sz="2600" b="0" i="0" u="none" strike="noStrike" kern="1200" cap="none" spc="0" normalizeH="0" baseline="0" noProof="0" dirty="0">
                <a:ln>
                  <a:noFill/>
                </a:ln>
                <a:solidFill>
                  <a:prstClr val="black"/>
                </a:solidFill>
                <a:effectLst/>
                <a:uLnTx/>
                <a:uFillTx/>
                <a:latin typeface="Corbel"/>
                <a:ea typeface="+mn-ea"/>
                <a:cs typeface="Corbel"/>
              </a:rPr>
              <a:t>deaths</a:t>
            </a:r>
            <a:r>
              <a:rPr kumimoji="0" sz="2600" b="0" i="0" u="none" strike="noStrike" kern="1200" cap="none" spc="-20"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while</a:t>
            </a:r>
            <a:r>
              <a:rPr kumimoji="0" sz="2600" b="0" i="0" u="none" strike="noStrike" kern="1200" cap="none" spc="-10" normalizeH="0" baseline="0" noProof="0" dirty="0">
                <a:ln>
                  <a:noFill/>
                </a:ln>
                <a:solidFill>
                  <a:prstClr val="black"/>
                </a:solidFill>
                <a:effectLst/>
                <a:uLnTx/>
                <a:uFillTx/>
                <a:latin typeface="Corbel"/>
                <a:ea typeface="+mn-ea"/>
                <a:cs typeface="Corbel"/>
              </a:rPr>
              <a:t> </a:t>
            </a:r>
            <a:r>
              <a:rPr kumimoji="0" sz="2600" b="0" i="0" u="none" strike="noStrike" kern="1200" cap="none" spc="0" normalizeH="0" baseline="0" noProof="0" dirty="0">
                <a:ln>
                  <a:noFill/>
                </a:ln>
                <a:solidFill>
                  <a:prstClr val="black"/>
                </a:solidFill>
                <a:effectLst/>
                <a:uLnTx/>
                <a:uFillTx/>
                <a:latin typeface="Corbel"/>
                <a:ea typeface="+mn-ea"/>
                <a:cs typeface="Corbel"/>
              </a:rPr>
              <a:t>on</a:t>
            </a:r>
            <a:r>
              <a:rPr kumimoji="0" sz="2600" b="0" i="0" u="none" strike="noStrike" kern="1200" cap="none" spc="-10" normalizeH="0" baseline="0" noProof="0" dirty="0">
                <a:ln>
                  <a:noFill/>
                </a:ln>
                <a:solidFill>
                  <a:prstClr val="black"/>
                </a:solidFill>
                <a:effectLst/>
                <a:uLnTx/>
                <a:uFillTx/>
                <a:latin typeface="Corbel"/>
                <a:ea typeface="+mn-ea"/>
                <a:cs typeface="Corbel"/>
              </a:rPr>
              <a:t> </a:t>
            </a:r>
            <a:r>
              <a:rPr kumimoji="0" sz="2600" b="0" i="0" u="none" strike="noStrike" kern="1200" cap="none" spc="-5" normalizeH="0" baseline="0" noProof="0" dirty="0">
                <a:ln>
                  <a:noFill/>
                </a:ln>
                <a:solidFill>
                  <a:prstClr val="black"/>
                </a:solidFill>
                <a:effectLst/>
                <a:uLnTx/>
                <a:uFillTx/>
                <a:latin typeface="Corbel"/>
                <a:ea typeface="+mn-ea"/>
                <a:cs typeface="Corbel"/>
              </a:rPr>
              <a:t>treatment</a:t>
            </a:r>
            <a:endParaRPr kumimoji="0" sz="2600" b="0" i="0" u="none" strike="noStrike" kern="1200" cap="none" spc="0" normalizeH="0" baseline="0" noProof="0">
              <a:ln>
                <a:noFill/>
              </a:ln>
              <a:solidFill>
                <a:prstClr val="black"/>
              </a:solidFill>
              <a:effectLst/>
              <a:uLnTx/>
              <a:uFillTx/>
              <a:latin typeface="Corbel"/>
              <a:ea typeface="+mn-ea"/>
              <a:cs typeface="Corbel"/>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2450" b="0" i="0" u="none" strike="noStrike" kern="1200" cap="none" spc="0" normalizeH="0" baseline="0" noProof="0">
              <a:ln>
                <a:noFill/>
              </a:ln>
              <a:solidFill>
                <a:prstClr val="black"/>
              </a:solidFill>
              <a:effectLst/>
              <a:uLnTx/>
              <a:uFillTx/>
              <a:latin typeface="Corbel"/>
              <a:ea typeface="+mn-ea"/>
              <a:cs typeface="Corbel"/>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orbel"/>
                <a:ea typeface="+mn-ea"/>
                <a:cs typeface="Corbel"/>
              </a:rPr>
              <a:t>Gross</a:t>
            </a:r>
            <a:r>
              <a:rPr kumimoji="0" sz="1800" b="0" i="0" u="none" strike="noStrike" kern="1200" cap="none" spc="-35"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NEJM</a:t>
            </a:r>
            <a:r>
              <a:rPr kumimoji="0" sz="1800" b="0" i="0" u="none" strike="noStrike" kern="1200" cap="none" spc="-25" normalizeH="0" baseline="0" noProof="0" dirty="0">
                <a:ln>
                  <a:noFill/>
                </a:ln>
                <a:solidFill>
                  <a:prstClr val="black"/>
                </a:solidFill>
                <a:effectLst/>
                <a:uLnTx/>
                <a:uFillTx/>
                <a:latin typeface="Corbel"/>
                <a:ea typeface="+mn-ea"/>
                <a:cs typeface="Corbel"/>
              </a:rPr>
              <a:t> </a:t>
            </a:r>
            <a:r>
              <a:rPr kumimoji="0" sz="1800" b="0" i="0" u="none" strike="noStrike" kern="1200" cap="none" spc="-40" normalizeH="0" baseline="0" noProof="0" dirty="0">
                <a:ln>
                  <a:noFill/>
                </a:ln>
                <a:solidFill>
                  <a:prstClr val="black"/>
                </a:solidFill>
                <a:effectLst/>
                <a:uLnTx/>
                <a:uFillTx/>
                <a:latin typeface="Corbel"/>
                <a:ea typeface="+mn-ea"/>
                <a:cs typeface="Corbel"/>
              </a:rPr>
              <a:t>2022</a:t>
            </a:r>
            <a:endParaRPr kumimoji="0" sz="1800" b="0" i="0" u="none" strike="noStrike" kern="1200" cap="none" spc="0" normalizeH="0" baseline="0" noProof="0">
              <a:ln>
                <a:noFill/>
              </a:ln>
              <a:solidFill>
                <a:prstClr val="black"/>
              </a:solidFill>
              <a:effectLst/>
              <a:uLnTx/>
              <a:uFillTx/>
              <a:latin typeface="Corbel"/>
              <a:ea typeface="+mn-ea"/>
              <a:cs typeface="Corbe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674" y="346593"/>
            <a:ext cx="6692900" cy="513715"/>
          </a:xfrm>
          <a:prstGeom prst="rect">
            <a:avLst/>
          </a:prstGeom>
        </p:spPr>
        <p:txBody>
          <a:bodyPr vert="horz" wrap="square" lIns="0" tIns="12700" rIns="0" bIns="0" rtlCol="0">
            <a:spAutoFit/>
          </a:bodyPr>
          <a:lstStyle/>
          <a:p>
            <a:pPr marL="12700">
              <a:lnSpc>
                <a:spcPct val="100000"/>
              </a:lnSpc>
              <a:spcBef>
                <a:spcPts val="100"/>
              </a:spcBef>
            </a:pPr>
            <a:r>
              <a:rPr spc="-5" dirty="0"/>
              <a:t>Cases</a:t>
            </a:r>
            <a:r>
              <a:rPr dirty="0"/>
              <a:t> of </a:t>
            </a:r>
            <a:r>
              <a:rPr spc="-5" dirty="0"/>
              <a:t>neoadjuvant</a:t>
            </a:r>
            <a:r>
              <a:rPr spc="-10" dirty="0"/>
              <a:t> </a:t>
            </a:r>
            <a:r>
              <a:rPr dirty="0"/>
              <a:t>immunotherapy</a:t>
            </a:r>
          </a:p>
        </p:txBody>
      </p:sp>
      <p:sp>
        <p:nvSpPr>
          <p:cNvPr id="3" name="object 3"/>
          <p:cNvSpPr txBox="1"/>
          <p:nvPr/>
        </p:nvSpPr>
        <p:spPr>
          <a:xfrm>
            <a:off x="688340" y="1257381"/>
            <a:ext cx="5149850" cy="3282950"/>
          </a:xfrm>
          <a:prstGeom prst="rect">
            <a:avLst/>
          </a:prstGeom>
        </p:spPr>
        <p:txBody>
          <a:bodyPr vert="horz" wrap="square" lIns="0" tIns="104139" rIns="0" bIns="0" rtlCol="0">
            <a:spAutoFit/>
          </a:bodyPr>
          <a:lstStyle/>
          <a:p>
            <a:pPr marL="12700" marR="0" lvl="0" indent="0" algn="l" defTabSz="914400" rtl="0" eaLnBrk="1" fontAlgn="auto" latinLnBrk="0" hangingPunct="1">
              <a:lnSpc>
                <a:spcPct val="100000"/>
              </a:lnSpc>
              <a:spcBef>
                <a:spcPts val="819"/>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orbel"/>
                <a:ea typeface="+mn-ea"/>
                <a:cs typeface="Corbel"/>
              </a:rPr>
              <a:t>Case</a:t>
            </a:r>
            <a:r>
              <a:rPr kumimoji="0" sz="2400" b="1" i="0" u="none" strike="noStrike" kern="1200" cap="none" spc="-45" normalizeH="0" baseline="0" noProof="0" dirty="0">
                <a:ln>
                  <a:noFill/>
                </a:ln>
                <a:solidFill>
                  <a:prstClr val="black"/>
                </a:solidFill>
                <a:effectLst/>
                <a:uLnTx/>
                <a:uFillTx/>
                <a:latin typeface="Corbel"/>
                <a:ea typeface="+mn-ea"/>
                <a:cs typeface="Corbel"/>
              </a:rPr>
              <a:t> </a:t>
            </a:r>
            <a:r>
              <a:rPr kumimoji="0" sz="2400" b="1" i="0" u="none" strike="noStrike" kern="1200" cap="none" spc="0" normalizeH="0" baseline="0" noProof="0" dirty="0">
                <a:ln>
                  <a:noFill/>
                </a:ln>
                <a:solidFill>
                  <a:prstClr val="black"/>
                </a:solidFill>
                <a:effectLst/>
                <a:uLnTx/>
                <a:uFillTx/>
                <a:latin typeface="Corbel"/>
                <a:ea typeface="+mn-ea"/>
                <a:cs typeface="Corbel"/>
              </a:rPr>
              <a:t>1</a:t>
            </a:r>
            <a:endParaRPr kumimoji="0" sz="2400" b="0" i="0" u="none" strike="noStrike" kern="1200" cap="none" spc="0" normalizeH="0" baseline="0" noProof="0">
              <a:ln>
                <a:noFill/>
              </a:ln>
              <a:solidFill>
                <a:prstClr val="black"/>
              </a:solidFill>
              <a:effectLst/>
              <a:uLnTx/>
              <a:uFillTx/>
              <a:latin typeface="Corbel"/>
              <a:ea typeface="+mn-ea"/>
              <a:cs typeface="Corbel"/>
            </a:endParaRPr>
          </a:p>
          <a:p>
            <a:pPr marL="355600" marR="238760" lvl="0" indent="-342900" algn="l" defTabSz="914400" rtl="0" eaLnBrk="1" fontAlgn="auto" latinLnBrk="0" hangingPunct="1">
              <a:lnSpc>
                <a:spcPct val="100000"/>
              </a:lnSpc>
              <a:spcBef>
                <a:spcPts val="720"/>
              </a:spcBef>
              <a:spcAft>
                <a:spcPts val="0"/>
              </a:spcAft>
              <a:buClrTx/>
              <a:buSzTx/>
              <a:buFont typeface="Arial MT"/>
              <a:buChar char="•"/>
              <a:tabLst>
                <a:tab pos="354965" algn="l"/>
                <a:tab pos="355600" algn="l"/>
              </a:tabLst>
              <a:defRPr/>
            </a:pPr>
            <a:r>
              <a:rPr kumimoji="0" sz="2400" b="0" i="0" u="none" strike="noStrike" kern="1200" cap="none" spc="0" normalizeH="0" baseline="0" noProof="0" dirty="0">
                <a:ln>
                  <a:noFill/>
                </a:ln>
                <a:solidFill>
                  <a:prstClr val="black"/>
                </a:solidFill>
                <a:effectLst/>
                <a:uLnTx/>
                <a:uFillTx/>
                <a:latin typeface="Corbel"/>
                <a:ea typeface="+mn-ea"/>
                <a:cs typeface="Corbel"/>
              </a:rPr>
              <a:t>71-year-old</a:t>
            </a:r>
            <a:r>
              <a:rPr kumimoji="0" sz="2400" b="0" i="0" u="none" strike="noStrike" kern="1200" cap="none" spc="-4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with</a:t>
            </a:r>
            <a:r>
              <a:rPr kumimoji="0" sz="2400" b="0" i="0" u="none" strike="noStrike" kern="1200" cap="none" spc="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cT3N2bM0</a:t>
            </a:r>
            <a:r>
              <a:rPr kumimoji="0" sz="2400" b="0" i="0" u="none" strike="noStrike" kern="1200" cap="none" spc="-95" normalizeH="0" baseline="0" noProof="0" dirty="0">
                <a:ln>
                  <a:noFill/>
                </a:ln>
                <a:solidFill>
                  <a:prstClr val="black"/>
                </a:solidFill>
                <a:effectLst/>
                <a:uLnTx/>
                <a:uFillTx/>
                <a:latin typeface="Corbel"/>
                <a:ea typeface="+mn-ea"/>
                <a:cs typeface="Corbel"/>
              </a:rPr>
              <a:t> </a:t>
            </a:r>
            <a:r>
              <a:rPr kumimoji="0" sz="2400" b="0" i="0" u="none" strike="noStrike" kern="1200" cap="none" spc="-10" normalizeH="0" baseline="0" noProof="0" dirty="0">
                <a:ln>
                  <a:noFill/>
                </a:ln>
                <a:solidFill>
                  <a:prstClr val="black"/>
                </a:solidFill>
                <a:effectLst/>
                <a:uLnTx/>
                <a:uFillTx/>
                <a:latin typeface="Corbel"/>
                <a:ea typeface="+mn-ea"/>
                <a:cs typeface="Corbel"/>
              </a:rPr>
              <a:t>CSCC</a:t>
            </a:r>
            <a:r>
              <a:rPr kumimoji="0" sz="2400" b="0" i="0" u="none" strike="noStrike" kern="1200" cap="none" spc="-30" normalizeH="0" baseline="0" noProof="0" dirty="0">
                <a:ln>
                  <a:noFill/>
                </a:ln>
                <a:solidFill>
                  <a:prstClr val="black"/>
                </a:solidFill>
                <a:effectLst/>
                <a:uLnTx/>
                <a:uFillTx/>
                <a:latin typeface="Corbel"/>
                <a:ea typeface="+mn-ea"/>
                <a:cs typeface="Corbel"/>
              </a:rPr>
              <a:t> </a:t>
            </a:r>
            <a:r>
              <a:rPr kumimoji="0" sz="2400" b="0" i="0" u="none" strike="noStrike" kern="1200" cap="none" spc="0" normalizeH="0" baseline="0" noProof="0" dirty="0">
                <a:ln>
                  <a:noFill/>
                </a:ln>
                <a:solidFill>
                  <a:prstClr val="black"/>
                </a:solidFill>
                <a:effectLst/>
                <a:uLnTx/>
                <a:uFillTx/>
                <a:latin typeface="Corbel"/>
                <a:ea typeface="+mn-ea"/>
                <a:cs typeface="Corbel"/>
              </a:rPr>
              <a:t>of </a:t>
            </a:r>
            <a:r>
              <a:rPr kumimoji="0" sz="2400" b="0" i="0" u="none" strike="noStrike" kern="1200" cap="none" spc="-46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right</a:t>
            </a:r>
            <a:r>
              <a:rPr kumimoji="0" sz="2400" b="0" i="0" u="none" strike="noStrike" kern="1200" cap="none" spc="0" normalizeH="0" baseline="0" noProof="0" dirty="0">
                <a:ln>
                  <a:noFill/>
                </a:ln>
                <a:solidFill>
                  <a:prstClr val="black"/>
                </a:solidFill>
                <a:effectLst/>
                <a:uLnTx/>
                <a:uFillTx/>
                <a:latin typeface="Corbel"/>
                <a:ea typeface="+mn-ea"/>
                <a:cs typeface="Corbel"/>
              </a:rPr>
              <a:t> </a:t>
            </a:r>
            <a:r>
              <a:rPr kumimoji="0" sz="2400" b="0" i="0" u="none" strike="noStrike" kern="1200" cap="none" spc="-10" normalizeH="0" baseline="0" noProof="0" dirty="0">
                <a:ln>
                  <a:noFill/>
                </a:ln>
                <a:solidFill>
                  <a:prstClr val="black"/>
                </a:solidFill>
                <a:effectLst/>
                <a:uLnTx/>
                <a:uFillTx/>
                <a:latin typeface="Corbel"/>
                <a:ea typeface="+mn-ea"/>
                <a:cs typeface="Corbel"/>
              </a:rPr>
              <a:t>hand</a:t>
            </a:r>
            <a:r>
              <a:rPr kumimoji="0" sz="2400" b="0" i="0" u="none" strike="noStrike" kern="1200" cap="none" spc="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with</a:t>
            </a:r>
            <a:r>
              <a:rPr kumimoji="0" sz="2400" b="0" i="0" u="none" strike="noStrike" kern="1200" cap="none" spc="1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epitrochlear</a:t>
            </a:r>
            <a:r>
              <a:rPr kumimoji="0" sz="2400" b="0" i="0" u="none" strike="noStrike" kern="1200" cap="none" spc="5" normalizeH="0" baseline="0" noProof="0" dirty="0">
                <a:ln>
                  <a:noFill/>
                </a:ln>
                <a:solidFill>
                  <a:prstClr val="black"/>
                </a:solidFill>
                <a:effectLst/>
                <a:uLnTx/>
                <a:uFillTx/>
                <a:latin typeface="Corbel"/>
                <a:ea typeface="+mn-ea"/>
                <a:cs typeface="Corbel"/>
              </a:rPr>
              <a:t> </a:t>
            </a:r>
            <a:r>
              <a:rPr kumimoji="0" sz="2400" b="0" i="0" u="none" strike="noStrike" kern="1200" cap="none" spc="-10" normalizeH="0" baseline="0" noProof="0" dirty="0">
                <a:ln>
                  <a:noFill/>
                </a:ln>
                <a:solidFill>
                  <a:prstClr val="black"/>
                </a:solidFill>
                <a:effectLst/>
                <a:uLnTx/>
                <a:uFillTx/>
                <a:latin typeface="Corbel"/>
                <a:ea typeface="+mn-ea"/>
                <a:cs typeface="Corbel"/>
              </a:rPr>
              <a:t>and </a:t>
            </a:r>
            <a:r>
              <a:rPr kumimoji="0" sz="2400" b="0" i="0" u="none" strike="noStrike" kern="1200" cap="none" spc="-5" normalizeH="0" baseline="0" noProof="0" dirty="0">
                <a:ln>
                  <a:noFill/>
                </a:ln>
                <a:solidFill>
                  <a:prstClr val="black"/>
                </a:solidFill>
                <a:effectLst/>
                <a:uLnTx/>
                <a:uFillTx/>
                <a:latin typeface="Corbel"/>
                <a:ea typeface="+mn-ea"/>
                <a:cs typeface="Corbel"/>
              </a:rPr>
              <a:t> axillary</a:t>
            </a:r>
            <a:r>
              <a:rPr kumimoji="0" sz="2400" b="0" i="0" u="none" strike="noStrike" kern="1200" cap="none" spc="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lymph</a:t>
            </a:r>
            <a:r>
              <a:rPr kumimoji="0" sz="2400" b="0" i="0" u="none" strike="noStrike" kern="1200" cap="none" spc="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node</a:t>
            </a:r>
            <a:r>
              <a:rPr kumimoji="0" sz="2400" b="0" i="0" u="none" strike="noStrike" kern="1200" cap="none" spc="-1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metastases</a:t>
            </a:r>
            <a:endParaRPr kumimoji="0" sz="2400" b="0" i="0" u="none" strike="noStrike" kern="1200" cap="none" spc="0" normalizeH="0" baseline="0" noProof="0">
              <a:ln>
                <a:noFill/>
              </a:ln>
              <a:solidFill>
                <a:prstClr val="black"/>
              </a:solidFill>
              <a:effectLst/>
              <a:uLnTx/>
              <a:uFillTx/>
              <a:latin typeface="Corbel"/>
              <a:ea typeface="+mn-ea"/>
              <a:cs typeface="Corbel"/>
            </a:endParaRPr>
          </a:p>
          <a:p>
            <a:pPr marL="355600" marR="5080" lvl="0" indent="-342900" algn="l" defTabSz="914400" rtl="0" eaLnBrk="1" fontAlgn="auto" latinLnBrk="0" hangingPunct="1">
              <a:lnSpc>
                <a:spcPct val="100000"/>
              </a:lnSpc>
              <a:spcBef>
                <a:spcPts val="590"/>
              </a:spcBef>
              <a:spcAft>
                <a:spcPts val="0"/>
              </a:spcAft>
              <a:buClrTx/>
              <a:buSzTx/>
              <a:buFont typeface="Arial MT"/>
              <a:buChar char="•"/>
              <a:tabLst>
                <a:tab pos="354965" algn="l"/>
                <a:tab pos="355600" algn="l"/>
              </a:tabLst>
              <a:defRPr/>
            </a:pPr>
            <a:r>
              <a:rPr kumimoji="0" sz="2400" b="0" i="0" u="none" strike="noStrike" kern="1200" cap="none" spc="-25" normalizeH="0" baseline="0" noProof="0" dirty="0">
                <a:ln>
                  <a:noFill/>
                </a:ln>
                <a:solidFill>
                  <a:prstClr val="black"/>
                </a:solidFill>
                <a:effectLst/>
                <a:uLnTx/>
                <a:uFillTx/>
                <a:latin typeface="Corbel"/>
                <a:ea typeface="+mn-ea"/>
                <a:cs typeface="Corbel"/>
              </a:rPr>
              <a:t>Treated </a:t>
            </a:r>
            <a:r>
              <a:rPr kumimoji="0" sz="2400" b="0" i="0" u="none" strike="noStrike" kern="1200" cap="none" spc="-5" normalizeH="0" baseline="0" noProof="0" dirty="0">
                <a:ln>
                  <a:noFill/>
                </a:ln>
                <a:solidFill>
                  <a:prstClr val="black"/>
                </a:solidFill>
                <a:effectLst/>
                <a:uLnTx/>
                <a:uFillTx/>
                <a:latin typeface="Corbel"/>
                <a:ea typeface="+mn-ea"/>
                <a:cs typeface="Corbel"/>
              </a:rPr>
              <a:t>with </a:t>
            </a:r>
            <a:r>
              <a:rPr kumimoji="0" sz="2400" b="0" i="0" u="none" strike="noStrike" kern="1200" cap="none" spc="0" normalizeH="0" baseline="0" noProof="0" dirty="0">
                <a:ln>
                  <a:noFill/>
                </a:ln>
                <a:solidFill>
                  <a:prstClr val="black"/>
                </a:solidFill>
                <a:effectLst/>
                <a:uLnTx/>
                <a:uFillTx/>
                <a:latin typeface="Corbel"/>
                <a:ea typeface="+mn-ea"/>
                <a:cs typeface="Corbel"/>
              </a:rPr>
              <a:t>2 doses of </a:t>
            </a:r>
            <a:r>
              <a:rPr kumimoji="0" sz="2400" b="0" i="0" u="none" strike="noStrike" kern="1200" cap="none" spc="-5" normalizeH="0" baseline="0" noProof="0" dirty="0">
                <a:ln>
                  <a:noFill/>
                </a:ln>
                <a:solidFill>
                  <a:prstClr val="black"/>
                </a:solidFill>
                <a:effectLst/>
                <a:uLnTx/>
                <a:uFillTx/>
                <a:latin typeface="Corbel"/>
                <a:ea typeface="+mn-ea"/>
                <a:cs typeface="Corbel"/>
              </a:rPr>
              <a:t>cemiplimab </a:t>
            </a:r>
            <a:r>
              <a:rPr kumimoji="0" sz="2400" b="0" i="0" u="none" strike="noStrike" kern="1200" cap="none" spc="-10" normalizeH="0" baseline="0" noProof="0" dirty="0">
                <a:ln>
                  <a:noFill/>
                </a:ln>
                <a:solidFill>
                  <a:prstClr val="black"/>
                </a:solidFill>
                <a:effectLst/>
                <a:uLnTx/>
                <a:uFillTx/>
                <a:latin typeface="Corbel"/>
                <a:ea typeface="+mn-ea"/>
                <a:cs typeface="Corbel"/>
              </a:rPr>
              <a:t>to </a:t>
            </a:r>
            <a:r>
              <a:rPr kumimoji="0" sz="2400" b="0" i="0" u="none" strike="noStrike" kern="1200" cap="none" spc="-470" normalizeH="0" baseline="0" noProof="0" dirty="0">
                <a:ln>
                  <a:noFill/>
                </a:ln>
                <a:solidFill>
                  <a:prstClr val="black"/>
                </a:solidFill>
                <a:effectLst/>
                <a:uLnTx/>
                <a:uFillTx/>
                <a:latin typeface="Corbel"/>
                <a:ea typeface="+mn-ea"/>
                <a:cs typeface="Corbel"/>
              </a:rPr>
              <a:t> </a:t>
            </a:r>
            <a:r>
              <a:rPr kumimoji="0" sz="2400" b="0" i="0" u="none" strike="noStrike" kern="1200" cap="none" spc="0" normalizeH="0" baseline="0" noProof="0" dirty="0">
                <a:ln>
                  <a:noFill/>
                </a:ln>
                <a:solidFill>
                  <a:prstClr val="black"/>
                </a:solidFill>
                <a:effectLst/>
                <a:uLnTx/>
                <a:uFillTx/>
                <a:latin typeface="Corbel"/>
                <a:ea typeface="+mn-ea"/>
                <a:cs typeface="Corbel"/>
              </a:rPr>
              <a:t>reduce </a:t>
            </a:r>
            <a:r>
              <a:rPr kumimoji="0" sz="2400" b="0" i="0" u="none" strike="noStrike" kern="1200" cap="none" spc="-5" normalizeH="0" baseline="0" noProof="0" dirty="0">
                <a:ln>
                  <a:noFill/>
                </a:ln>
                <a:solidFill>
                  <a:prstClr val="black"/>
                </a:solidFill>
                <a:effectLst/>
                <a:uLnTx/>
                <a:uFillTx/>
                <a:latin typeface="Corbel"/>
                <a:ea typeface="+mn-ea"/>
                <a:cs typeface="Corbel"/>
              </a:rPr>
              <a:t>size </a:t>
            </a:r>
            <a:r>
              <a:rPr kumimoji="0" sz="2400" b="0" i="0" u="none" strike="noStrike" kern="1200" cap="none" spc="0" normalizeH="0" baseline="0" noProof="0" dirty="0">
                <a:ln>
                  <a:noFill/>
                </a:ln>
                <a:solidFill>
                  <a:prstClr val="black"/>
                </a:solidFill>
                <a:effectLst/>
                <a:uLnTx/>
                <a:uFillTx/>
                <a:latin typeface="Corbel"/>
                <a:ea typeface="+mn-ea"/>
                <a:cs typeface="Corbel"/>
              </a:rPr>
              <a:t>of </a:t>
            </a:r>
            <a:r>
              <a:rPr kumimoji="0" sz="2400" b="0" i="0" u="none" strike="noStrike" kern="1200" cap="none" spc="-5" normalizeH="0" baseline="0" noProof="0" dirty="0">
                <a:ln>
                  <a:noFill/>
                </a:ln>
                <a:solidFill>
                  <a:prstClr val="black"/>
                </a:solidFill>
                <a:effectLst/>
                <a:uLnTx/>
                <a:uFillTx/>
                <a:latin typeface="Corbel"/>
                <a:ea typeface="+mn-ea"/>
                <a:cs typeface="Corbel"/>
              </a:rPr>
              <a:t>bulky hand tumor prior </a:t>
            </a:r>
            <a:r>
              <a:rPr kumimoji="0" sz="2400" b="0" i="0" u="none" strike="noStrike" kern="1200" cap="none" spc="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to</a:t>
            </a:r>
            <a:r>
              <a:rPr kumimoji="0" sz="2400" b="0" i="0" u="none" strike="noStrike" kern="1200" cap="none" spc="-10" normalizeH="0" baseline="0" noProof="0" dirty="0">
                <a:ln>
                  <a:noFill/>
                </a:ln>
                <a:solidFill>
                  <a:prstClr val="black"/>
                </a:solidFill>
                <a:effectLst/>
                <a:uLnTx/>
                <a:uFillTx/>
                <a:latin typeface="Corbel"/>
                <a:ea typeface="+mn-ea"/>
                <a:cs typeface="Corbel"/>
              </a:rPr>
              <a:t> </a:t>
            </a:r>
            <a:r>
              <a:rPr kumimoji="0" sz="2400" b="0" i="0" u="none" strike="noStrike" kern="1200" cap="none" spc="0" normalizeH="0" baseline="0" noProof="0" dirty="0">
                <a:ln>
                  <a:noFill/>
                </a:ln>
                <a:solidFill>
                  <a:prstClr val="black"/>
                </a:solidFill>
                <a:effectLst/>
                <a:uLnTx/>
                <a:uFillTx/>
                <a:latin typeface="Corbel"/>
                <a:ea typeface="+mn-ea"/>
                <a:cs typeface="Corbel"/>
              </a:rPr>
              <a:t>surgery</a:t>
            </a:r>
            <a:r>
              <a:rPr kumimoji="0" sz="2400" b="0" i="0" u="none" strike="noStrike" kern="1200" cap="none" spc="-3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to maximize</a:t>
            </a:r>
            <a:r>
              <a:rPr kumimoji="0" sz="2400" b="0" i="0" u="none" strike="noStrike" kern="1200" cap="none" spc="-2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tissue</a:t>
            </a:r>
            <a:r>
              <a:rPr kumimoji="0" sz="2400" b="0" i="0" u="none" strike="noStrike" kern="1200" cap="none" spc="1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sparing</a:t>
            </a:r>
            <a:endParaRPr kumimoji="0" sz="2400" b="0" i="0" u="none" strike="noStrike" kern="1200" cap="none" spc="0" normalizeH="0" baseline="0" noProof="0">
              <a:ln>
                <a:noFill/>
              </a:ln>
              <a:solidFill>
                <a:prstClr val="black"/>
              </a:solidFill>
              <a:effectLst/>
              <a:uLnTx/>
              <a:uFillTx/>
              <a:latin typeface="Corbel"/>
              <a:ea typeface="+mn-ea"/>
              <a:cs typeface="Corbel"/>
            </a:endParaRPr>
          </a:p>
          <a:p>
            <a:pPr marL="355600" marR="0" lvl="0" indent="-342900" algn="l" defTabSz="914400" rtl="0" eaLnBrk="1" fontAlgn="auto" latinLnBrk="0" hangingPunct="1">
              <a:lnSpc>
                <a:spcPct val="100000"/>
              </a:lnSpc>
              <a:spcBef>
                <a:spcPts val="575"/>
              </a:spcBef>
              <a:spcAft>
                <a:spcPts val="0"/>
              </a:spcAft>
              <a:buClrTx/>
              <a:buSzTx/>
              <a:buFont typeface="Arial MT"/>
              <a:buChar char="•"/>
              <a:tabLst>
                <a:tab pos="354965" algn="l"/>
                <a:tab pos="355600" algn="l"/>
              </a:tabLst>
              <a:defRPr/>
            </a:pPr>
            <a:r>
              <a:rPr kumimoji="0" sz="2400" b="0" i="0" u="none" strike="noStrike" kern="1200" cap="none" spc="-5" normalizeH="0" baseline="0" noProof="0" dirty="0">
                <a:ln>
                  <a:noFill/>
                </a:ln>
                <a:solidFill>
                  <a:prstClr val="black"/>
                </a:solidFill>
                <a:effectLst/>
                <a:uLnTx/>
                <a:uFillTx/>
                <a:latin typeface="Corbel"/>
                <a:ea typeface="+mn-ea"/>
                <a:cs typeface="Corbel"/>
              </a:rPr>
              <a:t>Partial</a:t>
            </a:r>
            <a:r>
              <a:rPr kumimoji="0" sz="2400" b="0" i="0" u="none" strike="noStrike" kern="1200" cap="none" spc="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clinical</a:t>
            </a:r>
            <a:r>
              <a:rPr kumimoji="0" sz="2400" b="0" i="0" u="none" strike="noStrike" kern="1200" cap="none" spc="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response</a:t>
            </a:r>
            <a:endParaRPr kumimoji="0" sz="2400" b="0" i="0" u="none" strike="noStrike" kern="1200" cap="none" spc="0" normalizeH="0" baseline="0" noProof="0">
              <a:ln>
                <a:noFill/>
              </a:ln>
              <a:solidFill>
                <a:prstClr val="black"/>
              </a:solidFill>
              <a:effectLst/>
              <a:uLnTx/>
              <a:uFillTx/>
              <a:latin typeface="Corbel"/>
              <a:ea typeface="+mn-ea"/>
              <a:cs typeface="Corbe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674" y="346593"/>
            <a:ext cx="6692900" cy="513715"/>
          </a:xfrm>
          <a:prstGeom prst="rect">
            <a:avLst/>
          </a:prstGeom>
        </p:spPr>
        <p:txBody>
          <a:bodyPr vert="horz" wrap="square" lIns="0" tIns="12700" rIns="0" bIns="0" rtlCol="0">
            <a:spAutoFit/>
          </a:bodyPr>
          <a:lstStyle/>
          <a:p>
            <a:pPr marL="12700">
              <a:lnSpc>
                <a:spcPct val="100000"/>
              </a:lnSpc>
              <a:spcBef>
                <a:spcPts val="100"/>
              </a:spcBef>
            </a:pPr>
            <a:r>
              <a:rPr spc="-5" dirty="0"/>
              <a:t>Cases</a:t>
            </a:r>
            <a:r>
              <a:rPr dirty="0"/>
              <a:t> of </a:t>
            </a:r>
            <a:r>
              <a:rPr spc="-5" dirty="0"/>
              <a:t>neoadjuvant</a:t>
            </a:r>
            <a:r>
              <a:rPr spc="-10" dirty="0"/>
              <a:t> </a:t>
            </a:r>
            <a:r>
              <a:rPr dirty="0"/>
              <a:t>immunotherapy</a:t>
            </a:r>
          </a:p>
        </p:txBody>
      </p:sp>
      <p:sp>
        <p:nvSpPr>
          <p:cNvPr id="3" name="object 3"/>
          <p:cNvSpPr txBox="1"/>
          <p:nvPr/>
        </p:nvSpPr>
        <p:spPr>
          <a:xfrm>
            <a:off x="688340" y="1312165"/>
            <a:ext cx="5219700" cy="4015104"/>
          </a:xfrm>
          <a:prstGeom prst="rect">
            <a:avLst/>
          </a:prstGeom>
        </p:spPr>
        <p:txBody>
          <a:bodyPr vert="horz" wrap="square" lIns="0" tIns="49530" rIns="0" bIns="0" rtlCol="0">
            <a:spAutoFit/>
          </a:bodyPr>
          <a:lstStyle/>
          <a:p>
            <a:pPr marL="12700" marR="0" lvl="0" indent="0" algn="l" defTabSz="914400" rtl="0" eaLnBrk="1" fontAlgn="auto" latinLnBrk="0" hangingPunct="1">
              <a:lnSpc>
                <a:spcPct val="100000"/>
              </a:lnSpc>
              <a:spcBef>
                <a:spcPts val="39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orbel"/>
                <a:ea typeface="+mn-ea"/>
                <a:cs typeface="Corbel"/>
              </a:rPr>
              <a:t>Case</a:t>
            </a:r>
            <a:r>
              <a:rPr kumimoji="0" sz="2400" b="1" i="0" u="none" strike="noStrike" kern="1200" cap="none" spc="-45" normalizeH="0" baseline="0" noProof="0" dirty="0">
                <a:ln>
                  <a:noFill/>
                </a:ln>
                <a:solidFill>
                  <a:prstClr val="black"/>
                </a:solidFill>
                <a:effectLst/>
                <a:uLnTx/>
                <a:uFillTx/>
                <a:latin typeface="Corbel"/>
                <a:ea typeface="+mn-ea"/>
                <a:cs typeface="Corbel"/>
              </a:rPr>
              <a:t> </a:t>
            </a:r>
            <a:r>
              <a:rPr kumimoji="0" sz="2400" b="1" i="0" u="none" strike="noStrike" kern="1200" cap="none" spc="0" normalizeH="0" baseline="0" noProof="0" dirty="0">
                <a:ln>
                  <a:noFill/>
                </a:ln>
                <a:solidFill>
                  <a:prstClr val="black"/>
                </a:solidFill>
                <a:effectLst/>
                <a:uLnTx/>
                <a:uFillTx/>
                <a:latin typeface="Corbel"/>
                <a:ea typeface="+mn-ea"/>
                <a:cs typeface="Corbel"/>
              </a:rPr>
              <a:t>1</a:t>
            </a:r>
            <a:endParaRPr kumimoji="0" sz="2400" b="0" i="0" u="none" strike="noStrike" kern="1200" cap="none" spc="0" normalizeH="0" baseline="0" noProof="0">
              <a:ln>
                <a:noFill/>
              </a:ln>
              <a:solidFill>
                <a:prstClr val="black"/>
              </a:solidFill>
              <a:effectLst/>
              <a:uLnTx/>
              <a:uFillTx/>
              <a:latin typeface="Corbel"/>
              <a:ea typeface="+mn-ea"/>
              <a:cs typeface="Corbel"/>
            </a:endParaRPr>
          </a:p>
          <a:p>
            <a:pPr marL="354965" marR="5080" lvl="0" indent="-342900" algn="l" defTabSz="914400" rtl="0" eaLnBrk="1" fontAlgn="auto" latinLnBrk="0" hangingPunct="1">
              <a:lnSpc>
                <a:spcPts val="2110"/>
              </a:lnSpc>
              <a:spcBef>
                <a:spcPts val="770"/>
              </a:spcBef>
              <a:spcAft>
                <a:spcPts val="0"/>
              </a:spcAft>
              <a:buClrTx/>
              <a:buSzTx/>
              <a:buFont typeface="Arial MT"/>
              <a:buChar char="•"/>
              <a:tabLst>
                <a:tab pos="354965" algn="l"/>
                <a:tab pos="355600" algn="l"/>
              </a:tabLst>
              <a:defRPr/>
            </a:pPr>
            <a:r>
              <a:rPr kumimoji="0" sz="2200" b="0" i="0" u="none" strike="noStrike" kern="1200" cap="none" spc="-10" normalizeH="0" baseline="0" noProof="0" dirty="0">
                <a:ln>
                  <a:noFill/>
                </a:ln>
                <a:solidFill>
                  <a:prstClr val="black"/>
                </a:solidFill>
                <a:effectLst/>
                <a:uLnTx/>
                <a:uFillTx/>
                <a:latin typeface="Corbel"/>
                <a:ea typeface="+mn-ea"/>
                <a:cs typeface="Corbel"/>
              </a:rPr>
              <a:t>Wide</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10" normalizeH="0" baseline="0" noProof="0" dirty="0">
                <a:ln>
                  <a:noFill/>
                </a:ln>
                <a:solidFill>
                  <a:prstClr val="black"/>
                </a:solidFill>
                <a:effectLst/>
                <a:uLnTx/>
                <a:uFillTx/>
                <a:latin typeface="Corbel"/>
                <a:ea typeface="+mn-ea"/>
                <a:cs typeface="Corbel"/>
              </a:rPr>
              <a:t>excision</a:t>
            </a:r>
            <a:r>
              <a:rPr kumimoji="0" sz="2200" b="0" i="0" u="none" strike="noStrike" kern="1200" cap="none" spc="30" normalizeH="0" baseline="0" noProof="0" dirty="0">
                <a:ln>
                  <a:noFill/>
                </a:ln>
                <a:solidFill>
                  <a:prstClr val="black"/>
                </a:solidFill>
                <a:effectLst/>
                <a:uLnTx/>
                <a:uFillTx/>
                <a:latin typeface="Corbel"/>
                <a:ea typeface="+mn-ea"/>
                <a:cs typeface="Corbel"/>
              </a:rPr>
              <a:t> </a:t>
            </a:r>
            <a:r>
              <a:rPr kumimoji="0" sz="2200" b="0" i="0" u="none" strike="noStrike" kern="1200" cap="none" spc="0" normalizeH="0" baseline="0" noProof="0" dirty="0">
                <a:ln>
                  <a:noFill/>
                </a:ln>
                <a:solidFill>
                  <a:prstClr val="black"/>
                </a:solidFill>
                <a:effectLst/>
                <a:uLnTx/>
                <a:uFillTx/>
                <a:latin typeface="Corbel"/>
                <a:ea typeface="+mn-ea"/>
                <a:cs typeface="Corbel"/>
              </a:rPr>
              <a:t>of </a:t>
            </a:r>
            <a:r>
              <a:rPr kumimoji="0" sz="2200" b="0" i="0" u="none" strike="noStrike" kern="1200" cap="none" spc="-10" normalizeH="0" baseline="0" noProof="0" dirty="0">
                <a:ln>
                  <a:noFill/>
                </a:ln>
                <a:solidFill>
                  <a:prstClr val="black"/>
                </a:solidFill>
                <a:effectLst/>
                <a:uLnTx/>
                <a:uFillTx/>
                <a:latin typeface="Corbel"/>
                <a:ea typeface="+mn-ea"/>
                <a:cs typeface="Corbel"/>
              </a:rPr>
              <a:t>primary</a:t>
            </a:r>
            <a:r>
              <a:rPr kumimoji="0" sz="2200" b="0" i="0" u="none" strike="noStrike" kern="1200" cap="none" spc="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tumor</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and </a:t>
            </a:r>
            <a:r>
              <a:rPr kumimoji="0" sz="2200" b="0" i="0" u="none" strike="noStrike" kern="1200" cap="none" spc="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therapeutic</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epitrochlear</a:t>
            </a:r>
            <a:r>
              <a:rPr kumimoji="0" sz="2200" b="0" i="0" u="none" strike="noStrike" kern="1200" cap="none" spc="4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and</a:t>
            </a:r>
            <a:r>
              <a:rPr kumimoji="0" sz="2200" b="0" i="0" u="none" strike="noStrike" kern="1200" cap="none" spc="-25" normalizeH="0" baseline="0" noProof="0" dirty="0">
                <a:ln>
                  <a:noFill/>
                </a:ln>
                <a:solidFill>
                  <a:prstClr val="black"/>
                </a:solidFill>
                <a:effectLst/>
                <a:uLnTx/>
                <a:uFillTx/>
                <a:latin typeface="Corbel"/>
                <a:ea typeface="+mn-ea"/>
                <a:cs typeface="Corbel"/>
              </a:rPr>
              <a:t> </a:t>
            </a:r>
            <a:r>
              <a:rPr kumimoji="0" sz="2200" b="0" i="0" u="none" strike="noStrike" kern="1200" cap="none" spc="-10" normalizeH="0" baseline="0" noProof="0" dirty="0">
                <a:ln>
                  <a:noFill/>
                </a:ln>
                <a:solidFill>
                  <a:prstClr val="black"/>
                </a:solidFill>
                <a:effectLst/>
                <a:uLnTx/>
                <a:uFillTx/>
                <a:latin typeface="Corbel"/>
                <a:ea typeface="+mn-ea"/>
                <a:cs typeface="Corbel"/>
              </a:rPr>
              <a:t>axillary </a:t>
            </a:r>
            <a:r>
              <a:rPr kumimoji="0" sz="2200" b="0" i="0" u="none" strike="noStrike" kern="1200" cap="none" spc="-5" normalizeH="0" baseline="0" noProof="0" dirty="0">
                <a:ln>
                  <a:noFill/>
                </a:ln>
                <a:solidFill>
                  <a:prstClr val="black"/>
                </a:solidFill>
                <a:effectLst/>
                <a:uLnTx/>
                <a:uFillTx/>
                <a:latin typeface="Corbel"/>
                <a:ea typeface="+mn-ea"/>
                <a:cs typeface="Corbel"/>
              </a:rPr>
              <a:t> lymphadenectomy demonstrated residual </a:t>
            </a:r>
            <a:r>
              <a:rPr kumimoji="0" sz="2200" b="0" i="0" u="none" strike="noStrike" kern="1200" cap="none" spc="-43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carcinoma</a:t>
            </a:r>
            <a:r>
              <a:rPr kumimoji="0" sz="2200" b="0" i="0" u="none" strike="noStrike" kern="1200" cap="none" spc="0" normalizeH="0" baseline="0" noProof="0" dirty="0">
                <a:ln>
                  <a:noFill/>
                </a:ln>
                <a:solidFill>
                  <a:prstClr val="black"/>
                </a:solidFill>
                <a:effectLst/>
                <a:uLnTx/>
                <a:uFillTx/>
                <a:latin typeface="Corbel"/>
                <a:ea typeface="+mn-ea"/>
                <a:cs typeface="Corbel"/>
              </a:rPr>
              <a:t> </a:t>
            </a:r>
            <a:r>
              <a:rPr kumimoji="0" sz="2200" b="0" i="0" u="none" strike="noStrike" kern="1200" cap="none" spc="-10" normalizeH="0" baseline="0" noProof="0" dirty="0">
                <a:ln>
                  <a:noFill/>
                </a:ln>
                <a:solidFill>
                  <a:prstClr val="black"/>
                </a:solidFill>
                <a:effectLst/>
                <a:uLnTx/>
                <a:uFillTx/>
                <a:latin typeface="Corbel"/>
                <a:ea typeface="+mn-ea"/>
                <a:cs typeface="Corbel"/>
              </a:rPr>
              <a:t>in</a:t>
            </a:r>
            <a:r>
              <a:rPr kumimoji="0" sz="2200" b="0" i="0" u="none" strike="noStrike" kern="1200" cap="none" spc="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primary</a:t>
            </a:r>
            <a:r>
              <a:rPr kumimoji="0" sz="2200" b="0" i="0" u="none" strike="noStrike" kern="1200" cap="none" spc="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tumor but</a:t>
            </a:r>
            <a:r>
              <a:rPr kumimoji="0" sz="2200" b="0" i="0" u="none" strike="noStrike" kern="1200" cap="none" spc="-2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not nodes</a:t>
            </a:r>
            <a:endParaRPr kumimoji="0" sz="2200" b="0" i="0" u="none" strike="noStrike" kern="1200" cap="none" spc="0" normalizeH="0" baseline="0" noProof="0">
              <a:ln>
                <a:noFill/>
              </a:ln>
              <a:solidFill>
                <a:prstClr val="black"/>
              </a:solidFill>
              <a:effectLst/>
              <a:uLnTx/>
              <a:uFillTx/>
              <a:latin typeface="Corbel"/>
              <a:ea typeface="+mn-ea"/>
              <a:cs typeface="Corbel"/>
            </a:endParaRPr>
          </a:p>
          <a:p>
            <a:pPr marL="355600" marR="13970" lvl="0" indent="-342900" algn="l" defTabSz="914400" rtl="0" eaLnBrk="1" fontAlgn="auto" latinLnBrk="0" hangingPunct="1">
              <a:lnSpc>
                <a:spcPts val="2110"/>
              </a:lnSpc>
              <a:spcBef>
                <a:spcPts val="535"/>
              </a:spcBef>
              <a:spcAft>
                <a:spcPts val="0"/>
              </a:spcAft>
              <a:buClrTx/>
              <a:buSzTx/>
              <a:buFont typeface="Arial MT"/>
              <a:buChar char="•"/>
              <a:tabLst>
                <a:tab pos="354965" algn="l"/>
                <a:tab pos="355600" algn="l"/>
              </a:tabLst>
              <a:defRPr/>
            </a:pPr>
            <a:r>
              <a:rPr kumimoji="0" sz="2200" b="0" i="0" u="none" strike="noStrike" kern="1200" cap="none" spc="-5" normalizeH="0" baseline="0" noProof="0" dirty="0">
                <a:ln>
                  <a:noFill/>
                </a:ln>
                <a:solidFill>
                  <a:prstClr val="black"/>
                </a:solidFill>
                <a:effectLst/>
                <a:uLnTx/>
                <a:uFillTx/>
                <a:latin typeface="Corbel"/>
                <a:ea typeface="+mn-ea"/>
                <a:cs typeface="Corbel"/>
              </a:rPr>
              <a:t>Should neoadjuvant immunotherapy have </a:t>
            </a:r>
            <a:r>
              <a:rPr kumimoji="0" sz="2200" b="0" i="0" u="none" strike="noStrike" kern="1200" cap="none" spc="-430" normalizeH="0" baseline="0" noProof="0" dirty="0">
                <a:ln>
                  <a:noFill/>
                </a:ln>
                <a:solidFill>
                  <a:prstClr val="black"/>
                </a:solidFill>
                <a:effectLst/>
                <a:uLnTx/>
                <a:uFillTx/>
                <a:latin typeface="Corbel"/>
                <a:ea typeface="+mn-ea"/>
                <a:cs typeface="Corbel"/>
              </a:rPr>
              <a:t> </a:t>
            </a:r>
            <a:r>
              <a:rPr kumimoji="0" sz="2200" b="0" i="0" u="none" strike="noStrike" kern="1200" cap="none" spc="-10" normalizeH="0" baseline="0" noProof="0" dirty="0">
                <a:ln>
                  <a:noFill/>
                </a:ln>
                <a:solidFill>
                  <a:prstClr val="black"/>
                </a:solidFill>
                <a:effectLst/>
                <a:uLnTx/>
                <a:uFillTx/>
                <a:latin typeface="Corbel"/>
                <a:ea typeface="+mn-ea"/>
                <a:cs typeface="Corbel"/>
              </a:rPr>
              <a:t>been</a:t>
            </a:r>
            <a:r>
              <a:rPr kumimoji="0" sz="2200" b="0" i="0" u="none" strike="noStrike" kern="1200" cap="none" spc="1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given</a:t>
            </a:r>
            <a:r>
              <a:rPr kumimoji="0" sz="2200" b="0" i="0" u="none" strike="noStrike" kern="1200" cap="none" spc="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longer?</a:t>
            </a:r>
            <a:endParaRPr kumimoji="0" sz="2200" b="0" i="0" u="none" strike="noStrike" kern="1200" cap="none" spc="0" normalizeH="0" baseline="0" noProof="0">
              <a:ln>
                <a:noFill/>
              </a:ln>
              <a:solidFill>
                <a:prstClr val="black"/>
              </a:solidFill>
              <a:effectLst/>
              <a:uLnTx/>
              <a:uFillTx/>
              <a:latin typeface="Corbel"/>
              <a:ea typeface="+mn-ea"/>
              <a:cs typeface="Corbel"/>
            </a:endParaRPr>
          </a:p>
          <a:p>
            <a:pPr marL="355600" marR="1088390" lvl="0" indent="-342900" algn="l" defTabSz="914400" rtl="0" eaLnBrk="1" fontAlgn="auto" latinLnBrk="0" hangingPunct="1">
              <a:lnSpc>
                <a:spcPts val="2110"/>
              </a:lnSpc>
              <a:spcBef>
                <a:spcPts val="535"/>
              </a:spcBef>
              <a:spcAft>
                <a:spcPts val="0"/>
              </a:spcAft>
              <a:buClrTx/>
              <a:buSzTx/>
              <a:buFont typeface="Arial MT"/>
              <a:buChar char="•"/>
              <a:tabLst>
                <a:tab pos="354965" algn="l"/>
                <a:tab pos="355600" algn="l"/>
              </a:tabLst>
              <a:defRPr/>
            </a:pPr>
            <a:r>
              <a:rPr kumimoji="0" sz="2200" b="0" i="0" u="none" strike="noStrike" kern="1200" cap="none" spc="-5" normalizeH="0" baseline="0" noProof="0" dirty="0">
                <a:ln>
                  <a:noFill/>
                </a:ln>
                <a:solidFill>
                  <a:prstClr val="black"/>
                </a:solidFill>
                <a:effectLst/>
                <a:uLnTx/>
                <a:uFillTx/>
                <a:latin typeface="Corbel"/>
                <a:ea typeface="+mn-ea"/>
                <a:cs typeface="Corbel"/>
              </a:rPr>
              <a:t>What </a:t>
            </a:r>
            <a:r>
              <a:rPr kumimoji="0" sz="2200" b="0" i="0" u="none" strike="noStrike" kern="1200" cap="none" spc="-10" normalizeH="0" baseline="0" noProof="0" dirty="0">
                <a:ln>
                  <a:noFill/>
                </a:ln>
                <a:solidFill>
                  <a:prstClr val="black"/>
                </a:solidFill>
                <a:effectLst/>
                <a:uLnTx/>
                <a:uFillTx/>
                <a:latin typeface="Corbel"/>
                <a:ea typeface="+mn-ea"/>
                <a:cs typeface="Corbel"/>
              </a:rPr>
              <a:t>if </a:t>
            </a:r>
            <a:r>
              <a:rPr kumimoji="0" sz="2200" b="0" i="0" u="none" strike="noStrike" kern="1200" cap="none" spc="-5" normalizeH="0" baseline="0" noProof="0" dirty="0">
                <a:ln>
                  <a:noFill/>
                </a:ln>
                <a:solidFill>
                  <a:prstClr val="black"/>
                </a:solidFill>
                <a:effectLst/>
                <a:uLnTx/>
                <a:uFillTx/>
                <a:latin typeface="Corbel"/>
                <a:ea typeface="+mn-ea"/>
                <a:cs typeface="Corbel"/>
              </a:rPr>
              <a:t>there was </a:t>
            </a:r>
            <a:r>
              <a:rPr kumimoji="0" sz="2200" b="0" i="0" u="none" strike="noStrike" kern="1200" cap="none" spc="0" normalizeH="0" baseline="0" noProof="0" dirty="0">
                <a:ln>
                  <a:noFill/>
                </a:ln>
                <a:solidFill>
                  <a:prstClr val="black"/>
                </a:solidFill>
                <a:effectLst/>
                <a:uLnTx/>
                <a:uFillTx/>
                <a:latin typeface="Corbel"/>
                <a:ea typeface="+mn-ea"/>
                <a:cs typeface="Corbel"/>
              </a:rPr>
              <a:t>no </a:t>
            </a:r>
            <a:r>
              <a:rPr kumimoji="0" sz="2200" b="0" i="0" u="none" strike="noStrike" kern="1200" cap="none" spc="-5" normalizeH="0" baseline="0" noProof="0" dirty="0">
                <a:ln>
                  <a:noFill/>
                </a:ln>
                <a:solidFill>
                  <a:prstClr val="black"/>
                </a:solidFill>
                <a:effectLst/>
                <a:uLnTx/>
                <a:uFillTx/>
                <a:latin typeface="Corbel"/>
                <a:ea typeface="+mn-ea"/>
                <a:cs typeface="Corbel"/>
              </a:rPr>
              <a:t>response </a:t>
            </a:r>
            <a:r>
              <a:rPr kumimoji="0" sz="2200" b="0" i="0" u="none" strike="noStrike" kern="1200" cap="none" spc="0" normalizeH="0" baseline="0" noProof="0" dirty="0">
                <a:ln>
                  <a:noFill/>
                </a:ln>
                <a:solidFill>
                  <a:prstClr val="black"/>
                </a:solidFill>
                <a:effectLst/>
                <a:uLnTx/>
                <a:uFillTx/>
                <a:latin typeface="Corbel"/>
                <a:ea typeface="+mn-ea"/>
                <a:cs typeface="Corbel"/>
              </a:rPr>
              <a:t>to </a:t>
            </a:r>
            <a:r>
              <a:rPr kumimoji="0" sz="2200" b="0" i="0" u="none" strike="noStrike" kern="1200" cap="none" spc="-43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neoadjuvant</a:t>
            </a:r>
            <a:r>
              <a:rPr kumimoji="0" sz="2200" b="0" i="0" u="none" strike="noStrike" kern="1200" cap="none" spc="-35" normalizeH="0" baseline="0" noProof="0" dirty="0">
                <a:ln>
                  <a:noFill/>
                </a:ln>
                <a:solidFill>
                  <a:prstClr val="black"/>
                </a:solidFill>
                <a:effectLst/>
                <a:uLnTx/>
                <a:uFillTx/>
                <a:latin typeface="Corbel"/>
                <a:ea typeface="+mn-ea"/>
                <a:cs typeface="Corbel"/>
              </a:rPr>
              <a:t> </a:t>
            </a:r>
            <a:r>
              <a:rPr kumimoji="0" sz="2200" b="0" i="0" u="none" strike="noStrike" kern="1200" cap="none" spc="-10" normalizeH="0" baseline="0" noProof="0" dirty="0">
                <a:ln>
                  <a:noFill/>
                </a:ln>
                <a:solidFill>
                  <a:prstClr val="black"/>
                </a:solidFill>
                <a:effectLst/>
                <a:uLnTx/>
                <a:uFillTx/>
                <a:latin typeface="Corbel"/>
                <a:ea typeface="+mn-ea"/>
                <a:cs typeface="Corbel"/>
              </a:rPr>
              <a:t>immunotherapy?</a:t>
            </a:r>
            <a:endParaRPr kumimoji="0" sz="2200" b="0" i="0" u="none" strike="noStrike" kern="1200" cap="none" spc="0" normalizeH="0" baseline="0" noProof="0">
              <a:ln>
                <a:noFill/>
              </a:ln>
              <a:solidFill>
                <a:prstClr val="black"/>
              </a:solidFill>
              <a:effectLst/>
              <a:uLnTx/>
              <a:uFillTx/>
              <a:latin typeface="Corbel"/>
              <a:ea typeface="+mn-ea"/>
              <a:cs typeface="Corbel"/>
            </a:endParaRPr>
          </a:p>
          <a:p>
            <a:pPr marL="355600" marR="716915" lvl="0" indent="-342900" algn="l" defTabSz="914400" rtl="0" eaLnBrk="1" fontAlgn="auto" latinLnBrk="0" hangingPunct="1">
              <a:lnSpc>
                <a:spcPts val="2110"/>
              </a:lnSpc>
              <a:spcBef>
                <a:spcPts val="530"/>
              </a:spcBef>
              <a:spcAft>
                <a:spcPts val="0"/>
              </a:spcAft>
              <a:buClrTx/>
              <a:buSzTx/>
              <a:buFont typeface="Arial MT"/>
              <a:buChar char="•"/>
              <a:tabLst>
                <a:tab pos="354965" algn="l"/>
                <a:tab pos="355600" algn="l"/>
              </a:tabLst>
              <a:defRPr/>
            </a:pPr>
            <a:r>
              <a:rPr kumimoji="0" sz="2200" b="0" i="0" u="none" strike="noStrike" kern="1200" cap="none" spc="-5" normalizeH="0" baseline="0" noProof="0" dirty="0">
                <a:ln>
                  <a:noFill/>
                </a:ln>
                <a:solidFill>
                  <a:prstClr val="black"/>
                </a:solidFill>
                <a:effectLst/>
                <a:uLnTx/>
                <a:uFillTx/>
                <a:latin typeface="Corbel"/>
                <a:ea typeface="+mn-ea"/>
                <a:cs typeface="Corbel"/>
              </a:rPr>
              <a:t>Should adjuvant immunotherapy be </a:t>
            </a:r>
            <a:r>
              <a:rPr kumimoji="0" sz="2200" b="0" i="0" u="none" strike="noStrike" kern="1200" cap="none" spc="-43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continued?</a:t>
            </a:r>
            <a:endParaRPr kumimoji="0" sz="2200" b="0" i="0" u="none" strike="noStrike" kern="1200" cap="none" spc="0" normalizeH="0" baseline="0" noProof="0">
              <a:ln>
                <a:noFill/>
              </a:ln>
              <a:solidFill>
                <a:prstClr val="black"/>
              </a:solidFill>
              <a:effectLst/>
              <a:uLnTx/>
              <a:uFillTx/>
              <a:latin typeface="Corbel"/>
              <a:ea typeface="+mn-ea"/>
              <a:cs typeface="Corbel"/>
            </a:endParaRPr>
          </a:p>
          <a:p>
            <a:pPr marL="355600" marR="1092835" lvl="0" indent="-342900" algn="l" defTabSz="914400" rtl="0" eaLnBrk="1" fontAlgn="auto" latinLnBrk="0" hangingPunct="1">
              <a:lnSpc>
                <a:spcPts val="2110"/>
              </a:lnSpc>
              <a:spcBef>
                <a:spcPts val="535"/>
              </a:spcBef>
              <a:spcAft>
                <a:spcPts val="0"/>
              </a:spcAft>
              <a:buClrTx/>
              <a:buSzTx/>
              <a:buFont typeface="Arial MT"/>
              <a:buChar char="•"/>
              <a:tabLst>
                <a:tab pos="354965" algn="l"/>
                <a:tab pos="355600" algn="l"/>
              </a:tabLst>
              <a:defRPr/>
            </a:pPr>
            <a:r>
              <a:rPr kumimoji="0" sz="2200" b="0" i="0" u="none" strike="noStrike" kern="1200" cap="none" spc="-5" normalizeH="0" baseline="0" noProof="0" dirty="0">
                <a:ln>
                  <a:noFill/>
                </a:ln>
                <a:solidFill>
                  <a:prstClr val="black"/>
                </a:solidFill>
                <a:effectLst/>
                <a:uLnTx/>
                <a:uFillTx/>
                <a:latin typeface="Corbel"/>
                <a:ea typeface="+mn-ea"/>
                <a:cs typeface="Corbel"/>
              </a:rPr>
              <a:t>Should adjuvant radiotherapy be </a:t>
            </a:r>
            <a:r>
              <a:rPr kumimoji="0" sz="2200" b="0" i="0" u="none" strike="noStrike" kern="1200" cap="none" spc="-43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considered?</a:t>
            </a:r>
            <a:endParaRPr kumimoji="0" sz="2200" b="0" i="0" u="none" strike="noStrike" kern="1200" cap="none" spc="0" normalizeH="0" baseline="0" noProof="0">
              <a:ln>
                <a:noFill/>
              </a:ln>
              <a:solidFill>
                <a:prstClr val="black"/>
              </a:solidFill>
              <a:effectLst/>
              <a:uLnTx/>
              <a:uFillTx/>
              <a:latin typeface="Corbel"/>
              <a:ea typeface="+mn-ea"/>
              <a:cs typeface="Corbe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Webinar Agenda</a:t>
            </a:r>
          </a:p>
        </p:txBody>
      </p:sp>
      <p:sp>
        <p:nvSpPr>
          <p:cNvPr id="4" name="Slide Number Placeholder 3"/>
          <p:cNvSpPr>
            <a:spLocks noGrp="1"/>
          </p:cNvSpPr>
          <p:nvPr>
            <p:ph type="sldNum" sz="quarter" idx="12"/>
          </p:nvPr>
        </p:nvSpPr>
        <p:spPr/>
        <p:txBody>
          <a:bodyPr/>
          <a:lstStyle/>
          <a:p>
            <a:fld id="{BBD6BB77-A148-414D-A315-E4B5013816EA}" type="slidenum">
              <a:rPr lang="en-US" smtClean="0"/>
              <a:t>2</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274047153"/>
              </p:ext>
            </p:extLst>
          </p:nvPr>
        </p:nvGraphicFramePr>
        <p:xfrm>
          <a:off x="838200" y="1825625"/>
          <a:ext cx="9726827" cy="3291840"/>
        </p:xfrm>
        <a:graphic>
          <a:graphicData uri="http://schemas.openxmlformats.org/drawingml/2006/table">
            <a:tbl>
              <a:tblPr>
                <a:tableStyleId>{5C22544A-7EE6-4342-B048-85BDC9FD1C3A}</a:tableStyleId>
              </a:tblPr>
              <a:tblGrid>
                <a:gridCol w="3806637">
                  <a:extLst>
                    <a:ext uri="{9D8B030D-6E8A-4147-A177-3AD203B41FA5}">
                      <a16:colId xmlns:a16="http://schemas.microsoft.com/office/drawing/2014/main" val="3765636964"/>
                    </a:ext>
                  </a:extLst>
                </a:gridCol>
                <a:gridCol w="5920190">
                  <a:extLst>
                    <a:ext uri="{9D8B030D-6E8A-4147-A177-3AD203B41FA5}">
                      <a16:colId xmlns:a16="http://schemas.microsoft.com/office/drawing/2014/main" val="3077707478"/>
                    </a:ext>
                  </a:extLst>
                </a:gridCol>
              </a:tblGrid>
              <a:tr h="370840">
                <a:tc>
                  <a:txBody>
                    <a:bodyPr/>
                    <a:lstStyle/>
                    <a:p>
                      <a:r>
                        <a:rPr lang="en-US" sz="2400" b="1" dirty="0">
                          <a:solidFill>
                            <a:schemeClr val="tx1"/>
                          </a:solidFill>
                          <a:latin typeface="+mn-lt"/>
                        </a:rPr>
                        <a:t>3:30 </a:t>
                      </a:r>
                      <a:r>
                        <a:rPr kumimoji="0" lang="en-US" sz="2400" b="1" i="0" u="none" strike="noStrike" kern="1200" cap="none" spc="0" normalizeH="0" baseline="0" noProof="0" dirty="0">
                          <a:ln>
                            <a:noFill/>
                          </a:ln>
                          <a:solidFill>
                            <a:schemeClr val="tx1"/>
                          </a:solidFill>
                          <a:effectLst/>
                          <a:uLnTx/>
                          <a:uFillTx/>
                          <a:latin typeface="+mn-lt"/>
                          <a:ea typeface="+mn-ea"/>
                          <a:cs typeface="+mn-cs"/>
                        </a:rPr>
                        <a:t>-</a:t>
                      </a:r>
                      <a:r>
                        <a:rPr kumimoji="0" lang="en-US" sz="2400" b="1" i="0" u="none" strike="noStrike" kern="1200" cap="none" spc="0" normalizeH="0" noProof="0" dirty="0">
                          <a:ln>
                            <a:noFill/>
                          </a:ln>
                          <a:solidFill>
                            <a:schemeClr val="tx1"/>
                          </a:solidFill>
                          <a:effectLst/>
                          <a:uLnTx/>
                          <a:uFillTx/>
                          <a:latin typeface="+mn-lt"/>
                          <a:ea typeface="+mn-ea"/>
                          <a:cs typeface="+mn-cs"/>
                        </a:rPr>
                        <a:t> </a:t>
                      </a:r>
                      <a:r>
                        <a:rPr kumimoji="0" lang="en-US" sz="2400" b="1" i="0" u="none" strike="noStrike" kern="1200" cap="none" spc="0" normalizeH="0" baseline="0" noProof="0" dirty="0">
                          <a:ln>
                            <a:noFill/>
                          </a:ln>
                          <a:solidFill>
                            <a:schemeClr val="tx1"/>
                          </a:solidFill>
                          <a:effectLst/>
                          <a:uLnTx/>
                          <a:uFillTx/>
                          <a:latin typeface="+mn-lt"/>
                          <a:ea typeface="+mn-ea"/>
                          <a:cs typeface="+mn-cs"/>
                        </a:rPr>
                        <a:t>3:35 p.m. ET </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Overview: Welcome and Introductions</a:t>
                      </a:r>
                    </a:p>
                    <a:p>
                      <a:endParaRPr lang="en-US" sz="24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7864955"/>
                  </a:ext>
                </a:extLst>
              </a:tr>
              <a:tr h="370840">
                <a:tc>
                  <a:txBody>
                    <a:bodyPr/>
                    <a:lstStyle/>
                    <a:p>
                      <a:r>
                        <a:rPr kumimoji="0" lang="en-US" sz="2400" b="1" i="0" u="none" strike="noStrike" kern="1200" cap="none" spc="0" normalizeH="0" baseline="0" noProof="0" dirty="0">
                          <a:ln>
                            <a:noFill/>
                          </a:ln>
                          <a:solidFill>
                            <a:schemeClr val="tx1"/>
                          </a:solidFill>
                          <a:effectLst/>
                          <a:uLnTx/>
                          <a:uFillTx/>
                          <a:latin typeface="+mn-lt"/>
                          <a:ea typeface="+mn-ea"/>
                          <a:cs typeface="+mn-cs"/>
                        </a:rPr>
                        <a:t>3:35</a:t>
                      </a:r>
                      <a:r>
                        <a:rPr kumimoji="0" lang="en-US" sz="2400" b="1" i="0" u="none" strike="noStrike" kern="1200" cap="none" spc="0" normalizeH="0" noProof="0" dirty="0">
                          <a:ln>
                            <a:noFill/>
                          </a:ln>
                          <a:solidFill>
                            <a:schemeClr val="tx1"/>
                          </a:solidFill>
                          <a:effectLst/>
                          <a:uLnTx/>
                          <a:uFillTx/>
                          <a:latin typeface="+mn-lt"/>
                          <a:ea typeface="+mn-ea"/>
                          <a:cs typeface="+mn-cs"/>
                        </a:rPr>
                        <a:t> </a:t>
                      </a:r>
                      <a:r>
                        <a:rPr lang="en-US" sz="2400" b="1" dirty="0">
                          <a:solidFill>
                            <a:schemeClr val="tx1"/>
                          </a:solidFill>
                        </a:rPr>
                        <a:t>- </a:t>
                      </a:r>
                      <a:r>
                        <a:rPr kumimoji="0" lang="en-US" sz="2400" b="1" i="0" u="none" strike="noStrike" kern="1200" cap="none" spc="0" normalizeH="0" baseline="0" noProof="0" dirty="0">
                          <a:ln>
                            <a:noFill/>
                          </a:ln>
                          <a:solidFill>
                            <a:schemeClr val="tx1"/>
                          </a:solidFill>
                          <a:effectLst/>
                          <a:uLnTx/>
                          <a:uFillTx/>
                          <a:latin typeface="+mn-lt"/>
                          <a:ea typeface="+mn-ea"/>
                          <a:cs typeface="+mn-cs"/>
                        </a:rPr>
                        <a:t>4:10 p.m. ET</a:t>
                      </a:r>
                      <a:r>
                        <a:rPr kumimoji="0" lang="en-US" sz="2400" b="1" i="0" u="none" strike="noStrike" kern="1200" cap="none" spc="0" normalizeH="0" noProof="0" dirty="0">
                          <a:ln>
                            <a:noFill/>
                          </a:ln>
                          <a:solidFill>
                            <a:schemeClr val="tx1"/>
                          </a:solidFill>
                          <a:effectLst/>
                          <a:uLnTx/>
                          <a:uFillTx/>
                          <a:latin typeface="+mn-lt"/>
                          <a:ea typeface="+mn-ea"/>
                          <a:cs typeface="+mn-cs"/>
                        </a:rPr>
                        <a:t> </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dirty="0">
                          <a:ln>
                            <a:noFill/>
                          </a:ln>
                          <a:solidFill>
                            <a:schemeClr val="tx1"/>
                          </a:solidFill>
                          <a:effectLst/>
                          <a:uLnTx/>
                          <a:uFillTx/>
                          <a:latin typeface="+mn-lt"/>
                          <a:ea typeface="+mn-ea"/>
                          <a:cs typeface="+mn-cs"/>
                        </a:rPr>
                        <a:t>Presentations and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017508"/>
                  </a:ext>
                </a:extLst>
              </a:tr>
              <a:tr h="370840">
                <a:tc>
                  <a:txBody>
                    <a:bodyPr/>
                    <a:lstStyle/>
                    <a:p>
                      <a:r>
                        <a:rPr kumimoji="0" lang="en-US" sz="2400" b="1" i="0" u="none" strike="noStrike" kern="1200" cap="none" spc="0" normalizeH="0" baseline="0" noProof="0" dirty="0">
                          <a:ln>
                            <a:noFill/>
                          </a:ln>
                          <a:solidFill>
                            <a:schemeClr val="tx1"/>
                          </a:solidFill>
                          <a:effectLst/>
                          <a:uLnTx/>
                          <a:uFillTx/>
                          <a:latin typeface="+mn-lt"/>
                          <a:ea typeface="+mn-ea"/>
                          <a:cs typeface="+mn-cs"/>
                        </a:rPr>
                        <a:t>4:10</a:t>
                      </a:r>
                      <a:r>
                        <a:rPr kumimoji="0" lang="en-US" sz="2400" b="1" i="0" u="none" strike="noStrike" kern="1200" cap="none" spc="0" normalizeH="0" noProof="0" dirty="0">
                          <a:ln>
                            <a:noFill/>
                          </a:ln>
                          <a:solidFill>
                            <a:schemeClr val="tx1"/>
                          </a:solidFill>
                          <a:effectLst/>
                          <a:uLnTx/>
                          <a:uFillTx/>
                          <a:latin typeface="+mn-lt"/>
                          <a:ea typeface="+mn-ea"/>
                          <a:cs typeface="+mn-cs"/>
                        </a:rPr>
                        <a:t> </a:t>
                      </a:r>
                      <a:r>
                        <a:rPr lang="en-US" sz="2400" b="1" dirty="0">
                          <a:solidFill>
                            <a:schemeClr val="tx1"/>
                          </a:solidFill>
                        </a:rPr>
                        <a:t>- </a:t>
                      </a:r>
                      <a:r>
                        <a:rPr kumimoji="0" lang="en-US" sz="2400" b="1" i="0" u="none" strike="noStrike" kern="1200" cap="none" spc="0" normalizeH="0" baseline="0" noProof="0" dirty="0">
                          <a:ln>
                            <a:noFill/>
                          </a:ln>
                          <a:solidFill>
                            <a:schemeClr val="tx1"/>
                          </a:solidFill>
                          <a:effectLst/>
                          <a:uLnTx/>
                          <a:uFillTx/>
                          <a:latin typeface="+mn-lt"/>
                          <a:ea typeface="+mn-ea"/>
                          <a:cs typeface="+mn-cs"/>
                        </a:rPr>
                        <a:t>4:25 p.m. ET </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mn-lt"/>
                          <a:ea typeface="+mn-ea"/>
                          <a:cs typeface="+mn-cs"/>
                        </a:rPr>
                        <a:t>Question and Answer Session</a:t>
                      </a:r>
                    </a:p>
                    <a:p>
                      <a:endParaRPr lang="en-US" sz="240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8488318"/>
                  </a:ext>
                </a:extLst>
              </a:tr>
              <a:tr h="370840">
                <a:tc>
                  <a:txBody>
                    <a:bodyPr/>
                    <a:lstStyle/>
                    <a:p>
                      <a:r>
                        <a:rPr kumimoji="0" lang="en-US" sz="2400" b="1" i="0" u="none" strike="noStrike" kern="1200" cap="none" spc="0" normalizeH="0" baseline="0" noProof="0" dirty="0">
                          <a:ln>
                            <a:noFill/>
                          </a:ln>
                          <a:solidFill>
                            <a:schemeClr val="tx1"/>
                          </a:solidFill>
                          <a:effectLst/>
                          <a:uLnTx/>
                          <a:uFillTx/>
                          <a:latin typeface="+mn-lt"/>
                          <a:ea typeface="+mn-ea"/>
                          <a:cs typeface="+mn-cs"/>
                        </a:rPr>
                        <a:t>4:25</a:t>
                      </a:r>
                      <a:r>
                        <a:rPr kumimoji="0" lang="en-US" sz="2400" b="1" i="0" u="none" strike="noStrike" kern="1200" cap="none" spc="0" normalizeH="0" noProof="0" dirty="0">
                          <a:ln>
                            <a:noFill/>
                          </a:ln>
                          <a:solidFill>
                            <a:schemeClr val="tx1"/>
                          </a:solidFill>
                          <a:effectLst/>
                          <a:uLnTx/>
                          <a:uFillTx/>
                          <a:latin typeface="+mn-lt"/>
                          <a:ea typeface="+mn-ea"/>
                          <a:cs typeface="+mn-cs"/>
                        </a:rPr>
                        <a:t> </a:t>
                      </a:r>
                      <a:r>
                        <a:rPr lang="en-US" sz="2400" b="1" dirty="0">
                          <a:solidFill>
                            <a:schemeClr val="tx1"/>
                          </a:solidFill>
                        </a:rPr>
                        <a:t>- </a:t>
                      </a:r>
                      <a:r>
                        <a:rPr lang="en-US" sz="2400" b="1" dirty="0">
                          <a:solidFill>
                            <a:schemeClr val="tx1"/>
                          </a:solidFill>
                          <a:latin typeface="+mn-lt"/>
                        </a:rPr>
                        <a:t>4:30 p.m.</a:t>
                      </a:r>
                      <a:r>
                        <a:rPr kumimoji="0" lang="en-US" sz="2400" b="1" i="0" u="none" strike="noStrike" kern="1200" cap="none" spc="0" normalizeH="0" baseline="0" noProof="0" dirty="0">
                          <a:ln>
                            <a:noFill/>
                          </a:ln>
                          <a:solidFill>
                            <a:schemeClr val="tx1"/>
                          </a:solidFill>
                          <a:effectLst/>
                          <a:uLnTx/>
                          <a:uFillTx/>
                          <a:latin typeface="+mn-lt"/>
                          <a:ea typeface="+mn-ea"/>
                          <a:cs typeface="+mn-cs"/>
                        </a:rPr>
                        <a:t> ET </a:t>
                      </a:r>
                      <a:endParaRPr lang="en-US" sz="2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Closing Remarks &amp; Announcements</a:t>
                      </a:r>
                    </a:p>
                    <a:p>
                      <a:endParaRPr lang="en-US" sz="24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58458932"/>
                  </a:ext>
                </a:extLst>
              </a:tr>
            </a:tbl>
          </a:graphicData>
        </a:graphic>
      </p:graphicFrame>
    </p:spTree>
    <p:extLst>
      <p:ext uri="{BB962C8B-B14F-4D97-AF65-F5344CB8AC3E}">
        <p14:creationId xmlns:p14="http://schemas.microsoft.com/office/powerpoint/2010/main" val="3432060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674" y="346593"/>
            <a:ext cx="6692900" cy="513715"/>
          </a:xfrm>
          <a:prstGeom prst="rect">
            <a:avLst/>
          </a:prstGeom>
        </p:spPr>
        <p:txBody>
          <a:bodyPr vert="horz" wrap="square" lIns="0" tIns="12700" rIns="0" bIns="0" rtlCol="0">
            <a:spAutoFit/>
          </a:bodyPr>
          <a:lstStyle/>
          <a:p>
            <a:pPr marL="12700">
              <a:lnSpc>
                <a:spcPct val="100000"/>
              </a:lnSpc>
              <a:spcBef>
                <a:spcPts val="100"/>
              </a:spcBef>
            </a:pPr>
            <a:r>
              <a:rPr spc="-5" dirty="0"/>
              <a:t>Cases</a:t>
            </a:r>
            <a:r>
              <a:rPr dirty="0"/>
              <a:t> of </a:t>
            </a:r>
            <a:r>
              <a:rPr spc="-5" dirty="0"/>
              <a:t>neoadjuvant</a:t>
            </a:r>
            <a:r>
              <a:rPr spc="-10" dirty="0"/>
              <a:t> </a:t>
            </a:r>
            <a:r>
              <a:rPr dirty="0"/>
              <a:t>immunotherapy</a:t>
            </a:r>
          </a:p>
        </p:txBody>
      </p:sp>
      <p:sp>
        <p:nvSpPr>
          <p:cNvPr id="3" name="object 3"/>
          <p:cNvSpPr txBox="1"/>
          <p:nvPr/>
        </p:nvSpPr>
        <p:spPr>
          <a:xfrm>
            <a:off x="688340" y="1257381"/>
            <a:ext cx="5149850" cy="3282950"/>
          </a:xfrm>
          <a:prstGeom prst="rect">
            <a:avLst/>
          </a:prstGeom>
        </p:spPr>
        <p:txBody>
          <a:bodyPr vert="horz" wrap="square" lIns="0" tIns="104139" rIns="0" bIns="0" rtlCol="0">
            <a:spAutoFit/>
          </a:bodyPr>
          <a:lstStyle/>
          <a:p>
            <a:pPr marL="12700" marR="0" lvl="0" indent="0" algn="just" defTabSz="914400" rtl="0" eaLnBrk="1" fontAlgn="auto" latinLnBrk="0" hangingPunct="1">
              <a:lnSpc>
                <a:spcPct val="100000"/>
              </a:lnSpc>
              <a:spcBef>
                <a:spcPts val="819"/>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orbel"/>
                <a:ea typeface="+mn-ea"/>
                <a:cs typeface="Corbel"/>
              </a:rPr>
              <a:t>Case</a:t>
            </a:r>
            <a:r>
              <a:rPr kumimoji="0" sz="2400" b="1" i="0" u="none" strike="noStrike" kern="1200" cap="none" spc="-45" normalizeH="0" baseline="0" noProof="0" dirty="0">
                <a:ln>
                  <a:noFill/>
                </a:ln>
                <a:solidFill>
                  <a:prstClr val="black"/>
                </a:solidFill>
                <a:effectLst/>
                <a:uLnTx/>
                <a:uFillTx/>
                <a:latin typeface="Corbel"/>
                <a:ea typeface="+mn-ea"/>
                <a:cs typeface="Corbel"/>
              </a:rPr>
              <a:t> </a:t>
            </a:r>
            <a:r>
              <a:rPr kumimoji="0" sz="2400" b="1" i="0" u="none" strike="noStrike" kern="1200" cap="none" spc="0" normalizeH="0" baseline="0" noProof="0" dirty="0">
                <a:ln>
                  <a:noFill/>
                </a:ln>
                <a:solidFill>
                  <a:prstClr val="black"/>
                </a:solidFill>
                <a:effectLst/>
                <a:uLnTx/>
                <a:uFillTx/>
                <a:latin typeface="Corbel"/>
                <a:ea typeface="+mn-ea"/>
                <a:cs typeface="Corbel"/>
              </a:rPr>
              <a:t>2</a:t>
            </a:r>
            <a:endParaRPr kumimoji="0" sz="2400" b="0" i="0" u="none" strike="noStrike" kern="1200" cap="none" spc="0" normalizeH="0" baseline="0" noProof="0">
              <a:ln>
                <a:noFill/>
              </a:ln>
              <a:solidFill>
                <a:prstClr val="black"/>
              </a:solidFill>
              <a:effectLst/>
              <a:uLnTx/>
              <a:uFillTx/>
              <a:latin typeface="Corbel"/>
              <a:ea typeface="+mn-ea"/>
              <a:cs typeface="Corbel"/>
            </a:endParaRPr>
          </a:p>
          <a:p>
            <a:pPr marL="355600" marR="33020" lvl="0" indent="-342900" algn="just" defTabSz="914400" rtl="0" eaLnBrk="1" fontAlgn="auto" latinLnBrk="0" hangingPunct="1">
              <a:lnSpc>
                <a:spcPct val="100000"/>
              </a:lnSpc>
              <a:spcBef>
                <a:spcPts val="720"/>
              </a:spcBef>
              <a:spcAft>
                <a:spcPts val="0"/>
              </a:spcAft>
              <a:buClrTx/>
              <a:buSzTx/>
              <a:buFont typeface="Arial MT"/>
              <a:buChar char="•"/>
              <a:tabLst>
                <a:tab pos="355600" algn="l"/>
              </a:tabLst>
              <a:defRPr/>
            </a:pPr>
            <a:r>
              <a:rPr kumimoji="0" sz="2400" b="0" i="0" u="none" strike="noStrike" kern="1200" cap="none" spc="-5" normalizeH="0" baseline="0" noProof="0" dirty="0">
                <a:ln>
                  <a:noFill/>
                </a:ln>
                <a:solidFill>
                  <a:prstClr val="black"/>
                </a:solidFill>
                <a:effectLst/>
                <a:uLnTx/>
                <a:uFillTx/>
                <a:latin typeface="Corbel"/>
                <a:ea typeface="+mn-ea"/>
                <a:cs typeface="Corbel"/>
              </a:rPr>
              <a:t>82-year-old with rcT0N2bM0 </a:t>
            </a:r>
            <a:r>
              <a:rPr kumimoji="0" sz="2400" b="0" i="0" u="none" strike="noStrike" kern="1200" cap="none" spc="-10" normalizeH="0" baseline="0" noProof="0" dirty="0">
                <a:ln>
                  <a:noFill/>
                </a:ln>
                <a:solidFill>
                  <a:prstClr val="black"/>
                </a:solidFill>
                <a:effectLst/>
                <a:uLnTx/>
                <a:uFillTx/>
                <a:latin typeface="Corbel"/>
                <a:ea typeface="+mn-ea"/>
                <a:cs typeface="Corbel"/>
              </a:rPr>
              <a:t>CSCC </a:t>
            </a:r>
            <a:r>
              <a:rPr kumimoji="0" sz="2400" b="0" i="0" u="none" strike="noStrike" kern="1200" cap="none" spc="0" normalizeH="0" baseline="0" noProof="0" dirty="0">
                <a:ln>
                  <a:noFill/>
                </a:ln>
                <a:solidFill>
                  <a:prstClr val="black"/>
                </a:solidFill>
                <a:effectLst/>
                <a:uLnTx/>
                <a:uFillTx/>
                <a:latin typeface="Corbel"/>
                <a:ea typeface="+mn-ea"/>
                <a:cs typeface="Corbel"/>
              </a:rPr>
              <a:t>of </a:t>
            </a:r>
            <a:r>
              <a:rPr kumimoji="0" sz="2400" b="0" i="0" u="none" strike="noStrike" kern="1200" cap="none" spc="-470" normalizeH="0" baseline="0" noProof="0" dirty="0">
                <a:ln>
                  <a:noFill/>
                </a:ln>
                <a:solidFill>
                  <a:prstClr val="black"/>
                </a:solidFill>
                <a:effectLst/>
                <a:uLnTx/>
                <a:uFillTx/>
                <a:latin typeface="Corbel"/>
                <a:ea typeface="+mn-ea"/>
                <a:cs typeface="Corbel"/>
              </a:rPr>
              <a:t> </a:t>
            </a:r>
            <a:r>
              <a:rPr kumimoji="0" sz="2400" b="0" i="0" u="none" strike="noStrike" kern="1200" cap="none" spc="0" normalizeH="0" baseline="0" noProof="0" dirty="0">
                <a:ln>
                  <a:noFill/>
                </a:ln>
                <a:solidFill>
                  <a:prstClr val="black"/>
                </a:solidFill>
                <a:effectLst/>
                <a:uLnTx/>
                <a:uFillTx/>
                <a:latin typeface="Corbel"/>
                <a:ea typeface="+mn-ea"/>
                <a:cs typeface="Corbel"/>
              </a:rPr>
              <a:t>left </a:t>
            </a:r>
            <a:r>
              <a:rPr kumimoji="0" sz="2400" b="0" i="0" u="none" strike="noStrike" kern="1200" cap="none" spc="-5" normalizeH="0" baseline="0" noProof="0" dirty="0">
                <a:ln>
                  <a:noFill/>
                </a:ln>
                <a:solidFill>
                  <a:prstClr val="black"/>
                </a:solidFill>
                <a:effectLst/>
                <a:uLnTx/>
                <a:uFillTx/>
                <a:latin typeface="Corbel"/>
                <a:ea typeface="+mn-ea"/>
                <a:cs typeface="Corbel"/>
              </a:rPr>
              <a:t>frontal scalp with </a:t>
            </a:r>
            <a:r>
              <a:rPr kumimoji="0" sz="2400" b="0" i="0" u="none" strike="noStrike" kern="1200" cap="none" spc="0" normalizeH="0" baseline="0" noProof="0" dirty="0">
                <a:ln>
                  <a:noFill/>
                </a:ln>
                <a:solidFill>
                  <a:prstClr val="black"/>
                </a:solidFill>
                <a:effectLst/>
                <a:uLnTx/>
                <a:uFillTx/>
                <a:latin typeface="Corbel"/>
                <a:ea typeface="+mn-ea"/>
                <a:cs typeface="Corbel"/>
              </a:rPr>
              <a:t>preauricular </a:t>
            </a:r>
            <a:r>
              <a:rPr kumimoji="0" sz="2400" b="0" i="0" u="none" strike="noStrike" kern="1200" cap="none" spc="-10" normalizeH="0" baseline="0" noProof="0" dirty="0">
                <a:ln>
                  <a:noFill/>
                </a:ln>
                <a:solidFill>
                  <a:prstClr val="black"/>
                </a:solidFill>
                <a:effectLst/>
                <a:uLnTx/>
                <a:uFillTx/>
                <a:latin typeface="Corbel"/>
                <a:ea typeface="+mn-ea"/>
                <a:cs typeface="Corbel"/>
              </a:rPr>
              <a:t>and </a:t>
            </a:r>
            <a:r>
              <a:rPr kumimoji="0" sz="2400" b="0" i="0" u="none" strike="noStrike" kern="1200" cap="none" spc="-470" normalizeH="0" baseline="0" noProof="0" dirty="0">
                <a:ln>
                  <a:noFill/>
                </a:ln>
                <a:solidFill>
                  <a:prstClr val="black"/>
                </a:solidFill>
                <a:effectLst/>
                <a:uLnTx/>
                <a:uFillTx/>
                <a:latin typeface="Corbel"/>
                <a:ea typeface="+mn-ea"/>
                <a:cs typeface="Corbel"/>
              </a:rPr>
              <a:t> </a:t>
            </a:r>
            <a:r>
              <a:rPr kumimoji="0" sz="2400" b="0" i="0" u="none" strike="noStrike" kern="1200" cap="none" spc="0" normalizeH="0" baseline="0" noProof="0" dirty="0">
                <a:ln>
                  <a:noFill/>
                </a:ln>
                <a:solidFill>
                  <a:prstClr val="black"/>
                </a:solidFill>
                <a:effectLst/>
                <a:uLnTx/>
                <a:uFillTx/>
                <a:latin typeface="Corbel"/>
                <a:ea typeface="+mn-ea"/>
                <a:cs typeface="Corbel"/>
              </a:rPr>
              <a:t>cervical </a:t>
            </a:r>
            <a:r>
              <a:rPr kumimoji="0" sz="2400" b="0" i="0" u="none" strike="noStrike" kern="1200" cap="none" spc="-5" normalizeH="0" baseline="0" noProof="0" dirty="0">
                <a:ln>
                  <a:noFill/>
                </a:ln>
                <a:solidFill>
                  <a:prstClr val="black"/>
                </a:solidFill>
                <a:effectLst/>
                <a:uLnTx/>
                <a:uFillTx/>
                <a:latin typeface="Corbel"/>
                <a:ea typeface="+mn-ea"/>
                <a:cs typeface="Corbel"/>
              </a:rPr>
              <a:t>lymph</a:t>
            </a:r>
            <a:r>
              <a:rPr kumimoji="0" sz="2400" b="0" i="0" u="none" strike="noStrike" kern="1200" cap="none" spc="-1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node</a:t>
            </a:r>
            <a:r>
              <a:rPr kumimoji="0" sz="2400" b="0" i="0" u="none" strike="noStrike" kern="1200" cap="none" spc="-1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metastases</a:t>
            </a:r>
            <a:endParaRPr kumimoji="0" sz="2400" b="0" i="0" u="none" strike="noStrike" kern="1200" cap="none" spc="0" normalizeH="0" baseline="0" noProof="0">
              <a:ln>
                <a:noFill/>
              </a:ln>
              <a:solidFill>
                <a:prstClr val="black"/>
              </a:solidFill>
              <a:effectLst/>
              <a:uLnTx/>
              <a:uFillTx/>
              <a:latin typeface="Corbel"/>
              <a:ea typeface="+mn-ea"/>
              <a:cs typeface="Corbel"/>
            </a:endParaRPr>
          </a:p>
          <a:p>
            <a:pPr marL="355600" marR="5080" lvl="0" indent="-342900" algn="l" defTabSz="914400" rtl="0" eaLnBrk="1" fontAlgn="auto" latinLnBrk="0" hangingPunct="1">
              <a:lnSpc>
                <a:spcPct val="100000"/>
              </a:lnSpc>
              <a:spcBef>
                <a:spcPts val="590"/>
              </a:spcBef>
              <a:spcAft>
                <a:spcPts val="0"/>
              </a:spcAft>
              <a:buClrTx/>
              <a:buSzTx/>
              <a:buFont typeface="Arial MT"/>
              <a:buChar char="•"/>
              <a:tabLst>
                <a:tab pos="354965" algn="l"/>
                <a:tab pos="355600" algn="l"/>
              </a:tabLst>
              <a:defRPr/>
            </a:pPr>
            <a:r>
              <a:rPr kumimoji="0" sz="2400" b="0" i="0" u="none" strike="noStrike" kern="1200" cap="none" spc="-25" normalizeH="0" baseline="0" noProof="0" dirty="0">
                <a:ln>
                  <a:noFill/>
                </a:ln>
                <a:solidFill>
                  <a:prstClr val="black"/>
                </a:solidFill>
                <a:effectLst/>
                <a:uLnTx/>
                <a:uFillTx/>
                <a:latin typeface="Corbel"/>
                <a:ea typeface="+mn-ea"/>
                <a:cs typeface="Corbel"/>
              </a:rPr>
              <a:t>Treated </a:t>
            </a:r>
            <a:r>
              <a:rPr kumimoji="0" sz="2400" b="0" i="0" u="none" strike="noStrike" kern="1200" cap="none" spc="-5" normalizeH="0" baseline="0" noProof="0" dirty="0">
                <a:ln>
                  <a:noFill/>
                </a:ln>
                <a:solidFill>
                  <a:prstClr val="black"/>
                </a:solidFill>
                <a:effectLst/>
                <a:uLnTx/>
                <a:uFillTx/>
                <a:latin typeface="Corbel"/>
                <a:ea typeface="+mn-ea"/>
                <a:cs typeface="Corbel"/>
              </a:rPr>
              <a:t>with </a:t>
            </a:r>
            <a:r>
              <a:rPr kumimoji="0" sz="2400" b="0" i="0" u="none" strike="noStrike" kern="1200" cap="none" spc="0" normalizeH="0" baseline="0" noProof="0" dirty="0">
                <a:ln>
                  <a:noFill/>
                </a:ln>
                <a:solidFill>
                  <a:prstClr val="black"/>
                </a:solidFill>
                <a:effectLst/>
                <a:uLnTx/>
                <a:uFillTx/>
                <a:latin typeface="Corbel"/>
                <a:ea typeface="+mn-ea"/>
                <a:cs typeface="Corbel"/>
              </a:rPr>
              <a:t>2 doses of </a:t>
            </a:r>
            <a:r>
              <a:rPr kumimoji="0" sz="2400" b="0" i="0" u="none" strike="noStrike" kern="1200" cap="none" spc="-5" normalizeH="0" baseline="0" noProof="0" dirty="0">
                <a:ln>
                  <a:noFill/>
                </a:ln>
                <a:solidFill>
                  <a:prstClr val="black"/>
                </a:solidFill>
                <a:effectLst/>
                <a:uLnTx/>
                <a:uFillTx/>
                <a:latin typeface="Corbel"/>
                <a:ea typeface="+mn-ea"/>
                <a:cs typeface="Corbel"/>
              </a:rPr>
              <a:t>cemiplimab </a:t>
            </a:r>
            <a:r>
              <a:rPr kumimoji="0" sz="2400" b="0" i="0" u="none" strike="noStrike" kern="1200" cap="none" spc="-10" normalizeH="0" baseline="0" noProof="0" dirty="0">
                <a:ln>
                  <a:noFill/>
                </a:ln>
                <a:solidFill>
                  <a:prstClr val="black"/>
                </a:solidFill>
                <a:effectLst/>
                <a:uLnTx/>
                <a:uFillTx/>
                <a:latin typeface="Corbel"/>
                <a:ea typeface="+mn-ea"/>
                <a:cs typeface="Corbel"/>
              </a:rPr>
              <a:t>to </a:t>
            </a:r>
            <a:r>
              <a:rPr kumimoji="0" sz="2400" b="0" i="0" u="none" strike="noStrike" kern="1200" cap="none" spc="-470" normalizeH="0" baseline="0" noProof="0" dirty="0">
                <a:ln>
                  <a:noFill/>
                </a:ln>
                <a:solidFill>
                  <a:prstClr val="black"/>
                </a:solidFill>
                <a:effectLst/>
                <a:uLnTx/>
                <a:uFillTx/>
                <a:latin typeface="Corbel"/>
                <a:ea typeface="+mn-ea"/>
                <a:cs typeface="Corbel"/>
              </a:rPr>
              <a:t> </a:t>
            </a:r>
            <a:r>
              <a:rPr kumimoji="0" sz="2400" b="0" i="0" u="none" strike="noStrike" kern="1200" cap="none" spc="0" normalizeH="0" baseline="0" noProof="0" dirty="0">
                <a:ln>
                  <a:noFill/>
                </a:ln>
                <a:solidFill>
                  <a:prstClr val="black"/>
                </a:solidFill>
                <a:effectLst/>
                <a:uLnTx/>
                <a:uFillTx/>
                <a:latin typeface="Corbel"/>
                <a:ea typeface="+mn-ea"/>
                <a:cs typeface="Corbel"/>
              </a:rPr>
              <a:t>reduce </a:t>
            </a:r>
            <a:r>
              <a:rPr kumimoji="0" sz="2400" b="0" i="0" u="none" strike="noStrike" kern="1200" cap="none" spc="-5" normalizeH="0" baseline="0" noProof="0" dirty="0">
                <a:ln>
                  <a:noFill/>
                </a:ln>
                <a:solidFill>
                  <a:prstClr val="black"/>
                </a:solidFill>
                <a:effectLst/>
                <a:uLnTx/>
                <a:uFillTx/>
                <a:latin typeface="Corbel"/>
                <a:ea typeface="+mn-ea"/>
                <a:cs typeface="Corbel"/>
              </a:rPr>
              <a:t>size </a:t>
            </a:r>
            <a:r>
              <a:rPr kumimoji="0" sz="2400" b="0" i="0" u="none" strike="noStrike" kern="1200" cap="none" spc="0" normalizeH="0" baseline="0" noProof="0" dirty="0">
                <a:ln>
                  <a:noFill/>
                </a:ln>
                <a:solidFill>
                  <a:prstClr val="black"/>
                </a:solidFill>
                <a:effectLst/>
                <a:uLnTx/>
                <a:uFillTx/>
                <a:latin typeface="Corbel"/>
                <a:ea typeface="+mn-ea"/>
                <a:cs typeface="Corbel"/>
              </a:rPr>
              <a:t>of </a:t>
            </a:r>
            <a:r>
              <a:rPr kumimoji="0" sz="2400" b="0" i="0" u="none" strike="noStrike" kern="1200" cap="none" spc="-5" normalizeH="0" baseline="0" noProof="0" dirty="0">
                <a:ln>
                  <a:noFill/>
                </a:ln>
                <a:solidFill>
                  <a:prstClr val="black"/>
                </a:solidFill>
                <a:effectLst/>
                <a:uLnTx/>
                <a:uFillTx/>
                <a:latin typeface="Corbel"/>
                <a:ea typeface="+mn-ea"/>
                <a:cs typeface="Corbel"/>
              </a:rPr>
              <a:t>lymph node near facial </a:t>
            </a:r>
            <a:r>
              <a:rPr kumimoji="0" sz="2400" b="0" i="0" u="none" strike="noStrike" kern="1200" cap="none" spc="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nerve and</a:t>
            </a:r>
            <a:r>
              <a:rPr kumimoji="0" sz="2400" b="0" i="0" u="none" strike="noStrike" kern="1200" cap="none" spc="-1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avoid</a:t>
            </a:r>
            <a:r>
              <a:rPr kumimoji="0" sz="2400" b="0" i="0" u="none" strike="noStrike" kern="1200" cap="none" spc="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injury</a:t>
            </a:r>
            <a:r>
              <a:rPr kumimoji="0" sz="2400" b="0" i="0" u="none" strike="noStrike" kern="1200" cap="none" spc="-2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during </a:t>
            </a:r>
            <a:r>
              <a:rPr kumimoji="0" sz="2400" b="0" i="0" u="none" strike="noStrike" kern="1200" cap="none" spc="0" normalizeH="0" baseline="0" noProof="0" dirty="0">
                <a:ln>
                  <a:noFill/>
                </a:ln>
                <a:solidFill>
                  <a:prstClr val="black"/>
                </a:solidFill>
                <a:effectLst/>
                <a:uLnTx/>
                <a:uFillTx/>
                <a:latin typeface="Corbel"/>
                <a:ea typeface="+mn-ea"/>
                <a:cs typeface="Corbel"/>
              </a:rPr>
              <a:t>surgery</a:t>
            </a:r>
            <a:endParaRPr kumimoji="0" sz="2400" b="0" i="0" u="none" strike="noStrike" kern="1200" cap="none" spc="0" normalizeH="0" baseline="0" noProof="0">
              <a:ln>
                <a:noFill/>
              </a:ln>
              <a:solidFill>
                <a:prstClr val="black"/>
              </a:solidFill>
              <a:effectLst/>
              <a:uLnTx/>
              <a:uFillTx/>
              <a:latin typeface="Corbel"/>
              <a:ea typeface="+mn-ea"/>
              <a:cs typeface="Corbel"/>
            </a:endParaRPr>
          </a:p>
          <a:p>
            <a:pPr marL="355600" marR="0" lvl="0" indent="-342900" algn="l" defTabSz="914400" rtl="0" eaLnBrk="1" fontAlgn="auto" latinLnBrk="0" hangingPunct="1">
              <a:lnSpc>
                <a:spcPct val="100000"/>
              </a:lnSpc>
              <a:spcBef>
                <a:spcPts val="575"/>
              </a:spcBef>
              <a:spcAft>
                <a:spcPts val="0"/>
              </a:spcAft>
              <a:buClrTx/>
              <a:buSzTx/>
              <a:buFont typeface="Arial MT"/>
              <a:buChar char="•"/>
              <a:tabLst>
                <a:tab pos="354965" algn="l"/>
                <a:tab pos="355600" algn="l"/>
              </a:tabLst>
              <a:defRPr/>
            </a:pPr>
            <a:r>
              <a:rPr kumimoji="0" sz="2400" b="0" i="0" u="none" strike="noStrike" kern="1200" cap="none" spc="0" normalizeH="0" baseline="0" noProof="0" dirty="0">
                <a:ln>
                  <a:noFill/>
                </a:ln>
                <a:solidFill>
                  <a:prstClr val="black"/>
                </a:solidFill>
                <a:effectLst/>
                <a:uLnTx/>
                <a:uFillTx/>
                <a:latin typeface="Corbel"/>
                <a:ea typeface="+mn-ea"/>
                <a:cs typeface="Corbel"/>
              </a:rPr>
              <a:t>Near</a:t>
            </a:r>
            <a:r>
              <a:rPr kumimoji="0" sz="2400" b="0" i="0" u="none" strike="noStrike" kern="1200" cap="none" spc="-1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complete</a:t>
            </a:r>
            <a:r>
              <a:rPr kumimoji="0" sz="2400" b="0" i="0" u="none" strike="noStrike" kern="1200" cap="none" spc="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clinical</a:t>
            </a:r>
            <a:r>
              <a:rPr kumimoji="0" sz="2400" b="0" i="0" u="none" strike="noStrike" kern="1200" cap="none" spc="5"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response</a:t>
            </a:r>
            <a:endParaRPr kumimoji="0" sz="2400" b="0" i="0" u="none" strike="noStrike" kern="1200" cap="none" spc="0" normalizeH="0" baseline="0" noProof="0">
              <a:ln>
                <a:noFill/>
              </a:ln>
              <a:solidFill>
                <a:prstClr val="black"/>
              </a:solidFill>
              <a:effectLst/>
              <a:uLnTx/>
              <a:uFillTx/>
              <a:latin typeface="Corbel"/>
              <a:ea typeface="+mn-ea"/>
              <a:cs typeface="Corbe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674" y="346593"/>
            <a:ext cx="6692900" cy="513715"/>
          </a:xfrm>
          <a:prstGeom prst="rect">
            <a:avLst/>
          </a:prstGeom>
        </p:spPr>
        <p:txBody>
          <a:bodyPr vert="horz" wrap="square" lIns="0" tIns="12700" rIns="0" bIns="0" rtlCol="0">
            <a:spAutoFit/>
          </a:bodyPr>
          <a:lstStyle/>
          <a:p>
            <a:pPr marL="12700">
              <a:lnSpc>
                <a:spcPct val="100000"/>
              </a:lnSpc>
              <a:spcBef>
                <a:spcPts val="100"/>
              </a:spcBef>
            </a:pPr>
            <a:r>
              <a:rPr spc="-5" dirty="0"/>
              <a:t>Cases</a:t>
            </a:r>
            <a:r>
              <a:rPr dirty="0"/>
              <a:t> of </a:t>
            </a:r>
            <a:r>
              <a:rPr spc="-5" dirty="0"/>
              <a:t>neoadjuvant</a:t>
            </a:r>
            <a:r>
              <a:rPr spc="-10" dirty="0"/>
              <a:t> </a:t>
            </a:r>
            <a:r>
              <a:rPr dirty="0"/>
              <a:t>immunotherapy</a:t>
            </a:r>
          </a:p>
        </p:txBody>
      </p:sp>
      <p:sp>
        <p:nvSpPr>
          <p:cNvPr id="3" name="object 3"/>
          <p:cNvSpPr txBox="1"/>
          <p:nvPr/>
        </p:nvSpPr>
        <p:spPr>
          <a:xfrm>
            <a:off x="688340" y="1312165"/>
            <a:ext cx="5210175" cy="4015104"/>
          </a:xfrm>
          <a:prstGeom prst="rect">
            <a:avLst/>
          </a:prstGeom>
        </p:spPr>
        <p:txBody>
          <a:bodyPr vert="horz" wrap="square" lIns="0" tIns="49530" rIns="0" bIns="0" rtlCol="0">
            <a:spAutoFit/>
          </a:bodyPr>
          <a:lstStyle/>
          <a:p>
            <a:pPr marL="12700" marR="0" lvl="0" indent="0" algn="l" defTabSz="914400" rtl="0" eaLnBrk="1" fontAlgn="auto" latinLnBrk="0" hangingPunct="1">
              <a:lnSpc>
                <a:spcPct val="100000"/>
              </a:lnSpc>
              <a:spcBef>
                <a:spcPts val="39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orbel"/>
                <a:ea typeface="+mn-ea"/>
                <a:cs typeface="Corbel"/>
              </a:rPr>
              <a:t>Case</a:t>
            </a:r>
            <a:r>
              <a:rPr kumimoji="0" sz="2400" b="1" i="0" u="none" strike="noStrike" kern="1200" cap="none" spc="-45" normalizeH="0" baseline="0" noProof="0" dirty="0">
                <a:ln>
                  <a:noFill/>
                </a:ln>
                <a:solidFill>
                  <a:prstClr val="black"/>
                </a:solidFill>
                <a:effectLst/>
                <a:uLnTx/>
                <a:uFillTx/>
                <a:latin typeface="Corbel"/>
                <a:ea typeface="+mn-ea"/>
                <a:cs typeface="Corbel"/>
              </a:rPr>
              <a:t> </a:t>
            </a:r>
            <a:r>
              <a:rPr kumimoji="0" sz="2400" b="1" i="0" u="none" strike="noStrike" kern="1200" cap="none" spc="0" normalizeH="0" baseline="0" noProof="0" dirty="0">
                <a:ln>
                  <a:noFill/>
                </a:ln>
                <a:solidFill>
                  <a:prstClr val="black"/>
                </a:solidFill>
                <a:effectLst/>
                <a:uLnTx/>
                <a:uFillTx/>
                <a:latin typeface="Corbel"/>
                <a:ea typeface="+mn-ea"/>
                <a:cs typeface="Corbel"/>
              </a:rPr>
              <a:t>2</a:t>
            </a:r>
            <a:endParaRPr kumimoji="0" sz="2400" b="0" i="0" u="none" strike="noStrike" kern="1200" cap="none" spc="0" normalizeH="0" baseline="0" noProof="0">
              <a:ln>
                <a:noFill/>
              </a:ln>
              <a:solidFill>
                <a:prstClr val="black"/>
              </a:solidFill>
              <a:effectLst/>
              <a:uLnTx/>
              <a:uFillTx/>
              <a:latin typeface="Corbel"/>
              <a:ea typeface="+mn-ea"/>
              <a:cs typeface="Corbel"/>
            </a:endParaRPr>
          </a:p>
          <a:p>
            <a:pPr marL="355600" marR="358775" lvl="0" indent="-342900" algn="l" defTabSz="914400" rtl="0" eaLnBrk="1" fontAlgn="auto" latinLnBrk="0" hangingPunct="1">
              <a:lnSpc>
                <a:spcPts val="2110"/>
              </a:lnSpc>
              <a:spcBef>
                <a:spcPts val="770"/>
              </a:spcBef>
              <a:spcAft>
                <a:spcPts val="0"/>
              </a:spcAft>
              <a:buClrTx/>
              <a:buSzTx/>
              <a:buFont typeface="Arial MT"/>
              <a:buChar char="•"/>
              <a:tabLst>
                <a:tab pos="354965" algn="l"/>
                <a:tab pos="355600" algn="l"/>
              </a:tabLst>
              <a:defRPr/>
            </a:pPr>
            <a:r>
              <a:rPr kumimoji="0" sz="2200" b="0" i="0" u="none" strike="noStrike" kern="1200" cap="none" spc="-10" normalizeH="0" baseline="0" noProof="0" dirty="0">
                <a:ln>
                  <a:noFill/>
                </a:ln>
                <a:solidFill>
                  <a:prstClr val="black"/>
                </a:solidFill>
                <a:effectLst/>
                <a:uLnTx/>
                <a:uFillTx/>
                <a:latin typeface="Corbel"/>
                <a:ea typeface="+mn-ea"/>
                <a:cs typeface="Corbel"/>
              </a:rPr>
              <a:t>Superficial</a:t>
            </a:r>
            <a:r>
              <a:rPr kumimoji="0" sz="2200" b="0" i="0" u="none" strike="noStrike" kern="1200" cap="none" spc="2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parotidectomy and </a:t>
            </a:r>
            <a:r>
              <a:rPr kumimoji="0" sz="2200" b="0" i="0" u="none" strike="noStrike" kern="1200" cap="none" spc="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therapeutic cervical lymphadenectomy </a:t>
            </a:r>
            <a:r>
              <a:rPr kumimoji="0" sz="2200" b="0" i="0" u="none" strike="noStrike" kern="1200" cap="none" spc="-43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demonstrated small (≤2 </a:t>
            </a:r>
            <a:r>
              <a:rPr kumimoji="0" sz="2200" b="0" i="0" u="none" strike="noStrike" kern="1200" cap="none" spc="-20" normalizeH="0" baseline="0" noProof="0" dirty="0">
                <a:ln>
                  <a:noFill/>
                </a:ln>
                <a:solidFill>
                  <a:prstClr val="black"/>
                </a:solidFill>
                <a:effectLst/>
                <a:uLnTx/>
                <a:uFillTx/>
                <a:latin typeface="Corbel"/>
                <a:ea typeface="+mn-ea"/>
                <a:cs typeface="Corbel"/>
              </a:rPr>
              <a:t>mm)</a:t>
            </a:r>
            <a:r>
              <a:rPr kumimoji="0" sz="2200" b="0" i="0" u="none" strike="noStrike" kern="1200" cap="none" spc="1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foci of </a:t>
            </a:r>
            <a:r>
              <a:rPr kumimoji="0" sz="2200" b="0" i="0" u="none" strike="noStrike" kern="1200" cap="none" spc="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carcinoma</a:t>
            </a:r>
            <a:r>
              <a:rPr kumimoji="0" sz="2200" b="0" i="0" u="none" strike="noStrike" kern="1200" cap="none" spc="0" normalizeH="0" baseline="0" noProof="0" dirty="0">
                <a:ln>
                  <a:noFill/>
                </a:ln>
                <a:solidFill>
                  <a:prstClr val="black"/>
                </a:solidFill>
                <a:effectLst/>
                <a:uLnTx/>
                <a:uFillTx/>
                <a:latin typeface="Corbel"/>
                <a:ea typeface="+mn-ea"/>
                <a:cs typeface="Corbel"/>
              </a:rPr>
              <a:t> </a:t>
            </a:r>
            <a:r>
              <a:rPr kumimoji="0" sz="2200" b="0" i="0" u="none" strike="noStrike" kern="1200" cap="none" spc="-10" normalizeH="0" baseline="0" noProof="0" dirty="0">
                <a:ln>
                  <a:noFill/>
                </a:ln>
                <a:solidFill>
                  <a:prstClr val="black"/>
                </a:solidFill>
                <a:effectLst/>
                <a:uLnTx/>
                <a:uFillTx/>
                <a:latin typeface="Corbel"/>
                <a:ea typeface="+mn-ea"/>
                <a:cs typeface="Corbel"/>
              </a:rPr>
              <a:t>in</a:t>
            </a:r>
            <a:r>
              <a:rPr kumimoji="0" sz="2200" b="0" i="0" u="none" strike="noStrike" kern="1200" cap="none" spc="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4/15</a:t>
            </a:r>
            <a:r>
              <a:rPr kumimoji="0" sz="2200" b="0" i="0" u="none" strike="noStrike" kern="1200" cap="none" spc="-10" normalizeH="0" baseline="0" noProof="0" dirty="0">
                <a:ln>
                  <a:noFill/>
                </a:ln>
                <a:solidFill>
                  <a:prstClr val="black"/>
                </a:solidFill>
                <a:effectLst/>
                <a:uLnTx/>
                <a:uFillTx/>
                <a:latin typeface="Corbel"/>
                <a:ea typeface="+mn-ea"/>
                <a:cs typeface="Corbel"/>
              </a:rPr>
              <a:t> lymph</a:t>
            </a:r>
            <a:r>
              <a:rPr kumimoji="0" sz="2200" b="0" i="0" u="none" strike="noStrike" kern="1200" cap="none" spc="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nodes</a:t>
            </a:r>
            <a:endParaRPr kumimoji="0" sz="2200" b="0" i="0" u="none" strike="noStrike" kern="1200" cap="none" spc="0" normalizeH="0" baseline="0" noProof="0">
              <a:ln>
                <a:noFill/>
              </a:ln>
              <a:solidFill>
                <a:prstClr val="black"/>
              </a:solidFill>
              <a:effectLst/>
              <a:uLnTx/>
              <a:uFillTx/>
              <a:latin typeface="Corbel"/>
              <a:ea typeface="+mn-ea"/>
              <a:cs typeface="Corbel"/>
            </a:endParaRPr>
          </a:p>
          <a:p>
            <a:pPr marL="355600" marR="5080" lvl="0" indent="-342900" algn="l" defTabSz="914400" rtl="0" eaLnBrk="1" fontAlgn="auto" latinLnBrk="0" hangingPunct="1">
              <a:lnSpc>
                <a:spcPts val="2110"/>
              </a:lnSpc>
              <a:spcBef>
                <a:spcPts val="535"/>
              </a:spcBef>
              <a:spcAft>
                <a:spcPts val="0"/>
              </a:spcAft>
              <a:buClrTx/>
              <a:buSzTx/>
              <a:buFont typeface="Arial MT"/>
              <a:buChar char="•"/>
              <a:tabLst>
                <a:tab pos="354965" algn="l"/>
                <a:tab pos="355600" algn="l"/>
              </a:tabLst>
              <a:defRPr/>
            </a:pPr>
            <a:r>
              <a:rPr kumimoji="0" sz="2200" b="0" i="0" u="none" strike="noStrike" kern="1200" cap="none" spc="-5" normalizeH="0" baseline="0" noProof="0" dirty="0">
                <a:ln>
                  <a:noFill/>
                </a:ln>
                <a:solidFill>
                  <a:prstClr val="black"/>
                </a:solidFill>
                <a:effectLst/>
                <a:uLnTx/>
                <a:uFillTx/>
                <a:latin typeface="Corbel"/>
                <a:ea typeface="+mn-ea"/>
                <a:cs typeface="Corbel"/>
              </a:rPr>
              <a:t>Should neoadjuvant immunotherapy have </a:t>
            </a:r>
            <a:r>
              <a:rPr kumimoji="0" sz="2200" b="0" i="0" u="none" strike="noStrike" kern="1200" cap="none" spc="-430" normalizeH="0" baseline="0" noProof="0" dirty="0">
                <a:ln>
                  <a:noFill/>
                </a:ln>
                <a:solidFill>
                  <a:prstClr val="black"/>
                </a:solidFill>
                <a:effectLst/>
                <a:uLnTx/>
                <a:uFillTx/>
                <a:latin typeface="Corbel"/>
                <a:ea typeface="+mn-ea"/>
                <a:cs typeface="Corbel"/>
              </a:rPr>
              <a:t> </a:t>
            </a:r>
            <a:r>
              <a:rPr kumimoji="0" sz="2200" b="0" i="0" u="none" strike="noStrike" kern="1200" cap="none" spc="-10" normalizeH="0" baseline="0" noProof="0" dirty="0">
                <a:ln>
                  <a:noFill/>
                </a:ln>
                <a:solidFill>
                  <a:prstClr val="black"/>
                </a:solidFill>
                <a:effectLst/>
                <a:uLnTx/>
                <a:uFillTx/>
                <a:latin typeface="Corbel"/>
                <a:ea typeface="+mn-ea"/>
                <a:cs typeface="Corbel"/>
              </a:rPr>
              <a:t>been</a:t>
            </a:r>
            <a:r>
              <a:rPr kumimoji="0" sz="2200" b="0" i="0" u="none" strike="noStrike" kern="1200" cap="none" spc="1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given</a:t>
            </a:r>
            <a:r>
              <a:rPr kumimoji="0" sz="2200" b="0" i="0" u="none" strike="noStrike" kern="1200" cap="none" spc="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longer?</a:t>
            </a:r>
            <a:endParaRPr kumimoji="0" sz="2200" b="0" i="0" u="none" strike="noStrike" kern="1200" cap="none" spc="0" normalizeH="0" baseline="0" noProof="0">
              <a:ln>
                <a:noFill/>
              </a:ln>
              <a:solidFill>
                <a:prstClr val="black"/>
              </a:solidFill>
              <a:effectLst/>
              <a:uLnTx/>
              <a:uFillTx/>
              <a:latin typeface="Corbel"/>
              <a:ea typeface="+mn-ea"/>
              <a:cs typeface="Corbel"/>
            </a:endParaRPr>
          </a:p>
          <a:p>
            <a:pPr marL="355600" marR="1079500" lvl="0" indent="-342900" algn="l" defTabSz="914400" rtl="0" eaLnBrk="1" fontAlgn="auto" latinLnBrk="0" hangingPunct="1">
              <a:lnSpc>
                <a:spcPts val="2110"/>
              </a:lnSpc>
              <a:spcBef>
                <a:spcPts val="535"/>
              </a:spcBef>
              <a:spcAft>
                <a:spcPts val="0"/>
              </a:spcAft>
              <a:buClrTx/>
              <a:buSzTx/>
              <a:buFont typeface="Arial MT"/>
              <a:buChar char="•"/>
              <a:tabLst>
                <a:tab pos="354965" algn="l"/>
                <a:tab pos="355600" algn="l"/>
              </a:tabLst>
              <a:defRPr/>
            </a:pPr>
            <a:r>
              <a:rPr kumimoji="0" sz="2200" b="0" i="0" u="none" strike="noStrike" kern="1200" cap="none" spc="-5" normalizeH="0" baseline="0" noProof="0" dirty="0">
                <a:ln>
                  <a:noFill/>
                </a:ln>
                <a:solidFill>
                  <a:prstClr val="black"/>
                </a:solidFill>
                <a:effectLst/>
                <a:uLnTx/>
                <a:uFillTx/>
                <a:latin typeface="Corbel"/>
                <a:ea typeface="+mn-ea"/>
                <a:cs typeface="Corbel"/>
              </a:rPr>
              <a:t>What </a:t>
            </a:r>
            <a:r>
              <a:rPr kumimoji="0" sz="2200" b="0" i="0" u="none" strike="noStrike" kern="1200" cap="none" spc="-10" normalizeH="0" baseline="0" noProof="0" dirty="0">
                <a:ln>
                  <a:noFill/>
                </a:ln>
                <a:solidFill>
                  <a:prstClr val="black"/>
                </a:solidFill>
                <a:effectLst/>
                <a:uLnTx/>
                <a:uFillTx/>
                <a:latin typeface="Corbel"/>
                <a:ea typeface="+mn-ea"/>
                <a:cs typeface="Corbel"/>
              </a:rPr>
              <a:t>if </a:t>
            </a:r>
            <a:r>
              <a:rPr kumimoji="0" sz="2200" b="0" i="0" u="none" strike="noStrike" kern="1200" cap="none" spc="-5" normalizeH="0" baseline="0" noProof="0" dirty="0">
                <a:ln>
                  <a:noFill/>
                </a:ln>
                <a:solidFill>
                  <a:prstClr val="black"/>
                </a:solidFill>
                <a:effectLst/>
                <a:uLnTx/>
                <a:uFillTx/>
                <a:latin typeface="Corbel"/>
                <a:ea typeface="+mn-ea"/>
                <a:cs typeface="Corbel"/>
              </a:rPr>
              <a:t>there was </a:t>
            </a:r>
            <a:r>
              <a:rPr kumimoji="0" sz="2200" b="0" i="0" u="none" strike="noStrike" kern="1200" cap="none" spc="0" normalizeH="0" baseline="0" noProof="0" dirty="0">
                <a:ln>
                  <a:noFill/>
                </a:ln>
                <a:solidFill>
                  <a:prstClr val="black"/>
                </a:solidFill>
                <a:effectLst/>
                <a:uLnTx/>
                <a:uFillTx/>
                <a:latin typeface="Corbel"/>
                <a:ea typeface="+mn-ea"/>
                <a:cs typeface="Corbel"/>
              </a:rPr>
              <a:t>no </a:t>
            </a:r>
            <a:r>
              <a:rPr kumimoji="0" sz="2200" b="0" i="0" u="none" strike="noStrike" kern="1200" cap="none" spc="-5" normalizeH="0" baseline="0" noProof="0" dirty="0">
                <a:ln>
                  <a:noFill/>
                </a:ln>
                <a:solidFill>
                  <a:prstClr val="black"/>
                </a:solidFill>
                <a:effectLst/>
                <a:uLnTx/>
                <a:uFillTx/>
                <a:latin typeface="Corbel"/>
                <a:ea typeface="+mn-ea"/>
                <a:cs typeface="Corbel"/>
              </a:rPr>
              <a:t>response </a:t>
            </a:r>
            <a:r>
              <a:rPr kumimoji="0" sz="2200" b="0" i="0" u="none" strike="noStrike" kern="1200" cap="none" spc="0" normalizeH="0" baseline="0" noProof="0" dirty="0">
                <a:ln>
                  <a:noFill/>
                </a:ln>
                <a:solidFill>
                  <a:prstClr val="black"/>
                </a:solidFill>
                <a:effectLst/>
                <a:uLnTx/>
                <a:uFillTx/>
                <a:latin typeface="Corbel"/>
                <a:ea typeface="+mn-ea"/>
                <a:cs typeface="Corbel"/>
              </a:rPr>
              <a:t>to </a:t>
            </a:r>
            <a:r>
              <a:rPr kumimoji="0" sz="2200" b="0" i="0" u="none" strike="noStrike" kern="1200" cap="none" spc="-43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neoadjuvant</a:t>
            </a:r>
            <a:r>
              <a:rPr kumimoji="0" sz="2200" b="0" i="0" u="none" strike="noStrike" kern="1200" cap="none" spc="-35" normalizeH="0" baseline="0" noProof="0" dirty="0">
                <a:ln>
                  <a:noFill/>
                </a:ln>
                <a:solidFill>
                  <a:prstClr val="black"/>
                </a:solidFill>
                <a:effectLst/>
                <a:uLnTx/>
                <a:uFillTx/>
                <a:latin typeface="Corbel"/>
                <a:ea typeface="+mn-ea"/>
                <a:cs typeface="Corbel"/>
              </a:rPr>
              <a:t> </a:t>
            </a:r>
            <a:r>
              <a:rPr kumimoji="0" sz="2200" b="0" i="0" u="none" strike="noStrike" kern="1200" cap="none" spc="-10" normalizeH="0" baseline="0" noProof="0" dirty="0">
                <a:ln>
                  <a:noFill/>
                </a:ln>
                <a:solidFill>
                  <a:prstClr val="black"/>
                </a:solidFill>
                <a:effectLst/>
                <a:uLnTx/>
                <a:uFillTx/>
                <a:latin typeface="Corbel"/>
                <a:ea typeface="+mn-ea"/>
                <a:cs typeface="Corbel"/>
              </a:rPr>
              <a:t>immunotherapy?</a:t>
            </a:r>
            <a:endParaRPr kumimoji="0" sz="2200" b="0" i="0" u="none" strike="noStrike" kern="1200" cap="none" spc="0" normalizeH="0" baseline="0" noProof="0">
              <a:ln>
                <a:noFill/>
              </a:ln>
              <a:solidFill>
                <a:prstClr val="black"/>
              </a:solidFill>
              <a:effectLst/>
              <a:uLnTx/>
              <a:uFillTx/>
              <a:latin typeface="Corbel"/>
              <a:ea typeface="+mn-ea"/>
              <a:cs typeface="Corbel"/>
            </a:endParaRPr>
          </a:p>
          <a:p>
            <a:pPr marL="355600" marR="707390" lvl="0" indent="-342900" algn="l" defTabSz="914400" rtl="0" eaLnBrk="1" fontAlgn="auto" latinLnBrk="0" hangingPunct="1">
              <a:lnSpc>
                <a:spcPts val="2110"/>
              </a:lnSpc>
              <a:spcBef>
                <a:spcPts val="530"/>
              </a:spcBef>
              <a:spcAft>
                <a:spcPts val="0"/>
              </a:spcAft>
              <a:buClrTx/>
              <a:buSzTx/>
              <a:buFont typeface="Arial MT"/>
              <a:buChar char="•"/>
              <a:tabLst>
                <a:tab pos="354965" algn="l"/>
                <a:tab pos="355600" algn="l"/>
              </a:tabLst>
              <a:defRPr/>
            </a:pPr>
            <a:r>
              <a:rPr kumimoji="0" sz="2200" b="0" i="0" u="none" strike="noStrike" kern="1200" cap="none" spc="-5" normalizeH="0" baseline="0" noProof="0" dirty="0">
                <a:ln>
                  <a:noFill/>
                </a:ln>
                <a:solidFill>
                  <a:prstClr val="black"/>
                </a:solidFill>
                <a:effectLst/>
                <a:uLnTx/>
                <a:uFillTx/>
                <a:latin typeface="Corbel"/>
                <a:ea typeface="+mn-ea"/>
                <a:cs typeface="Corbel"/>
              </a:rPr>
              <a:t>Should adjuvant immunotherapy be </a:t>
            </a:r>
            <a:r>
              <a:rPr kumimoji="0" sz="2200" b="0" i="0" u="none" strike="noStrike" kern="1200" cap="none" spc="-43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continued?</a:t>
            </a:r>
            <a:endParaRPr kumimoji="0" sz="2200" b="0" i="0" u="none" strike="noStrike" kern="1200" cap="none" spc="0" normalizeH="0" baseline="0" noProof="0">
              <a:ln>
                <a:noFill/>
              </a:ln>
              <a:solidFill>
                <a:prstClr val="black"/>
              </a:solidFill>
              <a:effectLst/>
              <a:uLnTx/>
              <a:uFillTx/>
              <a:latin typeface="Corbel"/>
              <a:ea typeface="+mn-ea"/>
              <a:cs typeface="Corbel"/>
            </a:endParaRPr>
          </a:p>
          <a:p>
            <a:pPr marL="355600" marR="1083945" lvl="0" indent="-342900" algn="l" defTabSz="914400" rtl="0" eaLnBrk="1" fontAlgn="auto" latinLnBrk="0" hangingPunct="1">
              <a:lnSpc>
                <a:spcPts val="2110"/>
              </a:lnSpc>
              <a:spcBef>
                <a:spcPts val="535"/>
              </a:spcBef>
              <a:spcAft>
                <a:spcPts val="0"/>
              </a:spcAft>
              <a:buClrTx/>
              <a:buSzTx/>
              <a:buFont typeface="Arial MT"/>
              <a:buChar char="•"/>
              <a:tabLst>
                <a:tab pos="354965" algn="l"/>
                <a:tab pos="355600" algn="l"/>
              </a:tabLst>
              <a:defRPr/>
            </a:pPr>
            <a:r>
              <a:rPr kumimoji="0" sz="2200" b="0" i="0" u="none" strike="noStrike" kern="1200" cap="none" spc="-5" normalizeH="0" baseline="0" noProof="0" dirty="0">
                <a:ln>
                  <a:noFill/>
                </a:ln>
                <a:solidFill>
                  <a:prstClr val="black"/>
                </a:solidFill>
                <a:effectLst/>
                <a:uLnTx/>
                <a:uFillTx/>
                <a:latin typeface="Corbel"/>
                <a:ea typeface="+mn-ea"/>
                <a:cs typeface="Corbel"/>
              </a:rPr>
              <a:t>Should adjuvant radiotherapy be </a:t>
            </a:r>
            <a:r>
              <a:rPr kumimoji="0" sz="2200" b="0" i="0" u="none" strike="noStrike" kern="1200" cap="none" spc="-43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considered?</a:t>
            </a:r>
            <a:endParaRPr kumimoji="0" sz="2200" b="0" i="0" u="none" strike="noStrike" kern="1200" cap="none" spc="0" normalizeH="0" baseline="0" noProof="0">
              <a:ln>
                <a:noFill/>
              </a:ln>
              <a:solidFill>
                <a:prstClr val="black"/>
              </a:solidFill>
              <a:effectLst/>
              <a:uLnTx/>
              <a:uFillTx/>
              <a:latin typeface="Corbel"/>
              <a:ea typeface="+mn-ea"/>
              <a:cs typeface="Corbe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674" y="346593"/>
            <a:ext cx="10081895" cy="513715"/>
          </a:xfrm>
          <a:prstGeom prst="rect">
            <a:avLst/>
          </a:prstGeom>
        </p:spPr>
        <p:txBody>
          <a:bodyPr vert="horz" wrap="square" lIns="0" tIns="12700" rIns="0" bIns="0" rtlCol="0">
            <a:spAutoFit/>
          </a:bodyPr>
          <a:lstStyle/>
          <a:p>
            <a:pPr marL="12700">
              <a:lnSpc>
                <a:spcPct val="100000"/>
              </a:lnSpc>
              <a:spcBef>
                <a:spcPts val="100"/>
              </a:spcBef>
            </a:pPr>
            <a:r>
              <a:rPr dirty="0"/>
              <a:t>Is</a:t>
            </a:r>
            <a:r>
              <a:rPr spc="10" dirty="0"/>
              <a:t> </a:t>
            </a:r>
            <a:r>
              <a:rPr spc="-5" dirty="0"/>
              <a:t>neoadjuvant</a:t>
            </a:r>
            <a:r>
              <a:rPr dirty="0"/>
              <a:t> immunotherapy</a:t>
            </a:r>
            <a:r>
              <a:rPr spc="-5" dirty="0"/>
              <a:t> </a:t>
            </a:r>
            <a:r>
              <a:rPr dirty="0"/>
              <a:t>for</a:t>
            </a:r>
            <a:r>
              <a:rPr spc="-120" dirty="0"/>
              <a:t> </a:t>
            </a:r>
            <a:r>
              <a:rPr spc="-15" dirty="0"/>
              <a:t>CSCC</a:t>
            </a:r>
            <a:r>
              <a:rPr spc="10" dirty="0"/>
              <a:t> </a:t>
            </a:r>
            <a:r>
              <a:rPr dirty="0"/>
              <a:t>a</a:t>
            </a:r>
            <a:r>
              <a:rPr spc="10" dirty="0"/>
              <a:t> </a:t>
            </a:r>
            <a:r>
              <a:rPr dirty="0"/>
              <a:t>new </a:t>
            </a:r>
            <a:r>
              <a:rPr spc="-5" dirty="0"/>
              <a:t>standard?</a:t>
            </a:r>
          </a:p>
        </p:txBody>
      </p:sp>
      <p:sp>
        <p:nvSpPr>
          <p:cNvPr id="3" name="object 3"/>
          <p:cNvSpPr txBox="1"/>
          <p:nvPr/>
        </p:nvSpPr>
        <p:spPr>
          <a:xfrm>
            <a:off x="550674" y="993207"/>
            <a:ext cx="11216640" cy="3268345"/>
          </a:xfrm>
          <a:prstGeom prst="rect">
            <a:avLst/>
          </a:prstGeom>
        </p:spPr>
        <p:txBody>
          <a:bodyPr vert="horz" wrap="square" lIns="0" tIns="12065" rIns="0" bIns="0" rtlCol="0">
            <a:spAutoFit/>
          </a:bodyPr>
          <a:lstStyle/>
          <a:p>
            <a:pPr marL="355600" marR="234950" lvl="0" indent="-342900" algn="l" defTabSz="914400" rtl="0" eaLnBrk="1" fontAlgn="auto" latinLnBrk="0" hangingPunct="1">
              <a:lnSpc>
                <a:spcPct val="100000"/>
              </a:lnSpc>
              <a:spcBef>
                <a:spcPts val="95"/>
              </a:spcBef>
              <a:spcAft>
                <a:spcPts val="0"/>
              </a:spcAft>
              <a:buClrTx/>
              <a:buSzTx/>
              <a:buFont typeface="Arial MT"/>
              <a:buChar char="•"/>
              <a:tabLst>
                <a:tab pos="354965" algn="l"/>
                <a:tab pos="355600" algn="l"/>
              </a:tabLst>
              <a:defRPr/>
            </a:pPr>
            <a:r>
              <a:rPr kumimoji="0" sz="2800" b="0" i="0" u="none" strike="noStrike" kern="1200" cap="none" spc="-5" normalizeH="0" baseline="0" noProof="0" dirty="0">
                <a:ln>
                  <a:noFill/>
                </a:ln>
                <a:solidFill>
                  <a:prstClr val="black"/>
                </a:solidFill>
                <a:effectLst/>
                <a:uLnTx/>
                <a:uFillTx/>
                <a:latin typeface="Corbel"/>
                <a:ea typeface="+mn-ea"/>
                <a:cs typeface="Corbel"/>
              </a:rPr>
              <a:t>Evidence</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limited</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to</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2</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single-arm,</a:t>
            </a:r>
            <a:r>
              <a:rPr kumimoji="0" sz="2800" b="0" i="0" u="none" strike="noStrike" kern="1200" cap="none" spc="3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phase</a:t>
            </a:r>
            <a:r>
              <a:rPr kumimoji="0" sz="2800" b="0" i="0" u="none" strike="noStrike" kern="1200" cap="none" spc="2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II</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trials</a:t>
            </a:r>
            <a:r>
              <a:rPr kumimoji="0" sz="2800" b="0" i="0" u="none" strike="noStrike" kern="1200" cap="none" spc="2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without</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randomization</a:t>
            </a:r>
            <a:r>
              <a:rPr kumimoji="0" sz="2800" b="0" i="0" u="none" strike="noStrike" kern="1200" cap="none" spc="2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to </a:t>
            </a:r>
            <a:r>
              <a:rPr kumimoji="0" sz="2800" b="0" i="0" u="none" strike="noStrike" kern="1200" cap="none" spc="-54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standard</a:t>
            </a:r>
            <a:r>
              <a:rPr kumimoji="0" sz="2800" b="0" i="0" u="none" strike="noStrike" kern="1200" cap="none" spc="2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of</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care</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(surgery</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adjuvant</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radiotherapy)</a:t>
            </a:r>
            <a:endParaRPr kumimoji="0" sz="2800" b="0" i="0" u="none" strike="noStrike" kern="1200" cap="none" spc="0" normalizeH="0" baseline="0" noProof="0">
              <a:ln>
                <a:noFill/>
              </a:ln>
              <a:solidFill>
                <a:prstClr val="black"/>
              </a:solidFill>
              <a:effectLst/>
              <a:uLnTx/>
              <a:uFillTx/>
              <a:latin typeface="Corbel"/>
              <a:ea typeface="+mn-ea"/>
              <a:cs typeface="Corbel"/>
            </a:endParaRPr>
          </a:p>
          <a:p>
            <a:pPr marL="756285" marR="5080" lvl="0" indent="-287020" algn="l" defTabSz="914400" rtl="0" eaLnBrk="1" fontAlgn="auto" latinLnBrk="0" hangingPunct="1">
              <a:lnSpc>
                <a:spcPct val="100000"/>
              </a:lnSpc>
              <a:spcBef>
                <a:spcPts val="670"/>
              </a:spcBef>
              <a:spcAft>
                <a:spcPts val="0"/>
              </a:spcAft>
              <a:buClrTx/>
              <a:buSzTx/>
              <a:buFontTx/>
              <a:buNone/>
              <a:tabLst/>
              <a:defRPr/>
            </a:pPr>
            <a:r>
              <a:rPr kumimoji="0" sz="2800" b="0" i="0" u="none" strike="noStrike" kern="1200" cap="none" spc="-5" normalizeH="0" baseline="0" noProof="0" dirty="0">
                <a:ln>
                  <a:noFill/>
                </a:ln>
                <a:solidFill>
                  <a:prstClr val="black"/>
                </a:solidFill>
                <a:effectLst/>
                <a:uLnTx/>
                <a:uFillTx/>
                <a:latin typeface="Arial MT"/>
                <a:ea typeface="+mn-ea"/>
                <a:cs typeface="Arial MT"/>
              </a:rPr>
              <a:t>–</a:t>
            </a:r>
            <a:r>
              <a:rPr kumimoji="0" sz="2800" b="0" i="0" u="none" strike="noStrike" kern="1200" cap="none" spc="-80" normalizeH="0" baseline="0" noProof="0" dirty="0">
                <a:ln>
                  <a:noFill/>
                </a:ln>
                <a:solidFill>
                  <a:prstClr val="black"/>
                </a:solidFill>
                <a:effectLst/>
                <a:uLnTx/>
                <a:uFillTx/>
                <a:latin typeface="Arial MT"/>
                <a:ea typeface="+mn-ea"/>
                <a:cs typeface="Arial MT"/>
              </a:rPr>
              <a:t> </a:t>
            </a:r>
            <a:r>
              <a:rPr kumimoji="0" sz="2800" b="0" i="0" u="none" strike="noStrike" kern="1200" cap="none" spc="-5" normalizeH="0" baseline="0" noProof="0" dirty="0">
                <a:ln>
                  <a:noFill/>
                </a:ln>
                <a:solidFill>
                  <a:prstClr val="black"/>
                </a:solidFill>
                <a:effectLst/>
                <a:uLnTx/>
                <a:uFillTx/>
                <a:latin typeface="Corbel"/>
                <a:ea typeface="+mn-ea"/>
                <a:cs typeface="Corbel"/>
              </a:rPr>
              <a:t>Similar</a:t>
            </a:r>
            <a:r>
              <a:rPr kumimoji="0" sz="2800" b="0" i="0" u="none" strike="noStrike" kern="1200" cap="none" spc="2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disease-free</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survival</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rate</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in</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pilot</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phase</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II</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trial</a:t>
            </a:r>
            <a:r>
              <a:rPr kumimoji="0" sz="2800" b="0" i="0" u="none" strike="noStrike" kern="1200" cap="none" spc="2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and</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control</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arm</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of </a:t>
            </a:r>
            <a:r>
              <a:rPr kumimoji="0" sz="2800" b="0" i="0" u="none" strike="noStrike" kern="1200" cap="none" spc="-54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large</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phase</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III</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trial</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(TROG</a:t>
            </a:r>
            <a:r>
              <a:rPr kumimoji="0" sz="2800" b="0" i="0" u="none" strike="noStrike" kern="1200" cap="none" spc="3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POST</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study)</a:t>
            </a:r>
            <a:endParaRPr kumimoji="0" sz="2800" b="0" i="0" u="none" strike="noStrike" kern="1200" cap="none" spc="0" normalizeH="0" baseline="0" noProof="0">
              <a:ln>
                <a:noFill/>
              </a:ln>
              <a:solidFill>
                <a:prstClr val="black"/>
              </a:solidFill>
              <a:effectLst/>
              <a:uLnTx/>
              <a:uFillTx/>
              <a:latin typeface="Corbel"/>
              <a:ea typeface="+mn-ea"/>
              <a:cs typeface="Corbel"/>
            </a:endParaRPr>
          </a:p>
          <a:p>
            <a:pPr marL="355600" marR="34925" lvl="0" indent="-342900" algn="l" defTabSz="914400" rtl="0" eaLnBrk="1" fontAlgn="auto" latinLnBrk="0" hangingPunct="1">
              <a:lnSpc>
                <a:spcPct val="100000"/>
              </a:lnSpc>
              <a:spcBef>
                <a:spcPts val="675"/>
              </a:spcBef>
              <a:spcAft>
                <a:spcPts val="0"/>
              </a:spcAft>
              <a:buClrTx/>
              <a:buSzTx/>
              <a:buFont typeface="Arial MT"/>
              <a:buChar char="•"/>
              <a:tabLst>
                <a:tab pos="354965" algn="l"/>
                <a:tab pos="355600" algn="l"/>
              </a:tabLst>
              <a:defRPr/>
            </a:pPr>
            <a:r>
              <a:rPr kumimoji="0" sz="2800" b="0" i="0" u="none" strike="noStrike" kern="1200" cap="none" spc="-10" normalizeH="0" baseline="0" noProof="0" dirty="0">
                <a:ln>
                  <a:noFill/>
                </a:ln>
                <a:solidFill>
                  <a:prstClr val="black"/>
                </a:solidFill>
                <a:effectLst/>
                <a:uLnTx/>
                <a:uFillTx/>
                <a:latin typeface="Corbel"/>
                <a:ea typeface="+mn-ea"/>
                <a:cs typeface="Corbel"/>
              </a:rPr>
              <a:t>Not</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a</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new</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standard</a:t>
            </a:r>
            <a:r>
              <a:rPr kumimoji="0" sz="2800" b="0" i="0" u="none" strike="noStrike" kern="1200" cap="none" spc="3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for</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all</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patients</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with</a:t>
            </a:r>
            <a:r>
              <a:rPr kumimoji="0" sz="2800" b="0" i="0" u="none" strike="noStrike" kern="1200" cap="none" spc="-110" normalizeH="0" baseline="0" noProof="0" dirty="0">
                <a:ln>
                  <a:noFill/>
                </a:ln>
                <a:solidFill>
                  <a:prstClr val="black"/>
                </a:solidFill>
                <a:effectLst/>
                <a:uLnTx/>
                <a:uFillTx/>
                <a:latin typeface="Corbel"/>
                <a:ea typeface="+mn-ea"/>
                <a:cs typeface="Corbel"/>
              </a:rPr>
              <a:t> </a:t>
            </a:r>
            <a:r>
              <a:rPr kumimoji="0" sz="2800" b="0" i="0" u="none" strike="noStrike" kern="1200" cap="none" spc="-10" normalizeH="0" baseline="0" noProof="0" dirty="0">
                <a:ln>
                  <a:noFill/>
                </a:ln>
                <a:solidFill>
                  <a:prstClr val="black"/>
                </a:solidFill>
                <a:effectLst/>
                <a:uLnTx/>
                <a:uFillTx/>
                <a:latin typeface="Corbel"/>
                <a:ea typeface="+mn-ea"/>
                <a:cs typeface="Corbel"/>
              </a:rPr>
              <a:t>CSCC,</a:t>
            </a:r>
            <a:r>
              <a:rPr kumimoji="0" sz="2800" b="0" i="0" u="none" strike="noStrike" kern="1200" cap="none" spc="2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but</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10" normalizeH="0" baseline="0" noProof="0" dirty="0">
                <a:ln>
                  <a:noFill/>
                </a:ln>
                <a:solidFill>
                  <a:prstClr val="black"/>
                </a:solidFill>
                <a:effectLst/>
                <a:uLnTx/>
                <a:uFillTx/>
                <a:latin typeface="Corbel"/>
                <a:ea typeface="+mn-ea"/>
                <a:cs typeface="Corbel"/>
              </a:rPr>
              <a:t>may</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be</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helpful in</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select </a:t>
            </a:r>
            <a:r>
              <a:rPr kumimoji="0" sz="2800" b="0" i="0" u="none" strike="noStrike" kern="1200" cap="none" spc="-54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patients</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with</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anticipated</a:t>
            </a:r>
            <a:r>
              <a:rPr kumimoji="0" sz="2800" b="0" i="0" u="none" strike="noStrike" kern="1200" cap="none" spc="2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morbidity</a:t>
            </a:r>
            <a:r>
              <a:rPr kumimoji="0" sz="2800" b="0" i="0" u="none" strike="noStrike" kern="1200" cap="none" spc="2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from</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surgery</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and/or</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radiotherapy</a:t>
            </a:r>
            <a:endParaRPr kumimoji="0" sz="2800" b="0" i="0" u="none" strike="noStrike" kern="1200" cap="none" spc="0" normalizeH="0" baseline="0" noProof="0">
              <a:ln>
                <a:noFill/>
              </a:ln>
              <a:solidFill>
                <a:prstClr val="black"/>
              </a:solidFill>
              <a:effectLst/>
              <a:uLnTx/>
              <a:uFillTx/>
              <a:latin typeface="Corbel"/>
              <a:ea typeface="+mn-ea"/>
              <a:cs typeface="Corbel"/>
            </a:endParaRPr>
          </a:p>
          <a:p>
            <a:pPr marL="355600" marR="0" lvl="0" indent="-342900" algn="l" defTabSz="914400" rtl="0" eaLnBrk="1" fontAlgn="auto" latinLnBrk="0" hangingPunct="1">
              <a:lnSpc>
                <a:spcPct val="100000"/>
              </a:lnSpc>
              <a:spcBef>
                <a:spcPts val="670"/>
              </a:spcBef>
              <a:spcAft>
                <a:spcPts val="0"/>
              </a:spcAft>
              <a:buClrTx/>
              <a:buSzTx/>
              <a:buFont typeface="Arial MT"/>
              <a:buChar char="•"/>
              <a:tabLst>
                <a:tab pos="354965" algn="l"/>
                <a:tab pos="355600" algn="l"/>
              </a:tabLst>
              <a:defRPr/>
            </a:pPr>
            <a:r>
              <a:rPr kumimoji="0" sz="2800" b="0" i="0" u="none" strike="noStrike" kern="1200" cap="none" spc="-5" normalizeH="0" baseline="0" noProof="0" dirty="0">
                <a:ln>
                  <a:noFill/>
                </a:ln>
                <a:solidFill>
                  <a:prstClr val="black"/>
                </a:solidFill>
                <a:effectLst/>
                <a:uLnTx/>
                <a:uFillTx/>
                <a:latin typeface="Corbel"/>
                <a:ea typeface="+mn-ea"/>
                <a:cs typeface="Corbel"/>
              </a:rPr>
              <a:t>Randomized</a:t>
            </a:r>
            <a:r>
              <a:rPr kumimoji="0" sz="2800" b="0" i="0" u="none" strike="noStrike" kern="1200" cap="none" spc="2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controlled</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trials</a:t>
            </a:r>
            <a:r>
              <a:rPr kumimoji="0" sz="2800" b="0" i="0" u="none" strike="noStrike" kern="1200" cap="none" spc="3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required to</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define best</a:t>
            </a:r>
            <a:r>
              <a:rPr kumimoji="0" sz="2800" b="0" i="0" u="none" strike="noStrike" kern="1200" cap="none" spc="2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practices</a:t>
            </a:r>
            <a:endParaRPr kumimoji="0" sz="2800" b="0" i="0" u="none" strike="noStrike" kern="1200" cap="none" spc="0" normalizeH="0" baseline="0" noProof="0">
              <a:ln>
                <a:noFill/>
              </a:ln>
              <a:solidFill>
                <a:prstClr val="black"/>
              </a:solidFill>
              <a:effectLst/>
              <a:uLnTx/>
              <a:uFillTx/>
              <a:latin typeface="Corbel"/>
              <a:ea typeface="+mn-ea"/>
              <a:cs typeface="Corbe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9539" marR="5080" indent="-635">
              <a:lnSpc>
                <a:spcPct val="100000"/>
              </a:lnSpc>
              <a:spcBef>
                <a:spcPts val="100"/>
              </a:spcBef>
            </a:pPr>
            <a:r>
              <a:rPr spc="-5" dirty="0"/>
              <a:t>What </a:t>
            </a:r>
            <a:r>
              <a:rPr dirty="0"/>
              <a:t>about</a:t>
            </a:r>
            <a:r>
              <a:rPr spc="10" dirty="0"/>
              <a:t> </a:t>
            </a:r>
            <a:r>
              <a:rPr spc="-5" dirty="0"/>
              <a:t>unresectable</a:t>
            </a:r>
            <a:r>
              <a:rPr spc="5" dirty="0"/>
              <a:t> </a:t>
            </a:r>
            <a:r>
              <a:rPr spc="-5" dirty="0"/>
              <a:t>locally</a:t>
            </a:r>
            <a:r>
              <a:rPr spc="35" dirty="0"/>
              <a:t> </a:t>
            </a:r>
            <a:r>
              <a:rPr spc="-5" dirty="0"/>
              <a:t>advanced</a:t>
            </a:r>
            <a:r>
              <a:rPr spc="-114" dirty="0"/>
              <a:t> </a:t>
            </a:r>
            <a:r>
              <a:rPr spc="-15" dirty="0"/>
              <a:t>CSCC</a:t>
            </a:r>
            <a:r>
              <a:rPr spc="50" dirty="0"/>
              <a:t> </a:t>
            </a:r>
            <a:r>
              <a:rPr u="heavy" spc="-5" dirty="0">
                <a:uFill>
                  <a:solidFill>
                    <a:srgbClr val="F26529"/>
                  </a:solidFill>
                </a:uFill>
              </a:rPr>
              <a:t>that</a:t>
            </a:r>
            <a:r>
              <a:rPr u="heavy" spc="10" dirty="0">
                <a:uFill>
                  <a:solidFill>
                    <a:srgbClr val="F26529"/>
                  </a:solidFill>
                </a:uFill>
              </a:rPr>
              <a:t> </a:t>
            </a:r>
            <a:r>
              <a:rPr u="heavy" dirty="0">
                <a:uFill>
                  <a:solidFill>
                    <a:srgbClr val="F26529"/>
                  </a:solidFill>
                </a:uFill>
              </a:rPr>
              <a:t>can</a:t>
            </a:r>
            <a:r>
              <a:rPr u="heavy" spc="5" dirty="0">
                <a:uFill>
                  <a:solidFill>
                    <a:srgbClr val="F26529"/>
                  </a:solidFill>
                </a:uFill>
              </a:rPr>
              <a:t> </a:t>
            </a:r>
            <a:r>
              <a:rPr u="heavy" dirty="0">
                <a:uFill>
                  <a:solidFill>
                    <a:srgbClr val="F26529"/>
                  </a:solidFill>
                </a:uFill>
              </a:rPr>
              <a:t>be </a:t>
            </a:r>
            <a:r>
              <a:rPr spc="-645" dirty="0"/>
              <a:t> </a:t>
            </a:r>
            <a:r>
              <a:rPr u="heavy" spc="-5" dirty="0">
                <a:uFill>
                  <a:solidFill>
                    <a:srgbClr val="F26529"/>
                  </a:solidFill>
                </a:uFill>
              </a:rPr>
              <a:t>treated with</a:t>
            </a:r>
            <a:r>
              <a:rPr u="heavy" spc="5" dirty="0">
                <a:uFill>
                  <a:solidFill>
                    <a:srgbClr val="F26529"/>
                  </a:solidFill>
                </a:uFill>
              </a:rPr>
              <a:t> </a:t>
            </a:r>
            <a:r>
              <a:rPr u="heavy" dirty="0">
                <a:uFill>
                  <a:solidFill>
                    <a:srgbClr val="F26529"/>
                  </a:solidFill>
                </a:uFill>
              </a:rPr>
              <a:t>RT</a:t>
            </a:r>
            <a:r>
              <a:rPr dirty="0"/>
              <a:t>?</a:t>
            </a:r>
          </a:p>
        </p:txBody>
      </p:sp>
      <p:sp>
        <p:nvSpPr>
          <p:cNvPr id="3" name="object 3"/>
          <p:cNvSpPr txBox="1"/>
          <p:nvPr/>
        </p:nvSpPr>
        <p:spPr>
          <a:xfrm>
            <a:off x="6160335" y="5164569"/>
            <a:ext cx="5527675" cy="1555115"/>
          </a:xfrm>
          <a:prstGeom prst="rect">
            <a:avLst/>
          </a:prstGeom>
        </p:spPr>
        <p:txBody>
          <a:bodyPr vert="horz" wrap="square" lIns="0" tIns="12700" rIns="0" bIns="0" rtlCol="0">
            <a:spAutoFit/>
          </a:bodyPr>
          <a:lstStyle/>
          <a:p>
            <a:pPr marL="0" marR="205740" lvl="0" indent="0" algn="r"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Corbel"/>
                <a:ea typeface="+mn-ea"/>
                <a:cs typeface="Corbel"/>
              </a:rPr>
              <a:t>*49%</a:t>
            </a:r>
            <a:r>
              <a:rPr kumimoji="0" sz="1400" b="0" i="0" u="none" strike="noStrike" kern="1200" cap="none" spc="-30" normalizeH="0" baseline="0" noProof="0" dirty="0">
                <a:ln>
                  <a:noFill/>
                </a:ln>
                <a:solidFill>
                  <a:prstClr val="black"/>
                </a:solidFill>
                <a:effectLst/>
                <a:uLnTx/>
                <a:uFillTx/>
                <a:latin typeface="Corbel"/>
                <a:ea typeface="+mn-ea"/>
                <a:cs typeface="Corbel"/>
              </a:rPr>
              <a:t> </a:t>
            </a:r>
            <a:r>
              <a:rPr kumimoji="0" sz="1400" b="0" i="0" u="none" strike="noStrike" kern="1200" cap="none" spc="-5" normalizeH="0" baseline="0" noProof="0" dirty="0">
                <a:ln>
                  <a:noFill/>
                </a:ln>
                <a:solidFill>
                  <a:prstClr val="black"/>
                </a:solidFill>
                <a:effectLst/>
                <a:uLnTx/>
                <a:uFillTx/>
                <a:latin typeface="Corbel"/>
                <a:ea typeface="+mn-ea"/>
                <a:cs typeface="Corbel"/>
              </a:rPr>
              <a:t>at</a:t>
            </a:r>
            <a:r>
              <a:rPr kumimoji="0" sz="1400" b="0" i="0" u="none" strike="noStrike" kern="1200" cap="none" spc="-20" normalizeH="0" baseline="0" noProof="0" dirty="0">
                <a:ln>
                  <a:noFill/>
                </a:ln>
                <a:solidFill>
                  <a:prstClr val="black"/>
                </a:solidFill>
                <a:effectLst/>
                <a:uLnTx/>
                <a:uFillTx/>
                <a:latin typeface="Corbel"/>
                <a:ea typeface="+mn-ea"/>
                <a:cs typeface="Corbel"/>
              </a:rPr>
              <a:t> </a:t>
            </a:r>
            <a:r>
              <a:rPr kumimoji="0" sz="1400" b="0" i="0" u="none" strike="noStrike" kern="1200" cap="none" spc="-5" normalizeH="0" baseline="0" noProof="0" dirty="0">
                <a:ln>
                  <a:noFill/>
                </a:ln>
                <a:solidFill>
                  <a:prstClr val="black"/>
                </a:solidFill>
                <a:effectLst/>
                <a:uLnTx/>
                <a:uFillTx/>
                <a:latin typeface="Corbel"/>
                <a:ea typeface="+mn-ea"/>
                <a:cs typeface="Corbel"/>
              </a:rPr>
              <a:t>10</a:t>
            </a:r>
            <a:r>
              <a:rPr kumimoji="0" sz="1400" b="0" i="0" u="none" strike="noStrike" kern="1200" cap="none" spc="-30" normalizeH="0" baseline="0" noProof="0" dirty="0">
                <a:ln>
                  <a:noFill/>
                </a:ln>
                <a:solidFill>
                  <a:prstClr val="black"/>
                </a:solidFill>
                <a:effectLst/>
                <a:uLnTx/>
                <a:uFillTx/>
                <a:latin typeface="Corbel"/>
                <a:ea typeface="+mn-ea"/>
                <a:cs typeface="Corbel"/>
              </a:rPr>
              <a:t> </a:t>
            </a:r>
            <a:r>
              <a:rPr kumimoji="0" sz="1400" b="0" i="0" u="none" strike="noStrike" kern="1200" cap="none" spc="-5" normalizeH="0" baseline="0" noProof="0" dirty="0">
                <a:ln>
                  <a:noFill/>
                </a:ln>
                <a:solidFill>
                  <a:prstClr val="black"/>
                </a:solidFill>
                <a:effectLst/>
                <a:uLnTx/>
                <a:uFillTx/>
                <a:latin typeface="Corbel"/>
                <a:ea typeface="+mn-ea"/>
                <a:cs typeface="Corbel"/>
              </a:rPr>
              <a:t>years</a:t>
            </a:r>
            <a:endParaRPr kumimoji="0" sz="1400" b="0" i="0" u="none" strike="noStrike" kern="1200" cap="none" spc="0" normalizeH="0" baseline="0" noProof="0">
              <a:ln>
                <a:noFill/>
              </a:ln>
              <a:solidFill>
                <a:prstClr val="black"/>
              </a:solidFill>
              <a:effectLst/>
              <a:uLnTx/>
              <a:uFillTx/>
              <a:latin typeface="Corbel"/>
              <a:ea typeface="+mn-ea"/>
              <a:cs typeface="Corbel"/>
            </a:endParaRPr>
          </a:p>
          <a:p>
            <a:pPr marL="0" marR="205740" lvl="0" indent="0" algn="r" defTabSz="914400" rtl="0" eaLnBrk="1" fontAlgn="auto" latinLnBrk="0" hangingPunct="1">
              <a:lnSpc>
                <a:spcPct val="100000"/>
              </a:lnSpc>
              <a:spcBef>
                <a:spcPts val="5"/>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orbel"/>
                <a:ea typeface="+mn-ea"/>
                <a:cs typeface="Corbel"/>
              </a:rPr>
              <a:t>**crude</a:t>
            </a:r>
            <a:r>
              <a:rPr kumimoji="0" sz="1400" b="0" i="0" u="none" strike="noStrike" kern="1200" cap="none" spc="-15" normalizeH="0" baseline="0" noProof="0" dirty="0">
                <a:ln>
                  <a:noFill/>
                </a:ln>
                <a:solidFill>
                  <a:prstClr val="black"/>
                </a:solidFill>
                <a:effectLst/>
                <a:uLnTx/>
                <a:uFillTx/>
                <a:latin typeface="Corbel"/>
                <a:ea typeface="+mn-ea"/>
                <a:cs typeface="Corbel"/>
              </a:rPr>
              <a:t> </a:t>
            </a:r>
            <a:r>
              <a:rPr kumimoji="0" sz="1400" b="0" i="0" u="none" strike="noStrike" kern="1200" cap="none" spc="-5" normalizeH="0" baseline="0" noProof="0" dirty="0">
                <a:ln>
                  <a:noFill/>
                </a:ln>
                <a:solidFill>
                  <a:prstClr val="black"/>
                </a:solidFill>
                <a:effectLst/>
                <a:uLnTx/>
                <a:uFillTx/>
                <a:latin typeface="Corbel"/>
                <a:ea typeface="+mn-ea"/>
                <a:cs typeface="Corbel"/>
              </a:rPr>
              <a:t>local</a:t>
            </a:r>
            <a:r>
              <a:rPr kumimoji="0" sz="1400" b="0" i="0" u="none" strike="noStrike" kern="1200" cap="none" spc="10" normalizeH="0" baseline="0" noProof="0" dirty="0">
                <a:ln>
                  <a:noFill/>
                </a:ln>
                <a:solidFill>
                  <a:prstClr val="black"/>
                </a:solidFill>
                <a:effectLst/>
                <a:uLnTx/>
                <a:uFillTx/>
                <a:latin typeface="Corbel"/>
                <a:ea typeface="+mn-ea"/>
                <a:cs typeface="Corbel"/>
              </a:rPr>
              <a:t> </a:t>
            </a:r>
            <a:r>
              <a:rPr kumimoji="0" sz="1400" b="0" i="0" u="none" strike="noStrike" kern="1200" cap="none" spc="-5" normalizeH="0" baseline="0" noProof="0" dirty="0">
                <a:ln>
                  <a:noFill/>
                </a:ln>
                <a:solidFill>
                  <a:prstClr val="black"/>
                </a:solidFill>
                <a:effectLst/>
                <a:uLnTx/>
                <a:uFillTx/>
                <a:latin typeface="Corbel"/>
                <a:ea typeface="+mn-ea"/>
                <a:cs typeface="Corbel"/>
              </a:rPr>
              <a:t>control with</a:t>
            </a:r>
            <a:r>
              <a:rPr kumimoji="0" sz="1400" b="0" i="0" u="none" strike="noStrike" kern="1200" cap="none" spc="5" normalizeH="0" baseline="0" noProof="0" dirty="0">
                <a:ln>
                  <a:noFill/>
                </a:ln>
                <a:solidFill>
                  <a:prstClr val="black"/>
                </a:solidFill>
                <a:effectLst/>
                <a:uLnTx/>
                <a:uFillTx/>
                <a:latin typeface="Corbel"/>
                <a:ea typeface="+mn-ea"/>
                <a:cs typeface="Corbel"/>
              </a:rPr>
              <a:t> </a:t>
            </a:r>
            <a:r>
              <a:rPr kumimoji="0" sz="1400" b="0" i="0" u="none" strike="noStrike" kern="1200" cap="none" spc="-5" normalizeH="0" baseline="0" noProof="0" dirty="0">
                <a:ln>
                  <a:noFill/>
                </a:ln>
                <a:solidFill>
                  <a:prstClr val="black"/>
                </a:solidFill>
                <a:effectLst/>
                <a:uLnTx/>
                <a:uFillTx/>
                <a:latin typeface="Corbel"/>
                <a:ea typeface="+mn-ea"/>
                <a:cs typeface="Corbel"/>
              </a:rPr>
              <a:t>12</a:t>
            </a:r>
            <a:r>
              <a:rPr kumimoji="0" sz="1400" b="0" i="0" u="none" strike="noStrike" kern="1200" cap="none" spc="-10" normalizeH="0" baseline="0" noProof="0" dirty="0">
                <a:ln>
                  <a:noFill/>
                </a:ln>
                <a:solidFill>
                  <a:prstClr val="black"/>
                </a:solidFill>
                <a:effectLst/>
                <a:uLnTx/>
                <a:uFillTx/>
                <a:latin typeface="Corbel"/>
                <a:ea typeface="+mn-ea"/>
                <a:cs typeface="Corbel"/>
              </a:rPr>
              <a:t> </a:t>
            </a:r>
            <a:r>
              <a:rPr kumimoji="0" sz="1400" b="0" i="0" u="none" strike="noStrike" kern="1200" cap="none" spc="0" normalizeH="0" baseline="0" noProof="0" dirty="0">
                <a:ln>
                  <a:noFill/>
                </a:ln>
                <a:solidFill>
                  <a:prstClr val="black"/>
                </a:solidFill>
                <a:effectLst/>
                <a:uLnTx/>
                <a:uFillTx/>
                <a:latin typeface="Corbel"/>
                <a:ea typeface="+mn-ea"/>
                <a:cs typeface="Corbel"/>
              </a:rPr>
              <a:t>month</a:t>
            </a:r>
            <a:r>
              <a:rPr kumimoji="0" sz="1400" b="0" i="0" u="none" strike="noStrike" kern="1200" cap="none" spc="-5" normalizeH="0" baseline="0" noProof="0" dirty="0">
                <a:ln>
                  <a:noFill/>
                </a:ln>
                <a:solidFill>
                  <a:prstClr val="black"/>
                </a:solidFill>
                <a:effectLst/>
                <a:uLnTx/>
                <a:uFillTx/>
                <a:latin typeface="Corbel"/>
                <a:ea typeface="+mn-ea"/>
                <a:cs typeface="Corbel"/>
              </a:rPr>
              <a:t> median</a:t>
            </a:r>
            <a:r>
              <a:rPr kumimoji="0" sz="1400" b="0" i="0" u="none" strike="noStrike" kern="1200" cap="none" spc="5" normalizeH="0" baseline="0" noProof="0" dirty="0">
                <a:ln>
                  <a:noFill/>
                </a:ln>
                <a:solidFill>
                  <a:prstClr val="black"/>
                </a:solidFill>
                <a:effectLst/>
                <a:uLnTx/>
                <a:uFillTx/>
                <a:latin typeface="Corbel"/>
                <a:ea typeface="+mn-ea"/>
                <a:cs typeface="Corbel"/>
              </a:rPr>
              <a:t> </a:t>
            </a:r>
            <a:r>
              <a:rPr kumimoji="0" sz="1400" b="0" i="0" u="none" strike="noStrike" kern="1200" cap="none" spc="-5" normalizeH="0" baseline="0" noProof="0" dirty="0">
                <a:ln>
                  <a:noFill/>
                </a:ln>
                <a:solidFill>
                  <a:prstClr val="black"/>
                </a:solidFill>
                <a:effectLst/>
                <a:uLnTx/>
                <a:uFillTx/>
                <a:latin typeface="Corbel"/>
                <a:ea typeface="+mn-ea"/>
                <a:cs typeface="Corbel"/>
              </a:rPr>
              <a:t>follow-up</a:t>
            </a:r>
            <a:endParaRPr kumimoji="0" sz="1400" b="0" i="0" u="none" strike="noStrike" kern="1200" cap="none" spc="0" normalizeH="0" baseline="0" noProof="0">
              <a:ln>
                <a:noFill/>
              </a:ln>
              <a:solidFill>
                <a:prstClr val="black"/>
              </a:solidFill>
              <a:effectLst/>
              <a:uLnTx/>
              <a:uFillTx/>
              <a:latin typeface="Corbel"/>
              <a:ea typeface="+mn-ea"/>
              <a:cs typeface="Corbel"/>
            </a:endParaRPr>
          </a:p>
          <a:p>
            <a:pPr marL="0" marR="206375" lvl="0" indent="0" algn="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orbel"/>
                <a:ea typeface="+mn-ea"/>
                <a:cs typeface="Corbel"/>
              </a:rPr>
              <a:t>***no</a:t>
            </a:r>
            <a:r>
              <a:rPr kumimoji="0" sz="1400" b="0" i="0" u="none" strike="noStrike" kern="1200" cap="none" spc="-35" normalizeH="0" baseline="0" noProof="0" dirty="0">
                <a:ln>
                  <a:noFill/>
                </a:ln>
                <a:solidFill>
                  <a:prstClr val="black"/>
                </a:solidFill>
                <a:effectLst/>
                <a:uLnTx/>
                <a:uFillTx/>
                <a:latin typeface="Corbel"/>
                <a:ea typeface="+mn-ea"/>
                <a:cs typeface="Corbel"/>
              </a:rPr>
              <a:t> </a:t>
            </a:r>
            <a:r>
              <a:rPr kumimoji="0" sz="1400" b="0" i="0" u="none" strike="noStrike" kern="1200" cap="none" spc="-5" normalizeH="0" baseline="0" noProof="0" dirty="0">
                <a:ln>
                  <a:noFill/>
                </a:ln>
                <a:solidFill>
                  <a:prstClr val="black"/>
                </a:solidFill>
                <a:effectLst/>
                <a:uLnTx/>
                <a:uFillTx/>
                <a:latin typeface="Corbel"/>
                <a:ea typeface="+mn-ea"/>
                <a:cs typeface="Corbel"/>
              </a:rPr>
              <a:t>significant</a:t>
            </a:r>
            <a:r>
              <a:rPr kumimoji="0" sz="1400" b="0" i="0" u="none" strike="noStrike" kern="1200" cap="none" spc="-10" normalizeH="0" baseline="0" noProof="0" dirty="0">
                <a:ln>
                  <a:noFill/>
                </a:ln>
                <a:solidFill>
                  <a:prstClr val="black"/>
                </a:solidFill>
                <a:effectLst/>
                <a:uLnTx/>
                <a:uFillTx/>
                <a:latin typeface="Corbel"/>
                <a:ea typeface="+mn-ea"/>
                <a:cs typeface="Corbel"/>
              </a:rPr>
              <a:t> </a:t>
            </a:r>
            <a:r>
              <a:rPr kumimoji="0" sz="1400" b="0" i="0" u="none" strike="noStrike" kern="1200" cap="none" spc="-5" normalizeH="0" baseline="0" noProof="0" dirty="0">
                <a:ln>
                  <a:noFill/>
                </a:ln>
                <a:solidFill>
                  <a:prstClr val="black"/>
                </a:solidFill>
                <a:effectLst/>
                <a:uLnTx/>
                <a:uFillTx/>
                <a:latin typeface="Corbel"/>
                <a:ea typeface="+mn-ea"/>
                <a:cs typeface="Corbel"/>
              </a:rPr>
              <a:t>difference</a:t>
            </a:r>
            <a:r>
              <a:rPr kumimoji="0" sz="1400" b="0" i="0" u="none" strike="noStrike" kern="1200" cap="none" spc="20" normalizeH="0" baseline="0" noProof="0" dirty="0">
                <a:ln>
                  <a:noFill/>
                </a:ln>
                <a:solidFill>
                  <a:prstClr val="black"/>
                </a:solidFill>
                <a:effectLst/>
                <a:uLnTx/>
                <a:uFillTx/>
                <a:latin typeface="Corbel"/>
                <a:ea typeface="+mn-ea"/>
                <a:cs typeface="Corbel"/>
              </a:rPr>
              <a:t> </a:t>
            </a:r>
            <a:r>
              <a:rPr kumimoji="0" sz="1400" b="0" i="0" u="none" strike="noStrike" kern="1200" cap="none" spc="-5" normalizeH="0" baseline="0" noProof="0" dirty="0">
                <a:ln>
                  <a:noFill/>
                </a:ln>
                <a:solidFill>
                  <a:prstClr val="black"/>
                </a:solidFill>
                <a:effectLst/>
                <a:uLnTx/>
                <a:uFillTx/>
                <a:latin typeface="Corbel"/>
                <a:ea typeface="+mn-ea"/>
                <a:cs typeface="Corbel"/>
              </a:rPr>
              <a:t>between</a:t>
            </a:r>
            <a:r>
              <a:rPr kumimoji="0" sz="1400" b="0" i="0" u="none" strike="noStrike" kern="1200" cap="none" spc="5" normalizeH="0" baseline="0" noProof="0" dirty="0">
                <a:ln>
                  <a:noFill/>
                </a:ln>
                <a:solidFill>
                  <a:prstClr val="black"/>
                </a:solidFill>
                <a:effectLst/>
                <a:uLnTx/>
                <a:uFillTx/>
                <a:latin typeface="Corbel"/>
                <a:ea typeface="+mn-ea"/>
                <a:cs typeface="Corbel"/>
              </a:rPr>
              <a:t> </a:t>
            </a:r>
            <a:r>
              <a:rPr kumimoji="0" sz="1400" b="0" i="0" u="none" strike="noStrike" kern="1200" cap="none" spc="-5" normalizeH="0" baseline="0" noProof="0" dirty="0">
                <a:ln>
                  <a:noFill/>
                </a:ln>
                <a:solidFill>
                  <a:prstClr val="black"/>
                </a:solidFill>
                <a:effectLst/>
                <a:uLnTx/>
                <a:uFillTx/>
                <a:latin typeface="Corbel"/>
                <a:ea typeface="+mn-ea"/>
                <a:cs typeface="Corbel"/>
              </a:rPr>
              <a:t>BCC</a:t>
            </a:r>
            <a:r>
              <a:rPr kumimoji="0" sz="1400" b="0" i="0" u="none" strike="noStrike" kern="1200" cap="none" spc="-15" normalizeH="0" baseline="0" noProof="0" dirty="0">
                <a:ln>
                  <a:noFill/>
                </a:ln>
                <a:solidFill>
                  <a:prstClr val="black"/>
                </a:solidFill>
                <a:effectLst/>
                <a:uLnTx/>
                <a:uFillTx/>
                <a:latin typeface="Corbel"/>
                <a:ea typeface="+mn-ea"/>
                <a:cs typeface="Corbel"/>
              </a:rPr>
              <a:t> </a:t>
            </a:r>
            <a:r>
              <a:rPr kumimoji="0" sz="1400" b="0" i="0" u="none" strike="noStrike" kern="1200" cap="none" spc="0" normalizeH="0" baseline="0" noProof="0" dirty="0">
                <a:ln>
                  <a:noFill/>
                </a:ln>
                <a:solidFill>
                  <a:prstClr val="black"/>
                </a:solidFill>
                <a:effectLst/>
                <a:uLnTx/>
                <a:uFillTx/>
                <a:latin typeface="Corbel"/>
                <a:ea typeface="+mn-ea"/>
                <a:cs typeface="Corbel"/>
              </a:rPr>
              <a:t>and</a:t>
            </a:r>
            <a:r>
              <a:rPr kumimoji="0" sz="1400" b="0" i="0" u="none" strike="noStrike" kern="1200" cap="none" spc="-45" normalizeH="0" baseline="0" noProof="0" dirty="0">
                <a:ln>
                  <a:noFill/>
                </a:ln>
                <a:solidFill>
                  <a:prstClr val="black"/>
                </a:solidFill>
                <a:effectLst/>
                <a:uLnTx/>
                <a:uFillTx/>
                <a:latin typeface="Corbel"/>
                <a:ea typeface="+mn-ea"/>
                <a:cs typeface="Corbel"/>
              </a:rPr>
              <a:t> </a:t>
            </a:r>
            <a:r>
              <a:rPr kumimoji="0" sz="1400" b="0" i="0" u="none" strike="noStrike" kern="1200" cap="none" spc="-5" normalizeH="0" baseline="0" noProof="0" dirty="0">
                <a:ln>
                  <a:noFill/>
                </a:ln>
                <a:solidFill>
                  <a:prstClr val="black"/>
                </a:solidFill>
                <a:effectLst/>
                <a:uLnTx/>
                <a:uFillTx/>
                <a:latin typeface="Corbel"/>
                <a:ea typeface="+mn-ea"/>
                <a:cs typeface="Corbel"/>
              </a:rPr>
              <a:t>SCC</a:t>
            </a:r>
            <a:endParaRPr kumimoji="0" sz="1400" b="0" i="0" u="none" strike="noStrike" kern="1200" cap="none" spc="0" normalizeH="0" baseline="0" noProof="0">
              <a:ln>
                <a:noFill/>
              </a:ln>
              <a:solidFill>
                <a:prstClr val="black"/>
              </a:solidFill>
              <a:effectLst/>
              <a:uLnTx/>
              <a:uFillTx/>
              <a:latin typeface="Corbel"/>
              <a:ea typeface="+mn-ea"/>
              <a:cs typeface="Corbe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orbel"/>
              <a:ea typeface="+mn-ea"/>
              <a:cs typeface="Corbel"/>
            </a:endParaRPr>
          </a:p>
          <a:p>
            <a:pPr marL="12700" marR="5080" lvl="0" indent="-635" algn="l" defTabSz="914400" rtl="0" eaLnBrk="1" fontAlgn="auto" latinLnBrk="0" hangingPunct="1">
              <a:lnSpc>
                <a:spcPct val="100000"/>
              </a:lnSpc>
              <a:spcBef>
                <a:spcPts val="965"/>
              </a:spcBef>
              <a:spcAft>
                <a:spcPts val="0"/>
              </a:spcAft>
              <a:buClrTx/>
              <a:buSzTx/>
              <a:buFontTx/>
              <a:buNone/>
              <a:tabLst/>
              <a:defRPr/>
            </a:pPr>
            <a:r>
              <a:rPr kumimoji="0" sz="1800" b="0" i="0" u="none" strike="noStrike" kern="1200" cap="none" spc="-15" normalizeH="0" baseline="0" noProof="0" dirty="0">
                <a:ln>
                  <a:noFill/>
                </a:ln>
                <a:solidFill>
                  <a:prstClr val="black"/>
                </a:solidFill>
                <a:effectLst/>
                <a:uLnTx/>
                <a:uFillTx/>
                <a:latin typeface="Corbel"/>
                <a:ea typeface="+mn-ea"/>
                <a:cs typeface="Corbel"/>
              </a:rPr>
              <a:t>Petrovich</a:t>
            </a:r>
            <a:r>
              <a:rPr kumimoji="0" sz="1800" b="0" i="0" u="none" strike="noStrike" kern="1200" cap="none" spc="-70"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Am</a:t>
            </a:r>
            <a:r>
              <a:rPr kumimoji="0" sz="1800" b="0" i="0" u="none" strike="noStrike" kern="1200" cap="none" spc="-35" normalizeH="0" baseline="0" noProof="0" dirty="0">
                <a:ln>
                  <a:noFill/>
                </a:ln>
                <a:solidFill>
                  <a:prstClr val="black"/>
                </a:solidFill>
                <a:effectLst/>
                <a:uLnTx/>
                <a:uFillTx/>
                <a:latin typeface="Corbel"/>
                <a:ea typeface="+mn-ea"/>
                <a:cs typeface="Corbel"/>
              </a:rPr>
              <a:t> </a:t>
            </a:r>
            <a:r>
              <a:rPr kumimoji="0" sz="1800" b="0" i="0" u="none" strike="noStrike" kern="1200" cap="none" spc="0" normalizeH="0" baseline="0" noProof="0" dirty="0">
                <a:ln>
                  <a:noFill/>
                </a:ln>
                <a:solidFill>
                  <a:prstClr val="black"/>
                </a:solidFill>
                <a:effectLst/>
                <a:uLnTx/>
                <a:uFillTx/>
                <a:latin typeface="Corbel"/>
                <a:ea typeface="+mn-ea"/>
                <a:cs typeface="Corbel"/>
              </a:rPr>
              <a:t>J</a:t>
            </a:r>
            <a:r>
              <a:rPr kumimoji="0" sz="1800" b="0" i="0" u="none" strike="noStrike" kern="1200" cap="none" spc="-75"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Clin</a:t>
            </a:r>
            <a:r>
              <a:rPr kumimoji="0" sz="1800" b="0" i="0" u="none" strike="noStrike" kern="1200" cap="none" spc="-70" normalizeH="0" baseline="0" noProof="0" dirty="0">
                <a:ln>
                  <a:noFill/>
                </a:ln>
                <a:solidFill>
                  <a:prstClr val="black"/>
                </a:solidFill>
                <a:effectLst/>
                <a:uLnTx/>
                <a:uFillTx/>
                <a:latin typeface="Corbel"/>
                <a:ea typeface="+mn-ea"/>
                <a:cs typeface="Corbel"/>
              </a:rPr>
              <a:t> </a:t>
            </a:r>
            <a:r>
              <a:rPr kumimoji="0" sz="1800" b="0" i="0" u="none" strike="noStrike" kern="1200" cap="none" spc="0" normalizeH="0" baseline="0" noProof="0" dirty="0">
                <a:ln>
                  <a:noFill/>
                </a:ln>
                <a:solidFill>
                  <a:prstClr val="black"/>
                </a:solidFill>
                <a:effectLst/>
                <a:uLnTx/>
                <a:uFillTx/>
                <a:latin typeface="Corbel"/>
                <a:ea typeface="+mn-ea"/>
                <a:cs typeface="Corbel"/>
              </a:rPr>
              <a:t>Oncol</a:t>
            </a:r>
            <a:r>
              <a:rPr kumimoji="0" sz="1800" b="0" i="0" u="none" strike="noStrike" kern="1200" cap="none" spc="-10"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1988;</a:t>
            </a:r>
            <a:r>
              <a:rPr kumimoji="0" sz="1800" b="0" i="0" u="none" strike="noStrike" kern="1200" cap="none" spc="-70"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Al-Othman</a:t>
            </a:r>
            <a:r>
              <a:rPr kumimoji="0" sz="1800" b="0" i="0" u="none" strike="noStrike" kern="1200" cap="none" spc="-75"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Am</a:t>
            </a:r>
            <a:r>
              <a:rPr kumimoji="0" sz="1800" b="0" i="0" u="none" strike="noStrike" kern="1200" cap="none" spc="-40" normalizeH="0" baseline="0" noProof="0" dirty="0">
                <a:ln>
                  <a:noFill/>
                </a:ln>
                <a:solidFill>
                  <a:prstClr val="black"/>
                </a:solidFill>
                <a:effectLst/>
                <a:uLnTx/>
                <a:uFillTx/>
                <a:latin typeface="Corbel"/>
                <a:ea typeface="+mn-ea"/>
                <a:cs typeface="Corbel"/>
              </a:rPr>
              <a:t> </a:t>
            </a:r>
            <a:r>
              <a:rPr kumimoji="0" sz="1800" b="0" i="0" u="none" strike="noStrike" kern="1200" cap="none" spc="0" normalizeH="0" baseline="0" noProof="0" dirty="0">
                <a:ln>
                  <a:noFill/>
                </a:ln>
                <a:solidFill>
                  <a:prstClr val="black"/>
                </a:solidFill>
                <a:effectLst/>
                <a:uLnTx/>
                <a:uFillTx/>
                <a:latin typeface="Corbel"/>
                <a:ea typeface="+mn-ea"/>
                <a:cs typeface="Corbel"/>
              </a:rPr>
              <a:t>J</a:t>
            </a:r>
            <a:r>
              <a:rPr kumimoji="0" sz="1800" b="0" i="0" u="none" strike="noStrike" kern="1200" cap="none" spc="-60"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Otol</a:t>
            </a:r>
            <a:r>
              <a:rPr kumimoji="0" sz="1800" b="0" i="0" u="none" strike="noStrike" kern="1200" cap="none" spc="-10" normalizeH="0" baseline="0" noProof="0" dirty="0">
                <a:ln>
                  <a:noFill/>
                </a:ln>
                <a:solidFill>
                  <a:prstClr val="black"/>
                </a:solidFill>
                <a:effectLst/>
                <a:uLnTx/>
                <a:uFillTx/>
                <a:latin typeface="Corbel"/>
                <a:ea typeface="+mn-ea"/>
                <a:cs typeface="Corbel"/>
              </a:rPr>
              <a:t> </a:t>
            </a:r>
            <a:r>
              <a:rPr kumimoji="0" sz="1800" b="0" i="0" u="none" strike="noStrike" kern="1200" cap="none" spc="-15" normalizeH="0" baseline="0" noProof="0" dirty="0">
                <a:ln>
                  <a:noFill/>
                </a:ln>
                <a:solidFill>
                  <a:prstClr val="black"/>
                </a:solidFill>
                <a:effectLst/>
                <a:uLnTx/>
                <a:uFillTx/>
                <a:latin typeface="Corbel"/>
                <a:ea typeface="+mn-ea"/>
                <a:cs typeface="Corbel"/>
              </a:rPr>
              <a:t>2001 </a:t>
            </a:r>
            <a:r>
              <a:rPr kumimoji="0" sz="1800" b="0" i="0" u="none" strike="noStrike" kern="1200" cap="none" spc="-345"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Matthiesen</a:t>
            </a:r>
            <a:r>
              <a:rPr kumimoji="0" sz="1800" b="0" i="0" u="none" strike="noStrike" kern="1200" cap="none" spc="-45" normalizeH="0" baseline="0" noProof="0" dirty="0">
                <a:ln>
                  <a:noFill/>
                </a:ln>
                <a:solidFill>
                  <a:prstClr val="black"/>
                </a:solidFill>
                <a:effectLst/>
                <a:uLnTx/>
                <a:uFillTx/>
                <a:latin typeface="Corbel"/>
                <a:ea typeface="+mn-ea"/>
                <a:cs typeface="Corbel"/>
              </a:rPr>
              <a:t> </a:t>
            </a:r>
            <a:r>
              <a:rPr kumimoji="0" sz="1800" b="0" i="0" u="none" strike="noStrike" kern="1200" cap="none" spc="0" normalizeH="0" baseline="0" noProof="0" dirty="0">
                <a:ln>
                  <a:noFill/>
                </a:ln>
                <a:solidFill>
                  <a:prstClr val="black"/>
                </a:solidFill>
                <a:effectLst/>
                <a:uLnTx/>
                <a:uFillTx/>
                <a:latin typeface="Corbel"/>
                <a:ea typeface="+mn-ea"/>
                <a:cs typeface="Corbel"/>
              </a:rPr>
              <a:t>J</a:t>
            </a:r>
            <a:r>
              <a:rPr kumimoji="0" sz="1800" b="0" i="0" u="none" strike="noStrike" kern="1200" cap="none" spc="10"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Med</a:t>
            </a:r>
            <a:r>
              <a:rPr kumimoji="0" sz="1800" b="0" i="0" u="none" strike="noStrike" kern="1200" cap="none" spc="-10"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Imag</a:t>
            </a:r>
            <a:r>
              <a:rPr kumimoji="0" sz="1800" b="0" i="0" u="none" strike="noStrike" kern="1200" cap="none" spc="0"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Rad</a:t>
            </a:r>
            <a:r>
              <a:rPr kumimoji="0" sz="1800" b="0" i="0" u="none" strike="noStrike" kern="1200" cap="none" spc="-70" normalizeH="0" baseline="0" noProof="0" dirty="0">
                <a:ln>
                  <a:noFill/>
                </a:ln>
                <a:solidFill>
                  <a:prstClr val="black"/>
                </a:solidFill>
                <a:effectLst/>
                <a:uLnTx/>
                <a:uFillTx/>
                <a:latin typeface="Corbel"/>
                <a:ea typeface="+mn-ea"/>
                <a:cs typeface="Corbel"/>
              </a:rPr>
              <a:t> </a:t>
            </a:r>
            <a:r>
              <a:rPr kumimoji="0" sz="1800" b="0" i="0" u="none" strike="noStrike" kern="1200" cap="none" spc="0" normalizeH="0" baseline="0" noProof="0" dirty="0">
                <a:ln>
                  <a:noFill/>
                </a:ln>
                <a:solidFill>
                  <a:prstClr val="black"/>
                </a:solidFill>
                <a:effectLst/>
                <a:uLnTx/>
                <a:uFillTx/>
                <a:latin typeface="Corbel"/>
                <a:ea typeface="+mn-ea"/>
                <a:cs typeface="Corbel"/>
              </a:rPr>
              <a:t>Onc</a:t>
            </a:r>
            <a:r>
              <a:rPr kumimoji="0" sz="1800" b="0" i="0" u="none" strike="noStrike" kern="1200" cap="none" spc="-15" normalizeH="0" baseline="0" noProof="0" dirty="0">
                <a:ln>
                  <a:noFill/>
                </a:ln>
                <a:solidFill>
                  <a:prstClr val="black"/>
                </a:solidFill>
                <a:effectLst/>
                <a:uLnTx/>
                <a:uFillTx/>
                <a:latin typeface="Corbel"/>
                <a:ea typeface="+mn-ea"/>
                <a:cs typeface="Corbel"/>
              </a:rPr>
              <a:t> </a:t>
            </a:r>
            <a:r>
              <a:rPr kumimoji="0" sz="1800" b="0" i="0" u="none" strike="noStrike" kern="1200" cap="none" spc="-10" normalizeH="0" baseline="0" noProof="0" dirty="0">
                <a:ln>
                  <a:noFill/>
                </a:ln>
                <a:solidFill>
                  <a:prstClr val="black"/>
                </a:solidFill>
                <a:effectLst/>
                <a:uLnTx/>
                <a:uFillTx/>
                <a:latin typeface="Corbel"/>
                <a:ea typeface="+mn-ea"/>
                <a:cs typeface="Corbel"/>
              </a:rPr>
              <a:t>2011;</a:t>
            </a:r>
            <a:r>
              <a:rPr kumimoji="0" sz="1800" b="0" i="0" u="none" strike="noStrike" kern="1200" cap="none" spc="15" normalizeH="0" baseline="0" noProof="0" dirty="0">
                <a:ln>
                  <a:noFill/>
                </a:ln>
                <a:solidFill>
                  <a:prstClr val="black"/>
                </a:solidFill>
                <a:effectLst/>
                <a:uLnTx/>
                <a:uFillTx/>
                <a:latin typeface="Corbel"/>
                <a:ea typeface="+mn-ea"/>
                <a:cs typeface="Corbel"/>
              </a:rPr>
              <a:t> </a:t>
            </a:r>
            <a:r>
              <a:rPr kumimoji="0" sz="1800" b="0" i="0" u="none" strike="noStrike" kern="1200" cap="none" spc="0" normalizeH="0" baseline="0" noProof="0" dirty="0">
                <a:ln>
                  <a:noFill/>
                </a:ln>
                <a:solidFill>
                  <a:srgbClr val="F26529"/>
                </a:solidFill>
                <a:effectLst/>
                <a:uLnTx/>
                <a:uFillTx/>
                <a:latin typeface="Corbel"/>
                <a:ea typeface="+mn-ea"/>
                <a:cs typeface="Corbel"/>
              </a:rPr>
              <a:t>Kim</a:t>
            </a:r>
            <a:r>
              <a:rPr kumimoji="0" sz="1800" b="0" i="0" u="none" strike="noStrike" kern="1200" cap="none" spc="-15" normalizeH="0" baseline="0" noProof="0" dirty="0">
                <a:ln>
                  <a:noFill/>
                </a:ln>
                <a:solidFill>
                  <a:srgbClr val="F26529"/>
                </a:solidFill>
                <a:effectLst/>
                <a:uLnTx/>
                <a:uFillTx/>
                <a:latin typeface="Corbel"/>
                <a:ea typeface="+mn-ea"/>
                <a:cs typeface="Corbel"/>
              </a:rPr>
              <a:t> </a:t>
            </a:r>
            <a:r>
              <a:rPr kumimoji="0" sz="1800" b="0" i="0" u="none" strike="noStrike" kern="1200" cap="none" spc="0" normalizeH="0" baseline="0" noProof="0" dirty="0">
                <a:ln>
                  <a:noFill/>
                </a:ln>
                <a:solidFill>
                  <a:srgbClr val="F26529"/>
                </a:solidFill>
                <a:effectLst/>
                <a:uLnTx/>
                <a:uFillTx/>
                <a:latin typeface="Corbel"/>
                <a:ea typeface="+mn-ea"/>
                <a:cs typeface="Corbel"/>
              </a:rPr>
              <a:t>Br</a:t>
            </a:r>
            <a:r>
              <a:rPr kumimoji="0" sz="1800" b="0" i="0" u="none" strike="noStrike" kern="1200" cap="none" spc="-40" normalizeH="0" baseline="0" noProof="0" dirty="0">
                <a:ln>
                  <a:noFill/>
                </a:ln>
                <a:solidFill>
                  <a:srgbClr val="F26529"/>
                </a:solidFill>
                <a:effectLst/>
                <a:uLnTx/>
                <a:uFillTx/>
                <a:latin typeface="Corbel"/>
                <a:ea typeface="+mn-ea"/>
                <a:cs typeface="Corbel"/>
              </a:rPr>
              <a:t> </a:t>
            </a:r>
            <a:r>
              <a:rPr kumimoji="0" sz="1800" b="0" i="0" u="none" strike="noStrike" kern="1200" cap="none" spc="0" normalizeH="0" baseline="0" noProof="0" dirty="0">
                <a:ln>
                  <a:noFill/>
                </a:ln>
                <a:solidFill>
                  <a:srgbClr val="F26529"/>
                </a:solidFill>
                <a:effectLst/>
                <a:uLnTx/>
                <a:uFillTx/>
                <a:latin typeface="Corbel"/>
                <a:ea typeface="+mn-ea"/>
                <a:cs typeface="Corbel"/>
              </a:rPr>
              <a:t>J</a:t>
            </a:r>
            <a:r>
              <a:rPr kumimoji="0" sz="1800" b="0" i="0" u="none" strike="noStrike" kern="1200" cap="none" spc="-5" normalizeH="0" baseline="0" noProof="0" dirty="0">
                <a:ln>
                  <a:noFill/>
                </a:ln>
                <a:solidFill>
                  <a:srgbClr val="F26529"/>
                </a:solidFill>
                <a:effectLst/>
                <a:uLnTx/>
                <a:uFillTx/>
                <a:latin typeface="Corbel"/>
                <a:ea typeface="+mn-ea"/>
                <a:cs typeface="Corbel"/>
              </a:rPr>
              <a:t> Derm</a:t>
            </a:r>
            <a:r>
              <a:rPr kumimoji="0" sz="1800" b="0" i="0" u="none" strike="noStrike" kern="1200" cap="none" spc="5" normalizeH="0" baseline="0" noProof="0" dirty="0">
                <a:ln>
                  <a:noFill/>
                </a:ln>
                <a:solidFill>
                  <a:srgbClr val="F26529"/>
                </a:solidFill>
                <a:effectLst/>
                <a:uLnTx/>
                <a:uFillTx/>
                <a:latin typeface="Corbel"/>
                <a:ea typeface="+mn-ea"/>
                <a:cs typeface="Corbel"/>
              </a:rPr>
              <a:t> </a:t>
            </a:r>
            <a:r>
              <a:rPr kumimoji="0" sz="1800" b="0" i="0" u="none" strike="noStrike" kern="1200" cap="none" spc="-15" normalizeH="0" baseline="0" noProof="0" dirty="0">
                <a:ln>
                  <a:noFill/>
                </a:ln>
                <a:solidFill>
                  <a:srgbClr val="F26529"/>
                </a:solidFill>
                <a:effectLst/>
                <a:uLnTx/>
                <a:uFillTx/>
                <a:latin typeface="Corbel"/>
                <a:ea typeface="+mn-ea"/>
                <a:cs typeface="Corbel"/>
              </a:rPr>
              <a:t>2019</a:t>
            </a:r>
            <a:endParaRPr kumimoji="0" sz="1800" b="0" i="0" u="none" strike="noStrike" kern="1200" cap="none" spc="0" normalizeH="0" baseline="0" noProof="0">
              <a:ln>
                <a:noFill/>
              </a:ln>
              <a:solidFill>
                <a:prstClr val="black"/>
              </a:solidFill>
              <a:effectLst/>
              <a:uLnTx/>
              <a:uFillTx/>
              <a:latin typeface="Corbel"/>
              <a:ea typeface="+mn-ea"/>
              <a:cs typeface="Corbel"/>
            </a:endParaRPr>
          </a:p>
        </p:txBody>
      </p:sp>
      <p:graphicFrame>
        <p:nvGraphicFramePr>
          <p:cNvPr id="4" name="object 4"/>
          <p:cNvGraphicFramePr>
            <a:graphicFrameLocks noGrp="1"/>
          </p:cNvGraphicFramePr>
          <p:nvPr/>
        </p:nvGraphicFramePr>
        <p:xfrm>
          <a:off x="619292" y="1516995"/>
          <a:ext cx="10960100" cy="3619500"/>
        </p:xfrm>
        <a:graphic>
          <a:graphicData uri="http://schemas.openxmlformats.org/drawingml/2006/table">
            <a:tbl>
              <a:tblPr firstRow="1" bandRow="1">
                <a:tableStyleId>{2D5ABB26-0587-4C30-8999-92F81FD0307C}</a:tableStyleId>
              </a:tblPr>
              <a:tblGrid>
                <a:gridCol w="3289300">
                  <a:extLst>
                    <a:ext uri="{9D8B030D-6E8A-4147-A177-3AD203B41FA5}">
                      <a16:colId xmlns:a16="http://schemas.microsoft.com/office/drawing/2014/main" val="20000"/>
                    </a:ext>
                  </a:extLst>
                </a:gridCol>
                <a:gridCol w="2385695">
                  <a:extLst>
                    <a:ext uri="{9D8B030D-6E8A-4147-A177-3AD203B41FA5}">
                      <a16:colId xmlns:a16="http://schemas.microsoft.com/office/drawing/2014/main" val="20001"/>
                    </a:ext>
                  </a:extLst>
                </a:gridCol>
                <a:gridCol w="2002154">
                  <a:extLst>
                    <a:ext uri="{9D8B030D-6E8A-4147-A177-3AD203B41FA5}">
                      <a16:colId xmlns:a16="http://schemas.microsoft.com/office/drawing/2014/main" val="20002"/>
                    </a:ext>
                  </a:extLst>
                </a:gridCol>
                <a:gridCol w="1669415">
                  <a:extLst>
                    <a:ext uri="{9D8B030D-6E8A-4147-A177-3AD203B41FA5}">
                      <a16:colId xmlns:a16="http://schemas.microsoft.com/office/drawing/2014/main" val="20003"/>
                    </a:ext>
                  </a:extLst>
                </a:gridCol>
                <a:gridCol w="1594484">
                  <a:extLst>
                    <a:ext uri="{9D8B030D-6E8A-4147-A177-3AD203B41FA5}">
                      <a16:colId xmlns:a16="http://schemas.microsoft.com/office/drawing/2014/main" val="20004"/>
                    </a:ext>
                  </a:extLst>
                </a:gridCol>
              </a:tblGrid>
              <a:tr h="640073">
                <a:tc>
                  <a:txBody>
                    <a:bodyPr/>
                    <a:lstStyle/>
                    <a:p>
                      <a:pPr>
                        <a:lnSpc>
                          <a:spcPct val="100000"/>
                        </a:lnSpc>
                      </a:pPr>
                      <a:endParaRPr sz="1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47474"/>
                    </a:solidFill>
                  </a:tcPr>
                </a:tc>
                <a:tc>
                  <a:txBody>
                    <a:bodyPr/>
                    <a:lstStyle/>
                    <a:p>
                      <a:pPr marL="90805" marR="378460">
                        <a:lnSpc>
                          <a:spcPct val="100000"/>
                        </a:lnSpc>
                        <a:spcBef>
                          <a:spcPts val="240"/>
                        </a:spcBef>
                      </a:pPr>
                      <a:r>
                        <a:rPr sz="1800" b="1" spc="-5" dirty="0">
                          <a:solidFill>
                            <a:srgbClr val="FFFFFF"/>
                          </a:solidFill>
                          <a:latin typeface="Corbel"/>
                          <a:cs typeface="Corbel"/>
                        </a:rPr>
                        <a:t>University</a:t>
                      </a:r>
                      <a:r>
                        <a:rPr sz="1800" b="1" spc="15" dirty="0">
                          <a:solidFill>
                            <a:srgbClr val="FFFFFF"/>
                          </a:solidFill>
                          <a:latin typeface="Corbel"/>
                          <a:cs typeface="Corbel"/>
                        </a:rPr>
                        <a:t> </a:t>
                      </a:r>
                      <a:r>
                        <a:rPr sz="1800" b="1" spc="-5" dirty="0">
                          <a:solidFill>
                            <a:srgbClr val="FFFFFF"/>
                          </a:solidFill>
                          <a:latin typeface="Corbel"/>
                          <a:cs typeface="Corbel"/>
                        </a:rPr>
                        <a:t>of </a:t>
                      </a:r>
                      <a:r>
                        <a:rPr sz="1800" b="1" dirty="0">
                          <a:solidFill>
                            <a:srgbClr val="FFFFFF"/>
                          </a:solidFill>
                          <a:latin typeface="Corbel"/>
                          <a:cs typeface="Corbel"/>
                        </a:rPr>
                        <a:t> </a:t>
                      </a:r>
                      <a:r>
                        <a:rPr sz="1800" b="1" spc="5" dirty="0">
                          <a:solidFill>
                            <a:srgbClr val="FFFFFF"/>
                          </a:solidFill>
                          <a:latin typeface="Corbel"/>
                          <a:cs typeface="Corbel"/>
                        </a:rPr>
                        <a:t>S</a:t>
                      </a:r>
                      <a:r>
                        <a:rPr sz="1800" b="1" spc="-5" dirty="0">
                          <a:solidFill>
                            <a:srgbClr val="FFFFFF"/>
                          </a:solidFill>
                          <a:latin typeface="Corbel"/>
                          <a:cs typeface="Corbel"/>
                        </a:rPr>
                        <a:t>o</a:t>
                      </a:r>
                      <a:r>
                        <a:rPr sz="1800" b="1" dirty="0">
                          <a:solidFill>
                            <a:srgbClr val="FFFFFF"/>
                          </a:solidFill>
                          <a:latin typeface="Corbel"/>
                          <a:cs typeface="Corbel"/>
                        </a:rPr>
                        <a:t>uthe</a:t>
                      </a:r>
                      <a:r>
                        <a:rPr sz="1800" b="1" spc="-10" dirty="0">
                          <a:solidFill>
                            <a:srgbClr val="FFFFFF"/>
                          </a:solidFill>
                          <a:latin typeface="Corbel"/>
                          <a:cs typeface="Corbel"/>
                        </a:rPr>
                        <a:t>r</a:t>
                      </a:r>
                      <a:r>
                        <a:rPr sz="1800" b="1" dirty="0">
                          <a:solidFill>
                            <a:srgbClr val="FFFFFF"/>
                          </a:solidFill>
                          <a:latin typeface="Corbel"/>
                          <a:cs typeface="Corbel"/>
                        </a:rPr>
                        <a:t>n</a:t>
                      </a:r>
                      <a:r>
                        <a:rPr sz="1800" b="1" spc="-65" dirty="0">
                          <a:solidFill>
                            <a:srgbClr val="FFFFFF"/>
                          </a:solidFill>
                          <a:latin typeface="Corbel"/>
                          <a:cs typeface="Corbel"/>
                        </a:rPr>
                        <a:t> </a:t>
                      </a:r>
                      <a:r>
                        <a:rPr sz="1800" b="1" dirty="0">
                          <a:solidFill>
                            <a:srgbClr val="FFFFFF"/>
                          </a:solidFill>
                          <a:latin typeface="Corbel"/>
                          <a:cs typeface="Corbel"/>
                        </a:rPr>
                        <a:t>C</a:t>
                      </a:r>
                      <a:r>
                        <a:rPr sz="1800" b="1" spc="-5" dirty="0">
                          <a:solidFill>
                            <a:srgbClr val="FFFFFF"/>
                          </a:solidFill>
                          <a:latin typeface="Corbel"/>
                          <a:cs typeface="Corbel"/>
                        </a:rPr>
                        <a:t>a</a:t>
                      </a:r>
                      <a:r>
                        <a:rPr sz="1800" b="1" dirty="0">
                          <a:solidFill>
                            <a:srgbClr val="FFFFFF"/>
                          </a:solidFill>
                          <a:latin typeface="Corbel"/>
                          <a:cs typeface="Corbel"/>
                        </a:rPr>
                        <a:t>l</a:t>
                      </a:r>
                      <a:r>
                        <a:rPr sz="1800" b="1" spc="-5" dirty="0">
                          <a:solidFill>
                            <a:srgbClr val="FFFFFF"/>
                          </a:solidFill>
                          <a:latin typeface="Corbel"/>
                          <a:cs typeface="Corbel"/>
                        </a:rPr>
                        <a:t>ifo</a:t>
                      </a:r>
                      <a:r>
                        <a:rPr sz="1800" b="1" spc="-10" dirty="0">
                          <a:solidFill>
                            <a:srgbClr val="FFFFFF"/>
                          </a:solidFill>
                          <a:latin typeface="Corbel"/>
                          <a:cs typeface="Corbel"/>
                        </a:rPr>
                        <a:t>r</a:t>
                      </a:r>
                      <a:r>
                        <a:rPr sz="1800" b="1" spc="-5" dirty="0">
                          <a:solidFill>
                            <a:srgbClr val="FFFFFF"/>
                          </a:solidFill>
                          <a:latin typeface="Corbel"/>
                          <a:cs typeface="Corbel"/>
                        </a:rPr>
                        <a:t>ni</a:t>
                      </a:r>
                      <a:r>
                        <a:rPr sz="1800" b="1" dirty="0">
                          <a:solidFill>
                            <a:srgbClr val="FFFFFF"/>
                          </a:solidFill>
                          <a:latin typeface="Corbel"/>
                          <a:cs typeface="Corbel"/>
                        </a:rPr>
                        <a:t>a</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47474"/>
                    </a:solidFill>
                  </a:tcPr>
                </a:tc>
                <a:tc>
                  <a:txBody>
                    <a:bodyPr/>
                    <a:lstStyle/>
                    <a:p>
                      <a:pPr marL="91440" marR="640715">
                        <a:lnSpc>
                          <a:spcPct val="100000"/>
                        </a:lnSpc>
                        <a:spcBef>
                          <a:spcPts val="240"/>
                        </a:spcBef>
                      </a:pPr>
                      <a:r>
                        <a:rPr sz="1800" b="1" spc="-5" dirty="0">
                          <a:solidFill>
                            <a:srgbClr val="FFFFFF"/>
                          </a:solidFill>
                          <a:latin typeface="Corbel"/>
                          <a:cs typeface="Corbel"/>
                        </a:rPr>
                        <a:t>University</a:t>
                      </a:r>
                      <a:r>
                        <a:rPr sz="1800" b="1" spc="-45" dirty="0">
                          <a:solidFill>
                            <a:srgbClr val="FFFFFF"/>
                          </a:solidFill>
                          <a:latin typeface="Corbel"/>
                          <a:cs typeface="Corbel"/>
                        </a:rPr>
                        <a:t> </a:t>
                      </a:r>
                      <a:r>
                        <a:rPr sz="1800" b="1" spc="-5" dirty="0">
                          <a:solidFill>
                            <a:srgbClr val="FFFFFF"/>
                          </a:solidFill>
                          <a:latin typeface="Corbel"/>
                          <a:cs typeface="Corbel"/>
                        </a:rPr>
                        <a:t>of </a:t>
                      </a:r>
                      <a:r>
                        <a:rPr sz="1800" b="1" spc="-355" dirty="0">
                          <a:solidFill>
                            <a:srgbClr val="FFFFFF"/>
                          </a:solidFill>
                          <a:latin typeface="Corbel"/>
                          <a:cs typeface="Corbel"/>
                        </a:rPr>
                        <a:t> </a:t>
                      </a:r>
                      <a:r>
                        <a:rPr sz="1800" b="1" spc="-5" dirty="0">
                          <a:solidFill>
                            <a:srgbClr val="FFFFFF"/>
                          </a:solidFill>
                          <a:latin typeface="Corbel"/>
                          <a:cs typeface="Corbel"/>
                        </a:rPr>
                        <a:t>Florida</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47474"/>
                    </a:solidFill>
                  </a:tcPr>
                </a:tc>
                <a:tc>
                  <a:txBody>
                    <a:bodyPr/>
                    <a:lstStyle/>
                    <a:p>
                      <a:pPr marL="91440" marR="307975">
                        <a:lnSpc>
                          <a:spcPct val="100000"/>
                        </a:lnSpc>
                        <a:spcBef>
                          <a:spcPts val="240"/>
                        </a:spcBef>
                      </a:pPr>
                      <a:r>
                        <a:rPr sz="1800" b="1" spc="-5" dirty="0">
                          <a:solidFill>
                            <a:srgbClr val="FFFFFF"/>
                          </a:solidFill>
                          <a:latin typeface="Corbel"/>
                          <a:cs typeface="Corbel"/>
                        </a:rPr>
                        <a:t>University</a:t>
                      </a:r>
                      <a:r>
                        <a:rPr sz="1800" b="1" spc="-45" dirty="0">
                          <a:solidFill>
                            <a:srgbClr val="FFFFFF"/>
                          </a:solidFill>
                          <a:latin typeface="Corbel"/>
                          <a:cs typeface="Corbel"/>
                        </a:rPr>
                        <a:t> </a:t>
                      </a:r>
                      <a:r>
                        <a:rPr sz="1800" b="1" spc="-5" dirty="0">
                          <a:solidFill>
                            <a:srgbClr val="FFFFFF"/>
                          </a:solidFill>
                          <a:latin typeface="Corbel"/>
                          <a:cs typeface="Corbel"/>
                        </a:rPr>
                        <a:t>of </a:t>
                      </a:r>
                      <a:r>
                        <a:rPr sz="1800" b="1" spc="-355" dirty="0">
                          <a:solidFill>
                            <a:srgbClr val="FFFFFF"/>
                          </a:solidFill>
                          <a:latin typeface="Corbel"/>
                          <a:cs typeface="Corbel"/>
                        </a:rPr>
                        <a:t> </a:t>
                      </a:r>
                      <a:r>
                        <a:rPr sz="1800" b="1" spc="-5" dirty="0">
                          <a:solidFill>
                            <a:srgbClr val="FFFFFF"/>
                          </a:solidFill>
                          <a:latin typeface="Corbel"/>
                          <a:cs typeface="Corbel"/>
                        </a:rPr>
                        <a:t>Oklahoma</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47474"/>
                    </a:solidFill>
                  </a:tcPr>
                </a:tc>
                <a:tc>
                  <a:txBody>
                    <a:bodyPr/>
                    <a:lstStyle/>
                    <a:p>
                      <a:pPr marL="90805">
                        <a:lnSpc>
                          <a:spcPct val="100000"/>
                        </a:lnSpc>
                        <a:spcBef>
                          <a:spcPts val="240"/>
                        </a:spcBef>
                      </a:pPr>
                      <a:r>
                        <a:rPr sz="1800" b="1" spc="-20" dirty="0">
                          <a:solidFill>
                            <a:srgbClr val="F26529"/>
                          </a:solidFill>
                          <a:latin typeface="Corbel"/>
                          <a:cs typeface="Corbel"/>
                        </a:rPr>
                        <a:t>MSKCC</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47474"/>
                    </a:solidFill>
                  </a:tcPr>
                </a:tc>
                <a:extLst>
                  <a:ext uri="{0D108BD9-81ED-4DB2-BD59-A6C34878D82A}">
                    <a16:rowId xmlns:a16="http://schemas.microsoft.com/office/drawing/2014/main" val="10000"/>
                  </a:ext>
                </a:extLst>
              </a:tr>
              <a:tr h="370814">
                <a:tc>
                  <a:txBody>
                    <a:bodyPr/>
                    <a:lstStyle/>
                    <a:p>
                      <a:pPr marL="91440">
                        <a:lnSpc>
                          <a:spcPct val="100000"/>
                        </a:lnSpc>
                        <a:spcBef>
                          <a:spcPts val="240"/>
                        </a:spcBef>
                      </a:pPr>
                      <a:r>
                        <a:rPr sz="1800" spc="-5" dirty="0">
                          <a:latin typeface="Corbel"/>
                          <a:cs typeface="Corbel"/>
                        </a:rPr>
                        <a:t>Study</a:t>
                      </a:r>
                      <a:r>
                        <a:rPr sz="1800" spc="-30" dirty="0">
                          <a:latin typeface="Corbel"/>
                          <a:cs typeface="Corbel"/>
                        </a:rPr>
                        <a:t> </a:t>
                      </a:r>
                      <a:r>
                        <a:rPr sz="1800" spc="-5" dirty="0">
                          <a:latin typeface="Corbel"/>
                          <a:cs typeface="Corbel"/>
                        </a:rPr>
                        <a:t>period</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6D6D6"/>
                    </a:solidFill>
                  </a:tcPr>
                </a:tc>
                <a:tc>
                  <a:txBody>
                    <a:bodyPr/>
                    <a:lstStyle/>
                    <a:p>
                      <a:pPr marL="90805">
                        <a:lnSpc>
                          <a:spcPct val="100000"/>
                        </a:lnSpc>
                        <a:spcBef>
                          <a:spcPts val="240"/>
                        </a:spcBef>
                      </a:pPr>
                      <a:r>
                        <a:rPr sz="1800" spc="-5" dirty="0">
                          <a:latin typeface="Corbel"/>
                          <a:cs typeface="Corbel"/>
                        </a:rPr>
                        <a:t>1956-1978</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6D6D6"/>
                    </a:solidFill>
                  </a:tcPr>
                </a:tc>
                <a:tc>
                  <a:txBody>
                    <a:bodyPr/>
                    <a:lstStyle/>
                    <a:p>
                      <a:pPr marL="90805">
                        <a:lnSpc>
                          <a:spcPct val="100000"/>
                        </a:lnSpc>
                        <a:spcBef>
                          <a:spcPts val="240"/>
                        </a:spcBef>
                      </a:pPr>
                      <a:r>
                        <a:rPr sz="1800" spc="-5" dirty="0">
                          <a:latin typeface="Corbel"/>
                          <a:cs typeface="Corbel"/>
                        </a:rPr>
                        <a:t>1964-1997</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6D6D6"/>
                    </a:solidFill>
                  </a:tcPr>
                </a:tc>
                <a:tc>
                  <a:txBody>
                    <a:bodyPr/>
                    <a:lstStyle/>
                    <a:p>
                      <a:pPr marL="90805">
                        <a:lnSpc>
                          <a:spcPct val="100000"/>
                        </a:lnSpc>
                        <a:spcBef>
                          <a:spcPts val="240"/>
                        </a:spcBef>
                      </a:pPr>
                      <a:r>
                        <a:rPr sz="1800" spc="-15" dirty="0">
                          <a:latin typeface="Corbel"/>
                          <a:cs typeface="Corbel"/>
                        </a:rPr>
                        <a:t>2004-2010</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6D6D6"/>
                    </a:solidFill>
                  </a:tcPr>
                </a:tc>
                <a:tc>
                  <a:txBody>
                    <a:bodyPr/>
                    <a:lstStyle/>
                    <a:p>
                      <a:pPr marL="90805">
                        <a:lnSpc>
                          <a:spcPct val="100000"/>
                        </a:lnSpc>
                        <a:spcBef>
                          <a:spcPts val="240"/>
                        </a:spcBef>
                      </a:pPr>
                      <a:r>
                        <a:rPr sz="1800" spc="-10" dirty="0">
                          <a:solidFill>
                            <a:srgbClr val="F26529"/>
                          </a:solidFill>
                          <a:latin typeface="Corbel"/>
                          <a:cs typeface="Corbel"/>
                        </a:rPr>
                        <a:t>1990-2016</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6D6D6"/>
                    </a:solidFill>
                  </a:tcPr>
                </a:tc>
                <a:extLst>
                  <a:ext uri="{0D108BD9-81ED-4DB2-BD59-A6C34878D82A}">
                    <a16:rowId xmlns:a16="http://schemas.microsoft.com/office/drawing/2014/main" val="10001"/>
                  </a:ext>
                </a:extLst>
              </a:tr>
              <a:tr h="370813">
                <a:tc>
                  <a:txBody>
                    <a:bodyPr/>
                    <a:lstStyle/>
                    <a:p>
                      <a:pPr marL="90805">
                        <a:lnSpc>
                          <a:spcPct val="100000"/>
                        </a:lnSpc>
                        <a:spcBef>
                          <a:spcPts val="240"/>
                        </a:spcBef>
                      </a:pPr>
                      <a:r>
                        <a:rPr sz="1800" spc="-5" dirty="0">
                          <a:latin typeface="Corbel"/>
                          <a:cs typeface="Corbel"/>
                        </a:rPr>
                        <a:t>Number</a:t>
                      </a:r>
                      <a:r>
                        <a:rPr sz="1800" spc="-30" dirty="0">
                          <a:latin typeface="Corbel"/>
                          <a:cs typeface="Corbel"/>
                        </a:rPr>
                        <a:t> </a:t>
                      </a:r>
                      <a:r>
                        <a:rPr sz="1800" spc="-5" dirty="0">
                          <a:latin typeface="Corbel"/>
                          <a:cs typeface="Corbel"/>
                        </a:rPr>
                        <a:t>patients</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ECEC"/>
                    </a:solidFill>
                  </a:tcPr>
                </a:tc>
                <a:tc>
                  <a:txBody>
                    <a:bodyPr/>
                    <a:lstStyle/>
                    <a:p>
                      <a:pPr marL="90805">
                        <a:lnSpc>
                          <a:spcPct val="100000"/>
                        </a:lnSpc>
                        <a:spcBef>
                          <a:spcPts val="240"/>
                        </a:spcBef>
                      </a:pPr>
                      <a:r>
                        <a:rPr sz="1800" spc="-45" dirty="0">
                          <a:latin typeface="Corbel"/>
                          <a:cs typeface="Corbel"/>
                        </a:rPr>
                        <a:t>23</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ECEC"/>
                    </a:solidFill>
                  </a:tcPr>
                </a:tc>
                <a:tc>
                  <a:txBody>
                    <a:bodyPr/>
                    <a:lstStyle/>
                    <a:p>
                      <a:pPr marL="90805">
                        <a:lnSpc>
                          <a:spcPct val="100000"/>
                        </a:lnSpc>
                        <a:spcBef>
                          <a:spcPts val="240"/>
                        </a:spcBef>
                      </a:pPr>
                      <a:r>
                        <a:rPr sz="1800" spc="-5" dirty="0">
                          <a:latin typeface="Corbel"/>
                          <a:cs typeface="Corbel"/>
                        </a:rPr>
                        <a:t>85</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ECEC"/>
                    </a:solidFill>
                  </a:tcPr>
                </a:tc>
                <a:tc>
                  <a:txBody>
                    <a:bodyPr/>
                    <a:lstStyle/>
                    <a:p>
                      <a:pPr marL="90170">
                        <a:lnSpc>
                          <a:spcPct val="100000"/>
                        </a:lnSpc>
                        <a:spcBef>
                          <a:spcPts val="240"/>
                        </a:spcBef>
                      </a:pPr>
                      <a:r>
                        <a:rPr sz="1800" dirty="0">
                          <a:latin typeface="Corbel"/>
                          <a:cs typeface="Corbel"/>
                        </a:rPr>
                        <a:t>21</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ECEC"/>
                    </a:solidFill>
                  </a:tcPr>
                </a:tc>
                <a:tc>
                  <a:txBody>
                    <a:bodyPr/>
                    <a:lstStyle/>
                    <a:p>
                      <a:pPr marL="90170">
                        <a:lnSpc>
                          <a:spcPct val="100000"/>
                        </a:lnSpc>
                        <a:spcBef>
                          <a:spcPts val="240"/>
                        </a:spcBef>
                      </a:pPr>
                      <a:r>
                        <a:rPr sz="1800" spc="-5" dirty="0">
                          <a:solidFill>
                            <a:srgbClr val="F26529"/>
                          </a:solidFill>
                          <a:latin typeface="Corbel"/>
                          <a:cs typeface="Corbel"/>
                        </a:rPr>
                        <a:t>71</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ECEC"/>
                    </a:solidFill>
                  </a:tcPr>
                </a:tc>
                <a:extLst>
                  <a:ext uri="{0D108BD9-81ED-4DB2-BD59-A6C34878D82A}">
                    <a16:rowId xmlns:a16="http://schemas.microsoft.com/office/drawing/2014/main" val="10002"/>
                  </a:ext>
                </a:extLst>
              </a:tr>
              <a:tr h="370814">
                <a:tc>
                  <a:txBody>
                    <a:bodyPr/>
                    <a:lstStyle/>
                    <a:p>
                      <a:pPr marL="90170">
                        <a:lnSpc>
                          <a:spcPct val="100000"/>
                        </a:lnSpc>
                        <a:spcBef>
                          <a:spcPts val="240"/>
                        </a:spcBef>
                      </a:pPr>
                      <a:r>
                        <a:rPr sz="1800" spc="-5" dirty="0">
                          <a:latin typeface="Corbel"/>
                          <a:cs typeface="Corbel"/>
                        </a:rPr>
                        <a:t>Mean/median age</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D6D6"/>
                    </a:solidFill>
                  </a:tcPr>
                </a:tc>
                <a:tc>
                  <a:txBody>
                    <a:bodyPr/>
                    <a:lstStyle/>
                    <a:p>
                      <a:pPr marL="90170">
                        <a:lnSpc>
                          <a:spcPct val="100000"/>
                        </a:lnSpc>
                        <a:spcBef>
                          <a:spcPts val="240"/>
                        </a:spcBef>
                      </a:pPr>
                      <a:r>
                        <a:rPr sz="1800" dirty="0">
                          <a:latin typeface="Corbel"/>
                          <a:cs typeface="Corbel"/>
                        </a:rPr>
                        <a:t>64</a:t>
                      </a:r>
                      <a:r>
                        <a:rPr sz="1800" spc="-45" dirty="0">
                          <a:latin typeface="Corbel"/>
                          <a:cs typeface="Corbel"/>
                        </a:rPr>
                        <a:t> </a:t>
                      </a:r>
                      <a:r>
                        <a:rPr sz="1800" spc="-5" dirty="0">
                          <a:latin typeface="Corbel"/>
                          <a:cs typeface="Corbel"/>
                        </a:rPr>
                        <a:t>years</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D6D6"/>
                    </a:solidFill>
                  </a:tcPr>
                </a:tc>
                <a:tc>
                  <a:txBody>
                    <a:bodyPr/>
                    <a:lstStyle/>
                    <a:p>
                      <a:pPr marL="90170">
                        <a:lnSpc>
                          <a:spcPct val="100000"/>
                        </a:lnSpc>
                        <a:spcBef>
                          <a:spcPts val="240"/>
                        </a:spcBef>
                      </a:pPr>
                      <a:r>
                        <a:rPr sz="1800" spc="-5" dirty="0">
                          <a:latin typeface="Corbel"/>
                          <a:cs typeface="Corbel"/>
                        </a:rPr>
                        <a:t>n/r</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D6D6"/>
                    </a:solidFill>
                  </a:tcPr>
                </a:tc>
                <a:tc>
                  <a:txBody>
                    <a:bodyPr/>
                    <a:lstStyle/>
                    <a:p>
                      <a:pPr marL="90170">
                        <a:lnSpc>
                          <a:spcPct val="100000"/>
                        </a:lnSpc>
                        <a:spcBef>
                          <a:spcPts val="240"/>
                        </a:spcBef>
                      </a:pPr>
                      <a:r>
                        <a:rPr sz="1800" dirty="0">
                          <a:latin typeface="Corbel"/>
                          <a:cs typeface="Corbel"/>
                        </a:rPr>
                        <a:t>63</a:t>
                      </a:r>
                      <a:r>
                        <a:rPr sz="1800" spc="-35" dirty="0">
                          <a:latin typeface="Corbel"/>
                          <a:cs typeface="Corbel"/>
                        </a:rPr>
                        <a:t> </a:t>
                      </a:r>
                      <a:r>
                        <a:rPr sz="1800" spc="-5" dirty="0">
                          <a:latin typeface="Corbel"/>
                          <a:cs typeface="Corbel"/>
                        </a:rPr>
                        <a:t>years</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D6D6"/>
                    </a:solidFill>
                  </a:tcPr>
                </a:tc>
                <a:tc>
                  <a:txBody>
                    <a:bodyPr/>
                    <a:lstStyle/>
                    <a:p>
                      <a:pPr marL="90170">
                        <a:lnSpc>
                          <a:spcPct val="100000"/>
                        </a:lnSpc>
                        <a:spcBef>
                          <a:spcPts val="240"/>
                        </a:spcBef>
                      </a:pPr>
                      <a:r>
                        <a:rPr sz="1800" spc="-5" dirty="0">
                          <a:solidFill>
                            <a:srgbClr val="F26529"/>
                          </a:solidFill>
                          <a:latin typeface="Corbel"/>
                          <a:cs typeface="Corbel"/>
                        </a:rPr>
                        <a:t>78</a:t>
                      </a:r>
                      <a:r>
                        <a:rPr sz="1800" spc="-30" dirty="0">
                          <a:solidFill>
                            <a:srgbClr val="F26529"/>
                          </a:solidFill>
                          <a:latin typeface="Corbel"/>
                          <a:cs typeface="Corbel"/>
                        </a:rPr>
                        <a:t> </a:t>
                      </a:r>
                      <a:r>
                        <a:rPr sz="1800" spc="-5" dirty="0">
                          <a:solidFill>
                            <a:srgbClr val="F26529"/>
                          </a:solidFill>
                          <a:latin typeface="Corbel"/>
                          <a:cs typeface="Corbel"/>
                        </a:rPr>
                        <a:t>years</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D6D6"/>
                    </a:solidFill>
                  </a:tcPr>
                </a:tc>
                <a:extLst>
                  <a:ext uri="{0D108BD9-81ED-4DB2-BD59-A6C34878D82A}">
                    <a16:rowId xmlns:a16="http://schemas.microsoft.com/office/drawing/2014/main" val="10003"/>
                  </a:ext>
                </a:extLst>
              </a:tr>
              <a:tr h="370813">
                <a:tc>
                  <a:txBody>
                    <a:bodyPr/>
                    <a:lstStyle/>
                    <a:p>
                      <a:pPr marL="90170">
                        <a:lnSpc>
                          <a:spcPct val="100000"/>
                        </a:lnSpc>
                        <a:spcBef>
                          <a:spcPts val="240"/>
                        </a:spcBef>
                      </a:pPr>
                      <a:r>
                        <a:rPr sz="1800" spc="-5" dirty="0">
                          <a:latin typeface="Corbel"/>
                          <a:cs typeface="Corbel"/>
                        </a:rPr>
                        <a:t>Recurrent</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ECEC"/>
                    </a:solidFill>
                  </a:tcPr>
                </a:tc>
                <a:tc>
                  <a:txBody>
                    <a:bodyPr/>
                    <a:lstStyle/>
                    <a:p>
                      <a:pPr marL="90170">
                        <a:lnSpc>
                          <a:spcPct val="100000"/>
                        </a:lnSpc>
                        <a:spcBef>
                          <a:spcPts val="240"/>
                        </a:spcBef>
                      </a:pPr>
                      <a:r>
                        <a:rPr sz="1800" spc="-5" dirty="0">
                          <a:latin typeface="Corbel"/>
                          <a:cs typeface="Corbel"/>
                        </a:rPr>
                        <a:t>39%</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ECEC"/>
                    </a:solidFill>
                  </a:tcPr>
                </a:tc>
                <a:tc>
                  <a:txBody>
                    <a:bodyPr/>
                    <a:lstStyle/>
                    <a:p>
                      <a:pPr marL="90170">
                        <a:lnSpc>
                          <a:spcPct val="100000"/>
                        </a:lnSpc>
                        <a:spcBef>
                          <a:spcPts val="240"/>
                        </a:spcBef>
                      </a:pPr>
                      <a:r>
                        <a:rPr sz="1800" spc="-5" dirty="0">
                          <a:latin typeface="Corbel"/>
                          <a:cs typeface="Corbel"/>
                        </a:rPr>
                        <a:t>51%</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ECEC"/>
                    </a:solidFill>
                  </a:tcPr>
                </a:tc>
                <a:tc>
                  <a:txBody>
                    <a:bodyPr/>
                    <a:lstStyle/>
                    <a:p>
                      <a:pPr marL="90170">
                        <a:lnSpc>
                          <a:spcPct val="100000"/>
                        </a:lnSpc>
                        <a:spcBef>
                          <a:spcPts val="240"/>
                        </a:spcBef>
                      </a:pPr>
                      <a:r>
                        <a:rPr sz="1800" spc="-10" dirty="0">
                          <a:latin typeface="Corbel"/>
                          <a:cs typeface="Corbel"/>
                        </a:rPr>
                        <a:t>44%</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ECEC"/>
                    </a:solidFill>
                  </a:tcPr>
                </a:tc>
                <a:tc>
                  <a:txBody>
                    <a:bodyPr/>
                    <a:lstStyle/>
                    <a:p>
                      <a:pPr marL="90170">
                        <a:lnSpc>
                          <a:spcPct val="100000"/>
                        </a:lnSpc>
                        <a:spcBef>
                          <a:spcPts val="240"/>
                        </a:spcBef>
                      </a:pPr>
                      <a:r>
                        <a:rPr sz="1800" spc="-5" dirty="0">
                          <a:solidFill>
                            <a:srgbClr val="F26529"/>
                          </a:solidFill>
                          <a:latin typeface="Corbel"/>
                          <a:cs typeface="Corbel"/>
                        </a:rPr>
                        <a:t>41%</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ECEC"/>
                    </a:solidFill>
                  </a:tcPr>
                </a:tc>
                <a:extLst>
                  <a:ext uri="{0D108BD9-81ED-4DB2-BD59-A6C34878D82A}">
                    <a16:rowId xmlns:a16="http://schemas.microsoft.com/office/drawing/2014/main" val="10004"/>
                  </a:ext>
                </a:extLst>
              </a:tr>
              <a:tr h="370814">
                <a:tc>
                  <a:txBody>
                    <a:bodyPr/>
                    <a:lstStyle/>
                    <a:p>
                      <a:pPr marL="90170">
                        <a:lnSpc>
                          <a:spcPct val="100000"/>
                        </a:lnSpc>
                        <a:spcBef>
                          <a:spcPts val="240"/>
                        </a:spcBef>
                      </a:pPr>
                      <a:r>
                        <a:rPr sz="1800" spc="-10" dirty="0">
                          <a:latin typeface="Corbel"/>
                          <a:cs typeface="Corbel"/>
                        </a:rPr>
                        <a:t>Average</a:t>
                      </a:r>
                      <a:r>
                        <a:rPr sz="1800" spc="-5" dirty="0">
                          <a:latin typeface="Corbel"/>
                          <a:cs typeface="Corbel"/>
                        </a:rPr>
                        <a:t> radiation</a:t>
                      </a:r>
                      <a:r>
                        <a:rPr sz="1800" dirty="0">
                          <a:latin typeface="Corbel"/>
                          <a:cs typeface="Corbel"/>
                        </a:rPr>
                        <a:t> </a:t>
                      </a:r>
                      <a:r>
                        <a:rPr sz="1800" spc="-5" dirty="0">
                          <a:latin typeface="Corbel"/>
                          <a:cs typeface="Corbel"/>
                        </a:rPr>
                        <a:t>dose</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D6D6"/>
                    </a:solidFill>
                  </a:tcPr>
                </a:tc>
                <a:tc>
                  <a:txBody>
                    <a:bodyPr/>
                    <a:lstStyle/>
                    <a:p>
                      <a:pPr marL="90170">
                        <a:lnSpc>
                          <a:spcPct val="100000"/>
                        </a:lnSpc>
                        <a:spcBef>
                          <a:spcPts val="240"/>
                        </a:spcBef>
                      </a:pPr>
                      <a:r>
                        <a:rPr sz="1800" dirty="0">
                          <a:latin typeface="Corbel"/>
                          <a:cs typeface="Corbel"/>
                        </a:rPr>
                        <a:t>55</a:t>
                      </a:r>
                      <a:r>
                        <a:rPr sz="1800" spc="-75" dirty="0">
                          <a:latin typeface="Corbel"/>
                          <a:cs typeface="Corbel"/>
                        </a:rPr>
                        <a:t> </a:t>
                      </a:r>
                      <a:r>
                        <a:rPr sz="1800" spc="-5" dirty="0">
                          <a:latin typeface="Corbel"/>
                          <a:cs typeface="Corbel"/>
                        </a:rPr>
                        <a:t>G</a:t>
                      </a:r>
                      <a:r>
                        <a:rPr sz="1800" dirty="0">
                          <a:latin typeface="Corbel"/>
                          <a:cs typeface="Corbel"/>
                        </a:rPr>
                        <a:t>y</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D6D6"/>
                    </a:solidFill>
                  </a:tcPr>
                </a:tc>
                <a:tc>
                  <a:txBody>
                    <a:bodyPr/>
                    <a:lstStyle/>
                    <a:p>
                      <a:pPr marL="90170">
                        <a:lnSpc>
                          <a:spcPct val="100000"/>
                        </a:lnSpc>
                        <a:spcBef>
                          <a:spcPts val="240"/>
                        </a:spcBef>
                      </a:pPr>
                      <a:r>
                        <a:rPr sz="1800" spc="-25" dirty="0">
                          <a:latin typeface="Corbel"/>
                          <a:cs typeface="Corbel"/>
                        </a:rPr>
                        <a:t>6</a:t>
                      </a:r>
                      <a:r>
                        <a:rPr sz="1800" dirty="0">
                          <a:latin typeface="Corbel"/>
                          <a:cs typeface="Corbel"/>
                        </a:rPr>
                        <a:t>5-</a:t>
                      </a:r>
                      <a:r>
                        <a:rPr sz="1800" spc="-50" dirty="0">
                          <a:latin typeface="Corbel"/>
                          <a:cs typeface="Corbel"/>
                        </a:rPr>
                        <a:t>7</a:t>
                      </a:r>
                      <a:r>
                        <a:rPr sz="1800" dirty="0">
                          <a:latin typeface="Corbel"/>
                          <a:cs typeface="Corbel"/>
                        </a:rPr>
                        <a:t>5</a:t>
                      </a:r>
                      <a:r>
                        <a:rPr sz="1800" spc="-60" dirty="0">
                          <a:latin typeface="Corbel"/>
                          <a:cs typeface="Corbel"/>
                        </a:rPr>
                        <a:t> </a:t>
                      </a:r>
                      <a:r>
                        <a:rPr sz="1800" spc="-5" dirty="0">
                          <a:latin typeface="Corbel"/>
                          <a:cs typeface="Corbel"/>
                        </a:rPr>
                        <a:t>G</a:t>
                      </a:r>
                      <a:r>
                        <a:rPr sz="1800" dirty="0">
                          <a:latin typeface="Corbel"/>
                          <a:cs typeface="Corbel"/>
                        </a:rPr>
                        <a:t>y</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D6D6"/>
                    </a:solidFill>
                  </a:tcPr>
                </a:tc>
                <a:tc>
                  <a:txBody>
                    <a:bodyPr/>
                    <a:lstStyle/>
                    <a:p>
                      <a:pPr marL="89535">
                        <a:lnSpc>
                          <a:spcPct val="100000"/>
                        </a:lnSpc>
                        <a:spcBef>
                          <a:spcPts val="240"/>
                        </a:spcBef>
                      </a:pPr>
                      <a:r>
                        <a:rPr sz="1800" spc="-60" dirty="0">
                          <a:latin typeface="Corbel"/>
                          <a:cs typeface="Corbel"/>
                        </a:rPr>
                        <a:t>6</a:t>
                      </a:r>
                      <a:r>
                        <a:rPr sz="1800" dirty="0">
                          <a:latin typeface="Corbel"/>
                          <a:cs typeface="Corbel"/>
                        </a:rPr>
                        <a:t>7</a:t>
                      </a:r>
                      <a:r>
                        <a:rPr sz="1800" spc="-65" dirty="0">
                          <a:latin typeface="Corbel"/>
                          <a:cs typeface="Corbel"/>
                        </a:rPr>
                        <a:t> </a:t>
                      </a:r>
                      <a:r>
                        <a:rPr sz="1800" spc="-5" dirty="0">
                          <a:latin typeface="Corbel"/>
                          <a:cs typeface="Corbel"/>
                        </a:rPr>
                        <a:t>Gy</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D6D6"/>
                    </a:solidFill>
                  </a:tcPr>
                </a:tc>
                <a:tc>
                  <a:txBody>
                    <a:bodyPr/>
                    <a:lstStyle/>
                    <a:p>
                      <a:pPr marL="89535">
                        <a:lnSpc>
                          <a:spcPct val="100000"/>
                        </a:lnSpc>
                        <a:spcBef>
                          <a:spcPts val="240"/>
                        </a:spcBef>
                      </a:pPr>
                      <a:r>
                        <a:rPr sz="1800" dirty="0">
                          <a:solidFill>
                            <a:srgbClr val="F26529"/>
                          </a:solidFill>
                          <a:latin typeface="Corbel"/>
                          <a:cs typeface="Corbel"/>
                        </a:rPr>
                        <a:t>60</a:t>
                      </a:r>
                      <a:r>
                        <a:rPr sz="1800" spc="-65" dirty="0">
                          <a:solidFill>
                            <a:srgbClr val="F26529"/>
                          </a:solidFill>
                          <a:latin typeface="Corbel"/>
                          <a:cs typeface="Corbel"/>
                        </a:rPr>
                        <a:t> </a:t>
                      </a:r>
                      <a:r>
                        <a:rPr sz="1800" spc="-5" dirty="0">
                          <a:solidFill>
                            <a:srgbClr val="F26529"/>
                          </a:solidFill>
                          <a:latin typeface="Corbel"/>
                          <a:cs typeface="Corbel"/>
                        </a:rPr>
                        <a:t>Gy</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D6D6"/>
                    </a:solidFill>
                  </a:tcPr>
                </a:tc>
                <a:extLst>
                  <a:ext uri="{0D108BD9-81ED-4DB2-BD59-A6C34878D82A}">
                    <a16:rowId xmlns:a16="http://schemas.microsoft.com/office/drawing/2014/main" val="10005"/>
                  </a:ext>
                </a:extLst>
              </a:tr>
              <a:tr h="370813">
                <a:tc>
                  <a:txBody>
                    <a:bodyPr/>
                    <a:lstStyle/>
                    <a:p>
                      <a:pPr marL="89535">
                        <a:lnSpc>
                          <a:spcPct val="100000"/>
                        </a:lnSpc>
                        <a:spcBef>
                          <a:spcPts val="240"/>
                        </a:spcBef>
                      </a:pPr>
                      <a:r>
                        <a:rPr sz="1800" spc="-5" dirty="0">
                          <a:latin typeface="Corbel"/>
                          <a:cs typeface="Corbel"/>
                        </a:rPr>
                        <a:t>5-year</a:t>
                      </a:r>
                      <a:r>
                        <a:rPr sz="1800" spc="-15" dirty="0">
                          <a:latin typeface="Corbel"/>
                          <a:cs typeface="Corbel"/>
                        </a:rPr>
                        <a:t> </a:t>
                      </a:r>
                      <a:r>
                        <a:rPr sz="1800" spc="-5" dirty="0">
                          <a:latin typeface="Corbel"/>
                          <a:cs typeface="Corbel"/>
                        </a:rPr>
                        <a:t>local</a:t>
                      </a:r>
                      <a:r>
                        <a:rPr sz="1800" spc="-15" dirty="0">
                          <a:latin typeface="Corbel"/>
                          <a:cs typeface="Corbel"/>
                        </a:rPr>
                        <a:t> </a:t>
                      </a:r>
                      <a:r>
                        <a:rPr sz="1800" spc="-5" dirty="0">
                          <a:latin typeface="Corbel"/>
                          <a:cs typeface="Corbel"/>
                        </a:rPr>
                        <a:t>control</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ECEC"/>
                    </a:solidFill>
                  </a:tcPr>
                </a:tc>
                <a:tc>
                  <a:txBody>
                    <a:bodyPr/>
                    <a:lstStyle/>
                    <a:p>
                      <a:pPr marL="89535">
                        <a:lnSpc>
                          <a:spcPct val="100000"/>
                        </a:lnSpc>
                        <a:spcBef>
                          <a:spcPts val="240"/>
                        </a:spcBef>
                      </a:pPr>
                      <a:r>
                        <a:rPr sz="1800" spc="-5" dirty="0">
                          <a:latin typeface="Corbel"/>
                          <a:cs typeface="Corbel"/>
                        </a:rPr>
                        <a:t>80%</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ECEC"/>
                    </a:solidFill>
                  </a:tcPr>
                </a:tc>
                <a:tc>
                  <a:txBody>
                    <a:bodyPr/>
                    <a:lstStyle/>
                    <a:p>
                      <a:pPr marL="89535">
                        <a:lnSpc>
                          <a:spcPct val="100000"/>
                        </a:lnSpc>
                        <a:spcBef>
                          <a:spcPts val="240"/>
                        </a:spcBef>
                      </a:pPr>
                      <a:r>
                        <a:rPr sz="1800" dirty="0">
                          <a:latin typeface="Corbel"/>
                          <a:cs typeface="Corbel"/>
                        </a:rPr>
                        <a:t>53%*</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ECEC"/>
                    </a:solidFill>
                  </a:tcPr>
                </a:tc>
                <a:tc>
                  <a:txBody>
                    <a:bodyPr/>
                    <a:lstStyle/>
                    <a:p>
                      <a:pPr marL="89535">
                        <a:lnSpc>
                          <a:spcPct val="100000"/>
                        </a:lnSpc>
                        <a:spcBef>
                          <a:spcPts val="240"/>
                        </a:spcBef>
                      </a:pPr>
                      <a:r>
                        <a:rPr sz="1800" spc="-5" dirty="0">
                          <a:latin typeface="Corbel"/>
                          <a:cs typeface="Corbel"/>
                        </a:rPr>
                        <a:t>57%**</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ECEC"/>
                    </a:solidFill>
                  </a:tcPr>
                </a:tc>
                <a:tc>
                  <a:txBody>
                    <a:bodyPr/>
                    <a:lstStyle/>
                    <a:p>
                      <a:pPr marL="89535">
                        <a:lnSpc>
                          <a:spcPct val="100000"/>
                        </a:lnSpc>
                        <a:spcBef>
                          <a:spcPts val="240"/>
                        </a:spcBef>
                      </a:pPr>
                      <a:r>
                        <a:rPr sz="1800" spc="-5" dirty="0">
                          <a:solidFill>
                            <a:srgbClr val="F26529"/>
                          </a:solidFill>
                          <a:latin typeface="Corbel"/>
                          <a:cs typeface="Corbel"/>
                        </a:rPr>
                        <a:t>not</a:t>
                      </a:r>
                      <a:r>
                        <a:rPr sz="1800" spc="-15" dirty="0">
                          <a:solidFill>
                            <a:srgbClr val="F26529"/>
                          </a:solidFill>
                          <a:latin typeface="Corbel"/>
                          <a:cs typeface="Corbel"/>
                        </a:rPr>
                        <a:t> </a:t>
                      </a:r>
                      <a:r>
                        <a:rPr sz="1800" spc="-5" dirty="0">
                          <a:solidFill>
                            <a:srgbClr val="F26529"/>
                          </a:solidFill>
                          <a:latin typeface="Corbel"/>
                          <a:cs typeface="Corbel"/>
                        </a:rPr>
                        <a:t>reported</a:t>
                      </a:r>
                      <a:endParaRPr sz="1800">
                        <a:latin typeface="Corbel"/>
                        <a:cs typeface="Corbe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ECEC"/>
                    </a:solidFill>
                  </a:tcPr>
                </a:tc>
                <a:extLst>
                  <a:ext uri="{0D108BD9-81ED-4DB2-BD59-A6C34878D82A}">
                    <a16:rowId xmlns:a16="http://schemas.microsoft.com/office/drawing/2014/main" val="10006"/>
                  </a:ext>
                </a:extLst>
              </a:tr>
              <a:tr h="370814">
                <a:tc>
                  <a:txBody>
                    <a:bodyPr/>
                    <a:lstStyle/>
                    <a:p>
                      <a:pPr marL="89535">
                        <a:lnSpc>
                          <a:spcPct val="100000"/>
                        </a:lnSpc>
                        <a:spcBef>
                          <a:spcPts val="235"/>
                        </a:spcBef>
                      </a:pPr>
                      <a:r>
                        <a:rPr sz="1800" spc="-10" dirty="0">
                          <a:latin typeface="Corbel"/>
                          <a:cs typeface="Corbel"/>
                        </a:rPr>
                        <a:t>SCC</a:t>
                      </a:r>
                      <a:r>
                        <a:rPr sz="1800" spc="-25" dirty="0">
                          <a:latin typeface="Corbel"/>
                          <a:cs typeface="Corbel"/>
                        </a:rPr>
                        <a:t> </a:t>
                      </a:r>
                      <a:r>
                        <a:rPr sz="1800" spc="-5" dirty="0">
                          <a:latin typeface="Corbel"/>
                          <a:cs typeface="Corbel"/>
                        </a:rPr>
                        <a:t>5-year local</a:t>
                      </a:r>
                      <a:r>
                        <a:rPr sz="1800" spc="-15" dirty="0">
                          <a:latin typeface="Corbel"/>
                          <a:cs typeface="Corbel"/>
                        </a:rPr>
                        <a:t> </a:t>
                      </a:r>
                      <a:r>
                        <a:rPr sz="1800" spc="-5" dirty="0">
                          <a:latin typeface="Corbel"/>
                          <a:cs typeface="Corbel"/>
                        </a:rPr>
                        <a:t>control</a:t>
                      </a:r>
                      <a:endParaRPr sz="1800">
                        <a:latin typeface="Corbel"/>
                        <a:cs typeface="Corbel"/>
                      </a:endParaRPr>
                    </a:p>
                  </a:txBody>
                  <a:tcPr marL="0" marR="0" marT="298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D6D6"/>
                    </a:solidFill>
                  </a:tcPr>
                </a:tc>
                <a:tc>
                  <a:txBody>
                    <a:bodyPr/>
                    <a:lstStyle/>
                    <a:p>
                      <a:pPr marL="89535">
                        <a:lnSpc>
                          <a:spcPct val="100000"/>
                        </a:lnSpc>
                        <a:spcBef>
                          <a:spcPts val="235"/>
                        </a:spcBef>
                      </a:pPr>
                      <a:r>
                        <a:rPr sz="1800" dirty="0">
                          <a:latin typeface="Corbel"/>
                          <a:cs typeface="Corbel"/>
                        </a:rPr>
                        <a:t>66%</a:t>
                      </a:r>
                      <a:endParaRPr sz="1800">
                        <a:latin typeface="Corbel"/>
                        <a:cs typeface="Corbel"/>
                      </a:endParaRPr>
                    </a:p>
                  </a:txBody>
                  <a:tcPr marL="0" marR="0" marT="298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D6D6"/>
                    </a:solidFill>
                  </a:tcPr>
                </a:tc>
                <a:tc>
                  <a:txBody>
                    <a:bodyPr/>
                    <a:lstStyle/>
                    <a:p>
                      <a:pPr marL="89535">
                        <a:lnSpc>
                          <a:spcPct val="100000"/>
                        </a:lnSpc>
                        <a:spcBef>
                          <a:spcPts val="235"/>
                        </a:spcBef>
                      </a:pPr>
                      <a:r>
                        <a:rPr sz="1800" spc="-5" dirty="0">
                          <a:latin typeface="Corbel"/>
                          <a:cs typeface="Corbel"/>
                        </a:rPr>
                        <a:t>not</a:t>
                      </a:r>
                      <a:r>
                        <a:rPr sz="1800" spc="-15" dirty="0">
                          <a:latin typeface="Corbel"/>
                          <a:cs typeface="Corbel"/>
                        </a:rPr>
                        <a:t> </a:t>
                      </a:r>
                      <a:r>
                        <a:rPr sz="1800" spc="-5" dirty="0">
                          <a:latin typeface="Corbel"/>
                          <a:cs typeface="Corbel"/>
                        </a:rPr>
                        <a:t>reported***</a:t>
                      </a:r>
                      <a:endParaRPr sz="1800">
                        <a:latin typeface="Corbel"/>
                        <a:cs typeface="Corbel"/>
                      </a:endParaRPr>
                    </a:p>
                  </a:txBody>
                  <a:tcPr marL="0" marR="0" marT="298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D6D6"/>
                    </a:solidFill>
                  </a:tcPr>
                </a:tc>
                <a:tc>
                  <a:txBody>
                    <a:bodyPr/>
                    <a:lstStyle/>
                    <a:p>
                      <a:pPr marL="88900">
                        <a:lnSpc>
                          <a:spcPct val="100000"/>
                        </a:lnSpc>
                        <a:spcBef>
                          <a:spcPts val="235"/>
                        </a:spcBef>
                      </a:pPr>
                      <a:r>
                        <a:rPr sz="1800" spc="-5" dirty="0">
                          <a:latin typeface="Corbel"/>
                          <a:cs typeface="Corbel"/>
                        </a:rPr>
                        <a:t>36%</a:t>
                      </a:r>
                      <a:endParaRPr sz="1800">
                        <a:latin typeface="Corbel"/>
                        <a:cs typeface="Corbel"/>
                      </a:endParaRPr>
                    </a:p>
                  </a:txBody>
                  <a:tcPr marL="0" marR="0" marT="298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D6D6"/>
                    </a:solidFill>
                  </a:tcPr>
                </a:tc>
                <a:tc>
                  <a:txBody>
                    <a:bodyPr/>
                    <a:lstStyle/>
                    <a:p>
                      <a:pPr marL="88900">
                        <a:lnSpc>
                          <a:spcPct val="100000"/>
                        </a:lnSpc>
                        <a:spcBef>
                          <a:spcPts val="235"/>
                        </a:spcBef>
                      </a:pPr>
                      <a:r>
                        <a:rPr sz="1800" spc="-5" dirty="0">
                          <a:solidFill>
                            <a:srgbClr val="F26529"/>
                          </a:solidFill>
                          <a:latin typeface="Corbel"/>
                          <a:cs typeface="Corbel"/>
                        </a:rPr>
                        <a:t>not</a:t>
                      </a:r>
                      <a:r>
                        <a:rPr sz="1800" spc="-15" dirty="0">
                          <a:solidFill>
                            <a:srgbClr val="F26529"/>
                          </a:solidFill>
                          <a:latin typeface="Corbel"/>
                          <a:cs typeface="Corbel"/>
                        </a:rPr>
                        <a:t> </a:t>
                      </a:r>
                      <a:r>
                        <a:rPr sz="1800" spc="-5" dirty="0">
                          <a:solidFill>
                            <a:srgbClr val="F26529"/>
                          </a:solidFill>
                          <a:latin typeface="Corbel"/>
                          <a:cs typeface="Corbel"/>
                        </a:rPr>
                        <a:t>reported</a:t>
                      </a:r>
                      <a:endParaRPr sz="1800">
                        <a:latin typeface="Corbel"/>
                        <a:cs typeface="Corbel"/>
                      </a:endParaRPr>
                    </a:p>
                  </a:txBody>
                  <a:tcPr marL="0" marR="0" marT="298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D6D6"/>
                    </a:solidFill>
                  </a:tcPr>
                </a:tc>
                <a:extLst>
                  <a:ext uri="{0D108BD9-81ED-4DB2-BD59-A6C34878D82A}">
                    <a16:rowId xmlns:a16="http://schemas.microsoft.com/office/drawing/2014/main" val="10007"/>
                  </a:ext>
                </a:extLst>
              </a:tr>
              <a:tr h="370813">
                <a:tc>
                  <a:txBody>
                    <a:bodyPr/>
                    <a:lstStyle/>
                    <a:p>
                      <a:pPr marL="88900">
                        <a:lnSpc>
                          <a:spcPct val="100000"/>
                        </a:lnSpc>
                        <a:spcBef>
                          <a:spcPts val="235"/>
                        </a:spcBef>
                      </a:pPr>
                      <a:r>
                        <a:rPr sz="1800" spc="-5" dirty="0">
                          <a:latin typeface="Corbel"/>
                          <a:cs typeface="Corbel"/>
                        </a:rPr>
                        <a:t>5-year</a:t>
                      </a:r>
                      <a:r>
                        <a:rPr sz="1800" spc="5" dirty="0">
                          <a:latin typeface="Corbel"/>
                          <a:cs typeface="Corbel"/>
                        </a:rPr>
                        <a:t> </a:t>
                      </a:r>
                      <a:r>
                        <a:rPr sz="1800" spc="-5" dirty="0">
                          <a:latin typeface="Corbel"/>
                          <a:cs typeface="Corbel"/>
                        </a:rPr>
                        <a:t>cause-specific</a:t>
                      </a:r>
                      <a:r>
                        <a:rPr sz="1800" spc="-35" dirty="0">
                          <a:latin typeface="Corbel"/>
                          <a:cs typeface="Corbel"/>
                        </a:rPr>
                        <a:t> </a:t>
                      </a:r>
                      <a:r>
                        <a:rPr sz="1800" spc="-5" dirty="0">
                          <a:latin typeface="Corbel"/>
                          <a:cs typeface="Corbel"/>
                        </a:rPr>
                        <a:t>survival</a:t>
                      </a:r>
                      <a:endParaRPr sz="1800">
                        <a:latin typeface="Corbel"/>
                        <a:cs typeface="Corbel"/>
                      </a:endParaRPr>
                    </a:p>
                  </a:txBody>
                  <a:tcPr marL="0" marR="0" marT="298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ECEC"/>
                    </a:solidFill>
                  </a:tcPr>
                </a:tc>
                <a:tc>
                  <a:txBody>
                    <a:bodyPr/>
                    <a:lstStyle/>
                    <a:p>
                      <a:pPr marL="88900">
                        <a:lnSpc>
                          <a:spcPct val="100000"/>
                        </a:lnSpc>
                        <a:spcBef>
                          <a:spcPts val="235"/>
                        </a:spcBef>
                      </a:pPr>
                      <a:r>
                        <a:rPr sz="1800" spc="-5" dirty="0">
                          <a:latin typeface="Corbel"/>
                          <a:cs typeface="Corbel"/>
                        </a:rPr>
                        <a:t>not</a:t>
                      </a:r>
                      <a:r>
                        <a:rPr sz="1800" spc="-15" dirty="0">
                          <a:latin typeface="Corbel"/>
                          <a:cs typeface="Corbel"/>
                        </a:rPr>
                        <a:t> </a:t>
                      </a:r>
                      <a:r>
                        <a:rPr sz="1800" spc="-5" dirty="0">
                          <a:latin typeface="Corbel"/>
                          <a:cs typeface="Corbel"/>
                        </a:rPr>
                        <a:t>reported</a:t>
                      </a:r>
                      <a:endParaRPr sz="1800">
                        <a:latin typeface="Corbel"/>
                        <a:cs typeface="Corbel"/>
                      </a:endParaRPr>
                    </a:p>
                  </a:txBody>
                  <a:tcPr marL="0" marR="0" marT="298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ECEC"/>
                    </a:solidFill>
                  </a:tcPr>
                </a:tc>
                <a:tc>
                  <a:txBody>
                    <a:bodyPr/>
                    <a:lstStyle/>
                    <a:p>
                      <a:pPr marL="88900">
                        <a:lnSpc>
                          <a:spcPct val="100000"/>
                        </a:lnSpc>
                        <a:spcBef>
                          <a:spcPts val="235"/>
                        </a:spcBef>
                      </a:pPr>
                      <a:r>
                        <a:rPr sz="1800" dirty="0">
                          <a:latin typeface="Corbel"/>
                          <a:cs typeface="Corbel"/>
                        </a:rPr>
                        <a:t>76%</a:t>
                      </a:r>
                      <a:endParaRPr sz="1800">
                        <a:latin typeface="Corbel"/>
                        <a:cs typeface="Corbel"/>
                      </a:endParaRPr>
                    </a:p>
                  </a:txBody>
                  <a:tcPr marL="0" marR="0" marT="298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ECEC"/>
                    </a:solidFill>
                  </a:tcPr>
                </a:tc>
                <a:tc>
                  <a:txBody>
                    <a:bodyPr/>
                    <a:lstStyle/>
                    <a:p>
                      <a:pPr marL="88900">
                        <a:lnSpc>
                          <a:spcPct val="100000"/>
                        </a:lnSpc>
                        <a:spcBef>
                          <a:spcPts val="235"/>
                        </a:spcBef>
                      </a:pPr>
                      <a:r>
                        <a:rPr sz="1800" spc="-5" dirty="0">
                          <a:latin typeface="Corbel"/>
                          <a:cs typeface="Corbel"/>
                        </a:rPr>
                        <a:t>not</a:t>
                      </a:r>
                      <a:r>
                        <a:rPr sz="1800" spc="-15" dirty="0">
                          <a:latin typeface="Corbel"/>
                          <a:cs typeface="Corbel"/>
                        </a:rPr>
                        <a:t> </a:t>
                      </a:r>
                      <a:r>
                        <a:rPr sz="1800" spc="-5" dirty="0">
                          <a:latin typeface="Corbel"/>
                          <a:cs typeface="Corbel"/>
                        </a:rPr>
                        <a:t>reported</a:t>
                      </a:r>
                      <a:endParaRPr sz="1800">
                        <a:latin typeface="Corbel"/>
                        <a:cs typeface="Corbel"/>
                      </a:endParaRPr>
                    </a:p>
                  </a:txBody>
                  <a:tcPr marL="0" marR="0" marT="298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ECEC"/>
                    </a:solidFill>
                  </a:tcPr>
                </a:tc>
                <a:tc>
                  <a:txBody>
                    <a:bodyPr/>
                    <a:lstStyle/>
                    <a:p>
                      <a:pPr marL="88265">
                        <a:lnSpc>
                          <a:spcPct val="100000"/>
                        </a:lnSpc>
                        <a:spcBef>
                          <a:spcPts val="235"/>
                        </a:spcBef>
                      </a:pPr>
                      <a:r>
                        <a:rPr sz="1800" spc="-20" dirty="0">
                          <a:solidFill>
                            <a:srgbClr val="F26529"/>
                          </a:solidFill>
                          <a:latin typeface="Corbel"/>
                          <a:cs typeface="Corbel"/>
                        </a:rPr>
                        <a:t>74%</a:t>
                      </a:r>
                      <a:endParaRPr sz="1800">
                        <a:latin typeface="Corbel"/>
                        <a:cs typeface="Corbel"/>
                      </a:endParaRPr>
                    </a:p>
                  </a:txBody>
                  <a:tcPr marL="0" marR="0" marT="298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CECEC"/>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674" y="346593"/>
            <a:ext cx="9150350" cy="513715"/>
          </a:xfrm>
          <a:prstGeom prst="rect">
            <a:avLst/>
          </a:prstGeom>
        </p:spPr>
        <p:txBody>
          <a:bodyPr vert="horz" wrap="square" lIns="0" tIns="12700" rIns="0" bIns="0" rtlCol="0">
            <a:spAutoFit/>
          </a:bodyPr>
          <a:lstStyle/>
          <a:p>
            <a:pPr marL="12700">
              <a:lnSpc>
                <a:spcPct val="100000"/>
              </a:lnSpc>
              <a:spcBef>
                <a:spcPts val="100"/>
              </a:spcBef>
            </a:pPr>
            <a:r>
              <a:rPr dirty="0"/>
              <a:t>Study</a:t>
            </a:r>
            <a:r>
              <a:rPr spc="5" dirty="0"/>
              <a:t> </a:t>
            </a:r>
            <a:r>
              <a:rPr dirty="0"/>
              <a:t>of</a:t>
            </a:r>
            <a:r>
              <a:rPr spc="-10" dirty="0"/>
              <a:t> </a:t>
            </a:r>
            <a:r>
              <a:rPr spc="-5" dirty="0"/>
              <a:t>radiotherapy</a:t>
            </a:r>
            <a:r>
              <a:rPr spc="30" dirty="0"/>
              <a:t> </a:t>
            </a:r>
            <a:r>
              <a:rPr spc="-5" dirty="0"/>
              <a:t>and</a:t>
            </a:r>
            <a:r>
              <a:rPr spc="10" dirty="0"/>
              <a:t> </a:t>
            </a:r>
            <a:r>
              <a:rPr dirty="0"/>
              <a:t>immunotherapy</a:t>
            </a:r>
            <a:r>
              <a:rPr spc="-5" dirty="0"/>
              <a:t> </a:t>
            </a:r>
            <a:r>
              <a:rPr dirty="0"/>
              <a:t>for</a:t>
            </a:r>
            <a:r>
              <a:rPr spc="-130" dirty="0"/>
              <a:t> </a:t>
            </a:r>
            <a:r>
              <a:rPr spc="-15" dirty="0"/>
              <a:t>CSCC</a:t>
            </a:r>
          </a:p>
        </p:txBody>
      </p:sp>
      <p:sp>
        <p:nvSpPr>
          <p:cNvPr id="3" name="object 3"/>
          <p:cNvSpPr txBox="1"/>
          <p:nvPr/>
        </p:nvSpPr>
        <p:spPr>
          <a:xfrm>
            <a:off x="552138" y="1117699"/>
            <a:ext cx="11165840" cy="1567815"/>
          </a:xfrm>
          <a:prstGeom prst="rect">
            <a:avLst/>
          </a:prstGeom>
        </p:spPr>
        <p:txBody>
          <a:bodyPr vert="horz" wrap="square" lIns="0" tIns="79375" rIns="0" bIns="0" rtlCol="0">
            <a:spAutoFit/>
          </a:bodyPr>
          <a:lstStyle/>
          <a:p>
            <a:pPr marL="355600" marR="0" lvl="0" indent="-342900" algn="l" defTabSz="914400" rtl="0" eaLnBrk="1" fontAlgn="auto" latinLnBrk="0" hangingPunct="1">
              <a:lnSpc>
                <a:spcPct val="100000"/>
              </a:lnSpc>
              <a:spcBef>
                <a:spcPts val="625"/>
              </a:spcBef>
              <a:spcAft>
                <a:spcPts val="0"/>
              </a:spcAft>
              <a:buClrTx/>
              <a:buSzTx/>
              <a:buFont typeface="Arial MT"/>
              <a:buChar char="•"/>
              <a:tabLst>
                <a:tab pos="354965" algn="l"/>
                <a:tab pos="355600" algn="l"/>
              </a:tabLst>
              <a:defRPr/>
            </a:pPr>
            <a:r>
              <a:rPr kumimoji="0" sz="2200" b="0" i="0" u="none" strike="noStrike" kern="1200" cap="none" spc="-5" normalizeH="0" baseline="0" noProof="0" dirty="0">
                <a:ln>
                  <a:noFill/>
                </a:ln>
                <a:solidFill>
                  <a:prstClr val="black"/>
                </a:solidFill>
                <a:effectLst/>
                <a:uLnTx/>
                <a:uFillTx/>
                <a:latin typeface="Corbel"/>
                <a:ea typeface="+mn-ea"/>
                <a:cs typeface="Corbel"/>
              </a:rPr>
              <a:t>Single</a:t>
            </a:r>
            <a:r>
              <a:rPr kumimoji="0" sz="2200" b="0" i="0" u="none" strike="noStrike" kern="1200" cap="none" spc="1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arm,</a:t>
            </a:r>
            <a:r>
              <a:rPr kumimoji="0" sz="2200" b="0" i="0" u="none" strike="noStrike" kern="1200" cap="none" spc="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multi-center</a:t>
            </a:r>
            <a:r>
              <a:rPr kumimoji="0" sz="2200" b="0" i="0" u="none" strike="noStrike" kern="1200" cap="none" spc="20" normalizeH="0" baseline="0" noProof="0" dirty="0">
                <a:ln>
                  <a:noFill/>
                </a:ln>
                <a:solidFill>
                  <a:prstClr val="black"/>
                </a:solidFill>
                <a:effectLst/>
                <a:uLnTx/>
                <a:uFillTx/>
                <a:latin typeface="Corbel"/>
                <a:ea typeface="+mn-ea"/>
                <a:cs typeface="Corbel"/>
              </a:rPr>
              <a:t> </a:t>
            </a:r>
            <a:r>
              <a:rPr kumimoji="0" sz="2200" b="0" i="0" u="none" strike="noStrike" kern="1200" cap="none" spc="-10" normalizeH="0" baseline="0" noProof="0" dirty="0">
                <a:ln>
                  <a:noFill/>
                </a:ln>
                <a:solidFill>
                  <a:prstClr val="black"/>
                </a:solidFill>
                <a:effectLst/>
                <a:uLnTx/>
                <a:uFillTx/>
                <a:latin typeface="Corbel"/>
                <a:ea typeface="+mn-ea"/>
                <a:cs typeface="Corbel"/>
              </a:rPr>
              <a:t>(n=6 </a:t>
            </a:r>
            <a:r>
              <a:rPr kumimoji="0" sz="2200" b="0" i="0" u="none" strike="noStrike" kern="1200" cap="none" spc="-5" normalizeH="0" baseline="0" noProof="0" dirty="0">
                <a:ln>
                  <a:noFill/>
                </a:ln>
                <a:solidFill>
                  <a:prstClr val="black"/>
                </a:solidFill>
                <a:effectLst/>
                <a:uLnTx/>
                <a:uFillTx/>
                <a:latin typeface="Corbel"/>
                <a:ea typeface="+mn-ea"/>
                <a:cs typeface="Corbel"/>
              </a:rPr>
              <a:t>centers),</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phase</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II</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trial </a:t>
            </a:r>
            <a:r>
              <a:rPr kumimoji="0" sz="2200" b="0" i="0" u="none" strike="noStrike" kern="1200" cap="none" spc="0" normalizeH="0" baseline="0" noProof="0" dirty="0">
                <a:ln>
                  <a:noFill/>
                </a:ln>
                <a:solidFill>
                  <a:prstClr val="black"/>
                </a:solidFill>
                <a:effectLst/>
                <a:uLnTx/>
                <a:uFillTx/>
                <a:latin typeface="Corbel"/>
                <a:ea typeface="+mn-ea"/>
                <a:cs typeface="Corbel"/>
              </a:rPr>
              <a:t>of </a:t>
            </a:r>
            <a:r>
              <a:rPr kumimoji="0" sz="2200" b="0" i="0" u="none" strike="noStrike" kern="1200" cap="none" spc="-5" normalizeH="0" baseline="0" noProof="0" dirty="0">
                <a:ln>
                  <a:noFill/>
                </a:ln>
                <a:solidFill>
                  <a:prstClr val="black"/>
                </a:solidFill>
                <a:effectLst/>
                <a:uLnTx/>
                <a:uFillTx/>
                <a:latin typeface="Corbel"/>
                <a:ea typeface="+mn-ea"/>
                <a:cs typeface="Corbel"/>
              </a:rPr>
              <a:t>34</a:t>
            </a:r>
            <a:r>
              <a:rPr kumimoji="0" sz="2200" b="0" i="0" u="none" strike="noStrike" kern="1200" cap="none" spc="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patients</a:t>
            </a:r>
            <a:endParaRPr kumimoji="0" sz="2200" b="0" i="0" u="none" strike="noStrike" kern="1200" cap="none" spc="0" normalizeH="0" baseline="0" noProof="0">
              <a:ln>
                <a:noFill/>
              </a:ln>
              <a:solidFill>
                <a:prstClr val="black"/>
              </a:solidFill>
              <a:effectLst/>
              <a:uLnTx/>
              <a:uFillTx/>
              <a:latin typeface="Corbel"/>
              <a:ea typeface="+mn-ea"/>
              <a:cs typeface="Corbel"/>
            </a:endParaRPr>
          </a:p>
          <a:p>
            <a:pPr marL="355600" marR="5080" lvl="0" indent="-342900" algn="l" defTabSz="914400" rtl="0" eaLnBrk="1" fontAlgn="auto" latinLnBrk="0" hangingPunct="1">
              <a:lnSpc>
                <a:spcPct val="100000"/>
              </a:lnSpc>
              <a:spcBef>
                <a:spcPts val="530"/>
              </a:spcBef>
              <a:spcAft>
                <a:spcPts val="0"/>
              </a:spcAft>
              <a:buClrTx/>
              <a:buSzTx/>
              <a:buFont typeface="Arial MT"/>
              <a:buChar char="•"/>
              <a:tabLst>
                <a:tab pos="354965" algn="l"/>
                <a:tab pos="355600" algn="l"/>
              </a:tabLst>
              <a:defRPr/>
            </a:pPr>
            <a:r>
              <a:rPr kumimoji="0" sz="2200" b="0" i="0" u="none" strike="noStrike" kern="1200" cap="none" spc="-10" normalizeH="0" baseline="0" noProof="0" dirty="0">
                <a:ln>
                  <a:noFill/>
                </a:ln>
                <a:solidFill>
                  <a:prstClr val="black"/>
                </a:solidFill>
                <a:effectLst/>
                <a:uLnTx/>
                <a:uFillTx/>
                <a:latin typeface="Corbel"/>
                <a:ea typeface="+mn-ea"/>
                <a:cs typeface="Corbel"/>
              </a:rPr>
              <a:t>Primary</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objective:</a:t>
            </a:r>
            <a:r>
              <a:rPr kumimoji="0" sz="2200" b="0" i="0" u="none" strike="noStrike" kern="1200" cap="none" spc="1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determine</a:t>
            </a:r>
            <a:r>
              <a:rPr kumimoji="0" sz="2200" b="0" i="0" u="none" strike="noStrike" kern="1200" cap="none" spc="3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the</a:t>
            </a:r>
            <a:r>
              <a:rPr kumimoji="0" sz="2200" b="0" i="0" u="none" strike="noStrike" kern="1200" cap="none" spc="5" normalizeH="0" baseline="0" noProof="0" dirty="0">
                <a:ln>
                  <a:noFill/>
                </a:ln>
                <a:solidFill>
                  <a:prstClr val="black"/>
                </a:solidFill>
                <a:effectLst/>
                <a:uLnTx/>
                <a:uFillTx/>
                <a:latin typeface="Corbel"/>
                <a:ea typeface="+mn-ea"/>
                <a:cs typeface="Corbel"/>
              </a:rPr>
              <a:t> </a:t>
            </a:r>
            <a:r>
              <a:rPr kumimoji="0" sz="2200" b="0" i="0" u="none" strike="noStrike" kern="1200" cap="none" spc="-10" normalizeH="0" baseline="0" noProof="0" dirty="0">
                <a:ln>
                  <a:noFill/>
                </a:ln>
                <a:solidFill>
                  <a:prstClr val="black"/>
                </a:solidFill>
                <a:effectLst/>
                <a:uLnTx/>
                <a:uFillTx/>
                <a:latin typeface="Corbel"/>
                <a:ea typeface="+mn-ea"/>
                <a:cs typeface="Corbel"/>
              </a:rPr>
              <a:t>efficacy</a:t>
            </a:r>
            <a:r>
              <a:rPr kumimoji="0" sz="2200" b="0" i="0" u="none" strike="noStrike" kern="1200" cap="none" spc="25" normalizeH="0" baseline="0" noProof="0" dirty="0">
                <a:ln>
                  <a:noFill/>
                </a:ln>
                <a:solidFill>
                  <a:prstClr val="black"/>
                </a:solidFill>
                <a:effectLst/>
                <a:uLnTx/>
                <a:uFillTx/>
                <a:latin typeface="Corbel"/>
                <a:ea typeface="+mn-ea"/>
                <a:cs typeface="Corbel"/>
              </a:rPr>
              <a:t> </a:t>
            </a:r>
            <a:r>
              <a:rPr kumimoji="0" sz="2200" b="0" i="0" u="none" strike="noStrike" kern="1200" cap="none" spc="0" normalizeH="0" baseline="0" noProof="0" dirty="0">
                <a:ln>
                  <a:noFill/>
                </a:ln>
                <a:solidFill>
                  <a:prstClr val="black"/>
                </a:solidFill>
                <a:effectLst/>
                <a:uLnTx/>
                <a:uFillTx/>
                <a:latin typeface="Corbel"/>
                <a:ea typeface="+mn-ea"/>
                <a:cs typeface="Corbel"/>
              </a:rPr>
              <a:t>of</a:t>
            </a:r>
            <a:r>
              <a:rPr kumimoji="0" sz="2200" b="0" i="0" u="none" strike="noStrike" kern="1200" cap="none" spc="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radiotherapy</a:t>
            </a:r>
            <a:r>
              <a:rPr kumimoji="0" sz="2200" b="0" i="0" u="none" strike="noStrike" kern="1200" cap="none" spc="1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and </a:t>
            </a:r>
            <a:r>
              <a:rPr kumimoji="0" sz="2200" b="0" i="0" u="none" strike="noStrike" kern="1200" cap="none" spc="-10" normalizeH="0" baseline="0" noProof="0" dirty="0">
                <a:ln>
                  <a:noFill/>
                </a:ln>
                <a:solidFill>
                  <a:prstClr val="black"/>
                </a:solidFill>
                <a:effectLst/>
                <a:uLnTx/>
                <a:uFillTx/>
                <a:latin typeface="Corbel"/>
                <a:ea typeface="+mn-ea"/>
                <a:cs typeface="Corbel"/>
              </a:rPr>
              <a:t>cemiplimab</a:t>
            </a:r>
            <a:r>
              <a:rPr kumimoji="0" sz="2200" b="0" i="0" u="none" strike="noStrike" kern="1200" cap="none" spc="3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immunotherapy</a:t>
            </a:r>
            <a:r>
              <a:rPr kumimoji="0" sz="2200" b="0" i="0" u="none" strike="noStrike" kern="1200" cap="none" spc="2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for </a:t>
            </a:r>
            <a:r>
              <a:rPr kumimoji="0" sz="2200" b="0" i="0" u="none" strike="noStrike" kern="1200" cap="none" spc="-425" normalizeH="0" baseline="0" noProof="0" dirty="0">
                <a:ln>
                  <a:noFill/>
                </a:ln>
                <a:solidFill>
                  <a:prstClr val="black"/>
                </a:solidFill>
                <a:effectLst/>
                <a:uLnTx/>
                <a:uFillTx/>
                <a:latin typeface="Corbel"/>
                <a:ea typeface="+mn-ea"/>
                <a:cs typeface="Corbel"/>
              </a:rPr>
              <a:t> </a:t>
            </a:r>
            <a:r>
              <a:rPr kumimoji="0" sz="2200" b="0" i="0" u="none" strike="noStrike" kern="1200" cap="none" spc="-10" normalizeH="0" baseline="0" noProof="0" dirty="0">
                <a:ln>
                  <a:noFill/>
                </a:ln>
                <a:solidFill>
                  <a:prstClr val="black"/>
                </a:solidFill>
                <a:effectLst/>
                <a:uLnTx/>
                <a:uFillTx/>
                <a:latin typeface="Corbel"/>
                <a:ea typeface="+mn-ea"/>
                <a:cs typeface="Corbel"/>
              </a:rPr>
              <a:t>locally</a:t>
            </a:r>
            <a:r>
              <a:rPr kumimoji="0" sz="2200" b="0" i="0" u="none" strike="noStrike" kern="1200" cap="none" spc="1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advanced</a:t>
            </a:r>
            <a:r>
              <a:rPr kumimoji="0" sz="2200" b="0" i="0" u="none" strike="noStrike" kern="1200" cap="none" spc="-2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(T3/4,</a:t>
            </a:r>
            <a:r>
              <a:rPr kumimoji="0" sz="2200" b="0" i="0" u="none" strike="noStrike" kern="1200" cap="none" spc="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N+)</a:t>
            </a:r>
            <a:r>
              <a:rPr kumimoji="0" sz="2200" b="0" i="0" u="none" strike="noStrike" kern="1200" cap="none" spc="2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unresectable</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cutaneous</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squamous</a:t>
            </a:r>
            <a:r>
              <a:rPr kumimoji="0" sz="2200" b="0" i="0" u="none" strike="noStrike" kern="1200" cap="none" spc="-25" normalizeH="0" baseline="0" noProof="0" dirty="0">
                <a:ln>
                  <a:noFill/>
                </a:ln>
                <a:solidFill>
                  <a:prstClr val="black"/>
                </a:solidFill>
                <a:effectLst/>
                <a:uLnTx/>
                <a:uFillTx/>
                <a:latin typeface="Corbel"/>
                <a:ea typeface="+mn-ea"/>
                <a:cs typeface="Corbel"/>
              </a:rPr>
              <a:t> </a:t>
            </a:r>
            <a:r>
              <a:rPr kumimoji="0" sz="2200" b="0" i="0" u="none" strike="noStrike" kern="1200" cap="none" spc="-10" normalizeH="0" baseline="0" noProof="0" dirty="0">
                <a:ln>
                  <a:noFill/>
                </a:ln>
                <a:solidFill>
                  <a:prstClr val="black"/>
                </a:solidFill>
                <a:effectLst/>
                <a:uLnTx/>
                <a:uFillTx/>
                <a:latin typeface="Corbel"/>
                <a:ea typeface="+mn-ea"/>
                <a:cs typeface="Corbel"/>
              </a:rPr>
              <a:t>cell</a:t>
            </a:r>
            <a:r>
              <a:rPr kumimoji="0" sz="2200" b="0" i="0" u="none" strike="noStrike" kern="1200" cap="none" spc="2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carcinoma</a:t>
            </a:r>
            <a:endParaRPr kumimoji="0" sz="2200" b="0" i="0" u="none" strike="noStrike" kern="1200" cap="none" spc="0" normalizeH="0" baseline="0" noProof="0">
              <a:ln>
                <a:noFill/>
              </a:ln>
              <a:solidFill>
                <a:prstClr val="black"/>
              </a:solidFill>
              <a:effectLst/>
              <a:uLnTx/>
              <a:uFillTx/>
              <a:latin typeface="Corbel"/>
              <a:ea typeface="+mn-ea"/>
              <a:cs typeface="Corbel"/>
            </a:endParaRPr>
          </a:p>
          <a:p>
            <a:pPr marL="355600" marR="0" lvl="0" indent="-342900" algn="l" defTabSz="914400" rtl="0" eaLnBrk="1" fontAlgn="auto" latinLnBrk="0" hangingPunct="1">
              <a:lnSpc>
                <a:spcPct val="100000"/>
              </a:lnSpc>
              <a:spcBef>
                <a:spcPts val="530"/>
              </a:spcBef>
              <a:spcAft>
                <a:spcPts val="0"/>
              </a:spcAft>
              <a:buClrTx/>
              <a:buSzTx/>
              <a:buFont typeface="Arial MT"/>
              <a:buChar char="•"/>
              <a:tabLst>
                <a:tab pos="354965" algn="l"/>
                <a:tab pos="355600" algn="l"/>
              </a:tabLst>
              <a:defRPr/>
            </a:pPr>
            <a:r>
              <a:rPr kumimoji="0" sz="2200" b="0" i="0" u="none" strike="noStrike" kern="1200" cap="none" spc="-5" normalizeH="0" baseline="0" noProof="0" dirty="0">
                <a:ln>
                  <a:noFill/>
                </a:ln>
                <a:solidFill>
                  <a:prstClr val="black"/>
                </a:solidFill>
                <a:effectLst/>
                <a:uLnTx/>
                <a:uFillTx/>
                <a:latin typeface="Corbel"/>
                <a:ea typeface="+mn-ea"/>
                <a:cs typeface="Corbel"/>
              </a:rPr>
              <a:t>Open</a:t>
            </a:r>
            <a:r>
              <a:rPr kumimoji="0" sz="2200" b="0" i="0" u="none" strike="noStrike" kern="1200" cap="none" spc="5" normalizeH="0" baseline="0" noProof="0" dirty="0">
                <a:ln>
                  <a:noFill/>
                </a:ln>
                <a:solidFill>
                  <a:prstClr val="black"/>
                </a:solidFill>
                <a:effectLst/>
                <a:uLnTx/>
                <a:uFillTx/>
                <a:latin typeface="Corbel"/>
                <a:ea typeface="+mn-ea"/>
                <a:cs typeface="Corbel"/>
              </a:rPr>
              <a:t> </a:t>
            </a:r>
            <a:r>
              <a:rPr kumimoji="0" sz="2200" b="0" i="0" u="none" strike="noStrike" kern="1200" cap="none" spc="0" normalizeH="0" baseline="0" noProof="0" dirty="0">
                <a:ln>
                  <a:noFill/>
                </a:ln>
                <a:solidFill>
                  <a:prstClr val="black"/>
                </a:solidFill>
                <a:effectLst/>
                <a:uLnTx/>
                <a:uFillTx/>
                <a:latin typeface="Corbel"/>
                <a:ea typeface="+mn-ea"/>
                <a:cs typeface="Corbel"/>
              </a:rPr>
              <a:t>to</a:t>
            </a:r>
            <a:r>
              <a:rPr kumimoji="0" sz="2200" b="0" i="0" u="none" strike="noStrike" kern="1200" cap="none" spc="-5" normalizeH="0" baseline="0" noProof="0" dirty="0">
                <a:ln>
                  <a:noFill/>
                </a:ln>
                <a:solidFill>
                  <a:prstClr val="black"/>
                </a:solidFill>
                <a:effectLst/>
                <a:uLnTx/>
                <a:uFillTx/>
                <a:latin typeface="Corbel"/>
                <a:ea typeface="+mn-ea"/>
                <a:cs typeface="Corbel"/>
              </a:rPr>
              <a:t> </a:t>
            </a:r>
            <a:r>
              <a:rPr kumimoji="0" sz="2200" b="0" i="0" u="none" strike="noStrike" kern="1200" cap="none" spc="-10" normalizeH="0" baseline="0" noProof="0" dirty="0">
                <a:ln>
                  <a:noFill/>
                </a:ln>
                <a:solidFill>
                  <a:prstClr val="black"/>
                </a:solidFill>
                <a:effectLst/>
                <a:uLnTx/>
                <a:uFillTx/>
                <a:latin typeface="Corbel"/>
                <a:ea typeface="+mn-ea"/>
                <a:cs typeface="Corbel"/>
              </a:rPr>
              <a:t>accrual</a:t>
            </a:r>
            <a:r>
              <a:rPr kumimoji="0" sz="2200" b="0" i="0" u="none" strike="noStrike" kern="1200" cap="none" spc="15" normalizeH="0" baseline="0" noProof="0" dirty="0">
                <a:ln>
                  <a:noFill/>
                </a:ln>
                <a:solidFill>
                  <a:prstClr val="black"/>
                </a:solidFill>
                <a:effectLst/>
                <a:uLnTx/>
                <a:uFillTx/>
                <a:latin typeface="Corbel"/>
                <a:ea typeface="+mn-ea"/>
                <a:cs typeface="Corbel"/>
              </a:rPr>
              <a:t> </a:t>
            </a:r>
            <a:r>
              <a:rPr kumimoji="0" sz="2200" b="0" i="0" u="none" strike="noStrike" kern="1200" cap="none" spc="-10" normalizeH="0" baseline="0" noProof="0" dirty="0">
                <a:ln>
                  <a:noFill/>
                </a:ln>
                <a:solidFill>
                  <a:prstClr val="black"/>
                </a:solidFill>
                <a:effectLst/>
                <a:uLnTx/>
                <a:uFillTx/>
                <a:latin typeface="Corbel"/>
                <a:ea typeface="+mn-ea"/>
                <a:cs typeface="Corbel"/>
              </a:rPr>
              <a:t>in</a:t>
            </a:r>
            <a:r>
              <a:rPr kumimoji="0" sz="2200" b="0" i="0" u="none" strike="noStrike" kern="1200" cap="none" spc="-9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October</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50" normalizeH="0" baseline="0" noProof="0" dirty="0">
                <a:ln>
                  <a:noFill/>
                </a:ln>
                <a:solidFill>
                  <a:prstClr val="black"/>
                </a:solidFill>
                <a:effectLst/>
                <a:uLnTx/>
                <a:uFillTx/>
                <a:latin typeface="Corbel"/>
                <a:ea typeface="+mn-ea"/>
                <a:cs typeface="Corbel"/>
              </a:rPr>
              <a:t>2022;</a:t>
            </a:r>
            <a:r>
              <a:rPr kumimoji="0" sz="2200" b="0" i="0" u="none" strike="noStrike" kern="1200" cap="none" spc="3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completion</a:t>
            </a:r>
            <a:r>
              <a:rPr kumimoji="0" sz="2200" b="0" i="0" u="none" strike="noStrike" kern="1200" cap="none" spc="2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estimated</a:t>
            </a:r>
            <a:r>
              <a:rPr kumimoji="0" sz="2200" b="0" i="0" u="none" strike="noStrike" kern="1200" cap="none" spc="-8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October</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50" normalizeH="0" baseline="0" noProof="0" dirty="0">
                <a:ln>
                  <a:noFill/>
                </a:ln>
                <a:solidFill>
                  <a:prstClr val="black"/>
                </a:solidFill>
                <a:effectLst/>
                <a:uLnTx/>
                <a:uFillTx/>
                <a:latin typeface="Corbel"/>
                <a:ea typeface="+mn-ea"/>
                <a:cs typeface="Corbel"/>
              </a:rPr>
              <a:t>2023</a:t>
            </a:r>
            <a:endParaRPr kumimoji="0" sz="2200" b="0" i="0" u="none" strike="noStrike" kern="1200" cap="none" spc="0" normalizeH="0" baseline="0" noProof="0">
              <a:ln>
                <a:noFill/>
              </a:ln>
              <a:solidFill>
                <a:prstClr val="black"/>
              </a:solidFill>
              <a:effectLst/>
              <a:uLnTx/>
              <a:uFillTx/>
              <a:latin typeface="Corbel"/>
              <a:ea typeface="+mn-ea"/>
              <a:cs typeface="Corbel"/>
            </a:endParaRPr>
          </a:p>
        </p:txBody>
      </p:sp>
      <p:sp>
        <p:nvSpPr>
          <p:cNvPr id="4" name="object 4"/>
          <p:cNvSpPr txBox="1"/>
          <p:nvPr/>
        </p:nvSpPr>
        <p:spPr>
          <a:xfrm>
            <a:off x="6174740" y="6343097"/>
            <a:ext cx="232092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25" normalizeH="0" baseline="0" noProof="0" dirty="0">
                <a:ln>
                  <a:noFill/>
                </a:ln>
                <a:solidFill>
                  <a:prstClr val="black"/>
                </a:solidFill>
                <a:effectLst/>
                <a:uLnTx/>
                <a:uFillTx/>
                <a:latin typeface="Corbel"/>
                <a:ea typeface="+mn-ea"/>
                <a:cs typeface="Corbel"/>
              </a:rPr>
              <a:t>Barker, </a:t>
            </a:r>
            <a:r>
              <a:rPr kumimoji="0" sz="1800" b="0" i="0" u="none" strike="noStrike" kern="1200" cap="none" spc="0" normalizeH="0" baseline="0" noProof="0" dirty="0">
                <a:ln>
                  <a:noFill/>
                </a:ln>
                <a:solidFill>
                  <a:prstClr val="black"/>
                </a:solidFill>
                <a:effectLst/>
                <a:uLnTx/>
                <a:uFillTx/>
                <a:latin typeface="Corbel"/>
                <a:ea typeface="+mn-ea"/>
                <a:cs typeface="Corbel"/>
              </a:rPr>
              <a:t>PI;</a:t>
            </a:r>
            <a:r>
              <a:rPr kumimoji="0" sz="1800" b="0" i="0" u="none" strike="noStrike" kern="1200" cap="none" spc="-40" normalizeH="0" baseline="0" noProof="0" dirty="0">
                <a:ln>
                  <a:noFill/>
                </a:ln>
                <a:solidFill>
                  <a:prstClr val="black"/>
                </a:solidFill>
                <a:effectLst/>
                <a:uLnTx/>
                <a:uFillTx/>
                <a:latin typeface="Corbel"/>
                <a:ea typeface="+mn-ea"/>
                <a:cs typeface="Corbel"/>
              </a:rPr>
              <a:t> </a:t>
            </a:r>
            <a:r>
              <a:rPr kumimoji="0" sz="1800" b="0" i="0" u="none" strike="noStrike" kern="1200" cap="none" spc="-10" normalizeH="0" baseline="0" noProof="0" dirty="0">
                <a:ln>
                  <a:noFill/>
                </a:ln>
                <a:solidFill>
                  <a:prstClr val="black"/>
                </a:solidFill>
                <a:effectLst/>
                <a:uLnTx/>
                <a:uFillTx/>
                <a:latin typeface="Corbel"/>
                <a:ea typeface="+mn-ea"/>
                <a:cs typeface="Corbel"/>
              </a:rPr>
              <a:t>NCT05574101</a:t>
            </a:r>
            <a:endParaRPr kumimoji="0" sz="1800" b="0" i="0" u="none" strike="noStrike" kern="1200" cap="none" spc="0" normalizeH="0" baseline="0" noProof="0">
              <a:ln>
                <a:noFill/>
              </a:ln>
              <a:solidFill>
                <a:prstClr val="black"/>
              </a:solidFill>
              <a:effectLst/>
              <a:uLnTx/>
              <a:uFillTx/>
              <a:latin typeface="Corbel"/>
              <a:ea typeface="+mn-ea"/>
              <a:cs typeface="Corbe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674" y="346656"/>
            <a:ext cx="10335895" cy="513715"/>
          </a:xfrm>
          <a:prstGeom prst="rect">
            <a:avLst/>
          </a:prstGeom>
        </p:spPr>
        <p:txBody>
          <a:bodyPr vert="horz" wrap="square" lIns="0" tIns="12700" rIns="0" bIns="0" rtlCol="0">
            <a:spAutoFit/>
          </a:bodyPr>
          <a:lstStyle/>
          <a:p>
            <a:pPr marL="12700">
              <a:lnSpc>
                <a:spcPct val="100000"/>
              </a:lnSpc>
              <a:spcBef>
                <a:spcPts val="100"/>
              </a:spcBef>
            </a:pPr>
            <a:r>
              <a:rPr dirty="0"/>
              <a:t>Study</a:t>
            </a:r>
            <a:r>
              <a:rPr spc="10" dirty="0"/>
              <a:t> </a:t>
            </a:r>
            <a:r>
              <a:rPr dirty="0"/>
              <a:t>of</a:t>
            </a:r>
            <a:r>
              <a:rPr spc="-5" dirty="0"/>
              <a:t> chemoradiotherapy</a:t>
            </a:r>
            <a:r>
              <a:rPr spc="25" dirty="0"/>
              <a:t> </a:t>
            </a:r>
            <a:r>
              <a:rPr spc="-5" dirty="0"/>
              <a:t>and</a:t>
            </a:r>
            <a:r>
              <a:rPr spc="5" dirty="0"/>
              <a:t> </a:t>
            </a:r>
            <a:r>
              <a:rPr dirty="0"/>
              <a:t>immunotherapy for</a:t>
            </a:r>
            <a:r>
              <a:rPr spc="-120" dirty="0"/>
              <a:t> </a:t>
            </a:r>
            <a:r>
              <a:rPr spc="-15" dirty="0"/>
              <a:t>CSCC</a:t>
            </a:r>
          </a:p>
        </p:txBody>
      </p:sp>
      <p:sp>
        <p:nvSpPr>
          <p:cNvPr id="3" name="object 3"/>
          <p:cNvSpPr txBox="1"/>
          <p:nvPr/>
        </p:nvSpPr>
        <p:spPr>
          <a:xfrm>
            <a:off x="550674" y="999303"/>
            <a:ext cx="5346065" cy="2282190"/>
          </a:xfrm>
          <a:prstGeom prst="rect">
            <a:avLst/>
          </a:prstGeom>
        </p:spPr>
        <p:txBody>
          <a:bodyPr vert="horz" wrap="square" lIns="0" tIns="13335" rIns="0" bIns="0" rtlCol="0">
            <a:spAutoFit/>
          </a:bodyPr>
          <a:lstStyle/>
          <a:p>
            <a:pPr marL="354965" marR="444500" lvl="0" indent="-342900" algn="l" defTabSz="914400" rtl="0" eaLnBrk="1" fontAlgn="auto" latinLnBrk="0" hangingPunct="1">
              <a:lnSpc>
                <a:spcPct val="100000"/>
              </a:lnSpc>
              <a:spcBef>
                <a:spcPts val="105"/>
              </a:spcBef>
              <a:spcAft>
                <a:spcPts val="0"/>
              </a:spcAft>
              <a:buClrTx/>
              <a:buSzTx/>
              <a:buFont typeface="Arial MT"/>
              <a:buChar char="•"/>
              <a:tabLst>
                <a:tab pos="354965" algn="l"/>
                <a:tab pos="355600" algn="l"/>
              </a:tabLst>
              <a:defRPr/>
            </a:pPr>
            <a:r>
              <a:rPr kumimoji="0" sz="2000" b="0" i="0" u="none" strike="noStrike" kern="1200" cap="none" spc="0" normalizeH="0" baseline="0" noProof="0" dirty="0">
                <a:ln>
                  <a:noFill/>
                </a:ln>
                <a:solidFill>
                  <a:prstClr val="black"/>
                </a:solidFill>
                <a:effectLst/>
                <a:uLnTx/>
                <a:uFillTx/>
                <a:latin typeface="Corbel"/>
                <a:ea typeface="+mn-ea"/>
                <a:cs typeface="Corbel"/>
              </a:rPr>
              <a:t>Single arm, </a:t>
            </a:r>
            <a:r>
              <a:rPr kumimoji="0" sz="2000" b="0" i="0" u="none" strike="noStrike" kern="1200" cap="none" spc="-10" normalizeH="0" baseline="0" noProof="0" dirty="0">
                <a:ln>
                  <a:noFill/>
                </a:ln>
                <a:solidFill>
                  <a:prstClr val="black"/>
                </a:solidFill>
                <a:effectLst/>
                <a:uLnTx/>
                <a:uFillTx/>
                <a:latin typeface="Corbel"/>
                <a:ea typeface="+mn-ea"/>
                <a:cs typeface="Corbel"/>
              </a:rPr>
              <a:t>single-center, </a:t>
            </a:r>
            <a:r>
              <a:rPr kumimoji="0" sz="2000" b="0" i="0" u="none" strike="noStrike" kern="1200" cap="none" spc="0" normalizeH="0" baseline="0" noProof="0" dirty="0">
                <a:ln>
                  <a:noFill/>
                </a:ln>
                <a:solidFill>
                  <a:prstClr val="black"/>
                </a:solidFill>
                <a:effectLst/>
                <a:uLnTx/>
                <a:uFillTx/>
                <a:latin typeface="Corbel"/>
                <a:ea typeface="+mn-ea"/>
                <a:cs typeface="Corbel"/>
              </a:rPr>
              <a:t>phase </a:t>
            </a:r>
            <a:r>
              <a:rPr kumimoji="0" sz="2000" b="0" i="0" u="none" strike="noStrike" kern="1200" cap="none" spc="-5" normalizeH="0" baseline="0" noProof="0" dirty="0">
                <a:ln>
                  <a:noFill/>
                </a:ln>
                <a:solidFill>
                  <a:prstClr val="black"/>
                </a:solidFill>
                <a:effectLst/>
                <a:uLnTx/>
                <a:uFillTx/>
                <a:latin typeface="Corbel"/>
                <a:ea typeface="+mn-ea"/>
                <a:cs typeface="Corbel"/>
              </a:rPr>
              <a:t>II trial of </a:t>
            </a:r>
            <a:r>
              <a:rPr kumimoji="0" sz="2000" b="0" i="0" u="none" strike="noStrike" kern="1200" cap="none" spc="0" normalizeH="0" baseline="0" noProof="0" dirty="0">
                <a:ln>
                  <a:noFill/>
                </a:ln>
                <a:solidFill>
                  <a:prstClr val="black"/>
                </a:solidFill>
                <a:effectLst/>
                <a:uLnTx/>
                <a:uFillTx/>
                <a:latin typeface="Corbel"/>
                <a:ea typeface="+mn-ea"/>
                <a:cs typeface="Corbel"/>
              </a:rPr>
              <a:t>15 </a:t>
            </a:r>
            <a:r>
              <a:rPr kumimoji="0" sz="2000" b="0" i="0" u="none" strike="noStrike" kern="1200" cap="none" spc="-390" normalizeH="0" baseline="0" noProof="0" dirty="0">
                <a:ln>
                  <a:noFill/>
                </a:ln>
                <a:solidFill>
                  <a:prstClr val="black"/>
                </a:solidFill>
                <a:effectLst/>
                <a:uLnTx/>
                <a:uFillTx/>
                <a:latin typeface="Corbel"/>
                <a:ea typeface="+mn-ea"/>
                <a:cs typeface="Corbel"/>
              </a:rPr>
              <a:t> </a:t>
            </a:r>
            <a:r>
              <a:rPr kumimoji="0" sz="2000" b="0" i="0" u="none" strike="noStrike" kern="1200" cap="none" spc="-5" normalizeH="0" baseline="0" noProof="0" dirty="0">
                <a:ln>
                  <a:noFill/>
                </a:ln>
                <a:solidFill>
                  <a:prstClr val="black"/>
                </a:solidFill>
                <a:effectLst/>
                <a:uLnTx/>
                <a:uFillTx/>
                <a:latin typeface="Corbel"/>
                <a:ea typeface="+mn-ea"/>
                <a:cs typeface="Corbel"/>
              </a:rPr>
              <a:t>patients</a:t>
            </a:r>
            <a:endParaRPr kumimoji="0" sz="2000" b="0" i="0" u="none" strike="noStrike" kern="1200" cap="none" spc="0" normalizeH="0" baseline="0" noProof="0">
              <a:ln>
                <a:noFill/>
              </a:ln>
              <a:solidFill>
                <a:prstClr val="black"/>
              </a:solidFill>
              <a:effectLst/>
              <a:uLnTx/>
              <a:uFillTx/>
              <a:latin typeface="Corbel"/>
              <a:ea typeface="+mn-ea"/>
              <a:cs typeface="Corbel"/>
            </a:endParaRPr>
          </a:p>
          <a:p>
            <a:pPr marL="354965" marR="5080" lvl="0" indent="-342900" algn="l" defTabSz="914400" rtl="0" eaLnBrk="1" fontAlgn="auto" latinLnBrk="0" hangingPunct="1">
              <a:lnSpc>
                <a:spcPct val="100000"/>
              </a:lnSpc>
              <a:spcBef>
                <a:spcPts val="480"/>
              </a:spcBef>
              <a:spcAft>
                <a:spcPts val="0"/>
              </a:spcAft>
              <a:buClrTx/>
              <a:buSzTx/>
              <a:buFont typeface="Arial MT"/>
              <a:buChar char="•"/>
              <a:tabLst>
                <a:tab pos="354965" algn="l"/>
                <a:tab pos="355600" algn="l"/>
              </a:tabLst>
              <a:defRPr/>
            </a:pPr>
            <a:r>
              <a:rPr kumimoji="0" sz="2000" b="0" i="0" u="none" strike="noStrike" kern="1200" cap="none" spc="0" normalizeH="0" baseline="0" noProof="0" dirty="0">
                <a:ln>
                  <a:noFill/>
                </a:ln>
                <a:solidFill>
                  <a:prstClr val="black"/>
                </a:solidFill>
                <a:effectLst/>
                <a:uLnTx/>
                <a:uFillTx/>
                <a:latin typeface="Corbel"/>
                <a:ea typeface="+mn-ea"/>
                <a:cs typeface="Corbel"/>
              </a:rPr>
              <a:t>Primary </a:t>
            </a:r>
            <a:r>
              <a:rPr kumimoji="0" sz="2000" b="0" i="0" u="none" strike="noStrike" kern="1200" cap="none" spc="-5" normalizeH="0" baseline="0" noProof="0" dirty="0">
                <a:ln>
                  <a:noFill/>
                </a:ln>
                <a:solidFill>
                  <a:prstClr val="black"/>
                </a:solidFill>
                <a:effectLst/>
                <a:uLnTx/>
                <a:uFillTx/>
                <a:latin typeface="Corbel"/>
                <a:ea typeface="+mn-ea"/>
                <a:cs typeface="Corbel"/>
              </a:rPr>
              <a:t>objectives: </a:t>
            </a:r>
            <a:r>
              <a:rPr kumimoji="0" sz="2000" b="0" i="0" u="none" strike="noStrike" kern="1200" cap="none" spc="0" normalizeH="0" baseline="0" noProof="0" dirty="0">
                <a:ln>
                  <a:noFill/>
                </a:ln>
                <a:solidFill>
                  <a:prstClr val="black"/>
                </a:solidFill>
                <a:effectLst/>
                <a:uLnTx/>
                <a:uFillTx/>
                <a:latin typeface="Corbel"/>
                <a:ea typeface="+mn-ea"/>
                <a:cs typeface="Corbel"/>
              </a:rPr>
              <a:t>assess safety and rate </a:t>
            </a:r>
            <a:r>
              <a:rPr kumimoji="0" sz="2000" b="0" i="0" u="none" strike="noStrike" kern="1200" cap="none" spc="-5" normalizeH="0" baseline="0" noProof="0" dirty="0">
                <a:ln>
                  <a:noFill/>
                </a:ln>
                <a:solidFill>
                  <a:prstClr val="black"/>
                </a:solidFill>
                <a:effectLst/>
                <a:uLnTx/>
                <a:uFillTx/>
                <a:latin typeface="Corbel"/>
                <a:ea typeface="+mn-ea"/>
                <a:cs typeface="Corbel"/>
              </a:rPr>
              <a:t>of </a:t>
            </a:r>
            <a:r>
              <a:rPr kumimoji="0" sz="2000" b="0" i="0" u="none" strike="noStrike" kern="1200" cap="none" spc="0" normalizeH="0" baseline="0" noProof="0" dirty="0">
                <a:ln>
                  <a:noFill/>
                </a:ln>
                <a:solidFill>
                  <a:prstClr val="black"/>
                </a:solidFill>
                <a:effectLst/>
                <a:uLnTx/>
                <a:uFillTx/>
                <a:latin typeface="Corbel"/>
                <a:ea typeface="+mn-ea"/>
                <a:cs typeface="Corbel"/>
              </a:rPr>
              <a:t> </a:t>
            </a:r>
            <a:r>
              <a:rPr kumimoji="0" sz="2000" b="0" i="0" u="none" strike="noStrike" kern="1200" cap="none" spc="-5" normalizeH="0" baseline="0" noProof="0" dirty="0">
                <a:ln>
                  <a:noFill/>
                </a:ln>
                <a:solidFill>
                  <a:prstClr val="black"/>
                </a:solidFill>
                <a:effectLst/>
                <a:uLnTx/>
                <a:uFillTx/>
                <a:latin typeface="Corbel"/>
                <a:ea typeface="+mn-ea"/>
                <a:cs typeface="Corbel"/>
              </a:rPr>
              <a:t>complete </a:t>
            </a:r>
            <a:r>
              <a:rPr kumimoji="0" sz="2000" b="0" i="0" u="none" strike="noStrike" kern="1200" cap="none" spc="0" normalizeH="0" baseline="0" noProof="0" dirty="0">
                <a:ln>
                  <a:noFill/>
                </a:ln>
                <a:solidFill>
                  <a:prstClr val="black"/>
                </a:solidFill>
                <a:effectLst/>
                <a:uLnTx/>
                <a:uFillTx/>
                <a:latin typeface="Corbel"/>
                <a:ea typeface="+mn-ea"/>
                <a:cs typeface="Corbel"/>
              </a:rPr>
              <a:t>response in </a:t>
            </a:r>
            <a:r>
              <a:rPr kumimoji="0" sz="2000" b="0" i="0" u="none" strike="noStrike" kern="1200" cap="none" spc="-5" normalizeH="0" baseline="0" noProof="0" dirty="0">
                <a:ln>
                  <a:noFill/>
                </a:ln>
                <a:solidFill>
                  <a:prstClr val="black"/>
                </a:solidFill>
                <a:effectLst/>
                <a:uLnTx/>
                <a:uFillTx/>
                <a:latin typeface="Corbel"/>
                <a:ea typeface="+mn-ea"/>
                <a:cs typeface="Corbel"/>
              </a:rPr>
              <a:t>patients </a:t>
            </a:r>
            <a:r>
              <a:rPr kumimoji="0" sz="2000" b="0" i="0" u="none" strike="noStrike" kern="1200" cap="none" spc="0" normalizeH="0" baseline="0" noProof="0" dirty="0">
                <a:ln>
                  <a:noFill/>
                </a:ln>
                <a:solidFill>
                  <a:prstClr val="black"/>
                </a:solidFill>
                <a:effectLst/>
                <a:uLnTx/>
                <a:uFillTx/>
                <a:latin typeface="Corbel"/>
                <a:ea typeface="+mn-ea"/>
                <a:cs typeface="Corbel"/>
              </a:rPr>
              <a:t>with stage </a:t>
            </a:r>
            <a:r>
              <a:rPr kumimoji="0" sz="2000" b="0" i="0" u="none" strike="noStrike" kern="1200" cap="none" spc="-20" normalizeH="0" baseline="0" noProof="0" dirty="0">
                <a:ln>
                  <a:noFill/>
                </a:ln>
                <a:solidFill>
                  <a:prstClr val="black"/>
                </a:solidFill>
                <a:effectLst/>
                <a:uLnTx/>
                <a:uFillTx/>
                <a:latin typeface="Corbel"/>
                <a:ea typeface="+mn-ea"/>
                <a:cs typeface="Corbel"/>
              </a:rPr>
              <a:t>III-IVA </a:t>
            </a:r>
            <a:r>
              <a:rPr kumimoji="0" sz="2000" b="0" i="0" u="none" strike="noStrike" kern="1200" cap="none" spc="-390" normalizeH="0" baseline="0" noProof="0" dirty="0">
                <a:ln>
                  <a:noFill/>
                </a:ln>
                <a:solidFill>
                  <a:prstClr val="black"/>
                </a:solidFill>
                <a:effectLst/>
                <a:uLnTx/>
                <a:uFillTx/>
                <a:latin typeface="Corbel"/>
                <a:ea typeface="+mn-ea"/>
                <a:cs typeface="Corbel"/>
              </a:rPr>
              <a:t> </a:t>
            </a:r>
            <a:r>
              <a:rPr kumimoji="0" sz="2000" b="0" i="0" u="none" strike="noStrike" kern="1200" cap="none" spc="-5" normalizeH="0" baseline="0" noProof="0" dirty="0">
                <a:ln>
                  <a:noFill/>
                </a:ln>
                <a:solidFill>
                  <a:prstClr val="black"/>
                </a:solidFill>
                <a:effectLst/>
                <a:uLnTx/>
                <a:uFillTx/>
                <a:latin typeface="Corbel"/>
                <a:ea typeface="+mn-ea"/>
                <a:cs typeface="Corbel"/>
              </a:rPr>
              <a:t>unresectable</a:t>
            </a:r>
            <a:r>
              <a:rPr kumimoji="0" sz="2000" b="0" i="0" u="none" strike="noStrike" kern="1200" cap="none" spc="-85" normalizeH="0" baseline="0" noProof="0" dirty="0">
                <a:ln>
                  <a:noFill/>
                </a:ln>
                <a:solidFill>
                  <a:prstClr val="black"/>
                </a:solidFill>
                <a:effectLst/>
                <a:uLnTx/>
                <a:uFillTx/>
                <a:latin typeface="Corbel"/>
                <a:ea typeface="+mn-ea"/>
                <a:cs typeface="Corbel"/>
              </a:rPr>
              <a:t> </a:t>
            </a:r>
            <a:r>
              <a:rPr kumimoji="0" sz="2000" b="0" i="0" u="none" strike="noStrike" kern="1200" cap="none" spc="-10" normalizeH="0" baseline="0" noProof="0" dirty="0">
                <a:ln>
                  <a:noFill/>
                </a:ln>
                <a:solidFill>
                  <a:prstClr val="black"/>
                </a:solidFill>
                <a:effectLst/>
                <a:uLnTx/>
                <a:uFillTx/>
                <a:latin typeface="Corbel"/>
                <a:ea typeface="+mn-ea"/>
                <a:cs typeface="Corbel"/>
              </a:rPr>
              <a:t>CSCC</a:t>
            </a:r>
            <a:endParaRPr kumimoji="0" sz="2000" b="0" i="0" u="none" strike="noStrike" kern="1200" cap="none" spc="0" normalizeH="0" baseline="0" noProof="0">
              <a:ln>
                <a:noFill/>
              </a:ln>
              <a:solidFill>
                <a:prstClr val="black"/>
              </a:solidFill>
              <a:effectLst/>
              <a:uLnTx/>
              <a:uFillTx/>
              <a:latin typeface="Corbel"/>
              <a:ea typeface="+mn-ea"/>
              <a:cs typeface="Corbel"/>
            </a:endParaRPr>
          </a:p>
          <a:p>
            <a:pPr marL="355600" marR="477520" lvl="0" indent="-342900" algn="l" defTabSz="914400" rtl="0" eaLnBrk="1" fontAlgn="auto" latinLnBrk="0" hangingPunct="1">
              <a:lnSpc>
                <a:spcPct val="100000"/>
              </a:lnSpc>
              <a:spcBef>
                <a:spcPts val="480"/>
              </a:spcBef>
              <a:spcAft>
                <a:spcPts val="0"/>
              </a:spcAft>
              <a:buClrTx/>
              <a:buSzTx/>
              <a:buFont typeface="Arial MT"/>
              <a:buChar char="•"/>
              <a:tabLst>
                <a:tab pos="354965" algn="l"/>
                <a:tab pos="355600" algn="l"/>
              </a:tabLst>
              <a:defRPr/>
            </a:pPr>
            <a:r>
              <a:rPr kumimoji="0" sz="2000" b="0" i="0" u="none" strike="noStrike" kern="1200" cap="none" spc="0" normalizeH="0" baseline="0" noProof="0" dirty="0">
                <a:ln>
                  <a:noFill/>
                </a:ln>
                <a:solidFill>
                  <a:prstClr val="black"/>
                </a:solidFill>
                <a:effectLst/>
                <a:uLnTx/>
                <a:uFillTx/>
                <a:latin typeface="Corbel"/>
                <a:ea typeface="+mn-ea"/>
                <a:cs typeface="Corbel"/>
              </a:rPr>
              <a:t>First </a:t>
            </a:r>
            <a:r>
              <a:rPr kumimoji="0" sz="2000" b="0" i="0" u="none" strike="noStrike" kern="1200" cap="none" spc="-5" normalizeH="0" baseline="0" noProof="0" dirty="0">
                <a:ln>
                  <a:noFill/>
                </a:ln>
                <a:solidFill>
                  <a:prstClr val="black"/>
                </a:solidFill>
                <a:effectLst/>
                <a:uLnTx/>
                <a:uFillTx/>
                <a:latin typeface="Corbel"/>
                <a:ea typeface="+mn-ea"/>
                <a:cs typeface="Corbel"/>
              </a:rPr>
              <a:t>accrual </a:t>
            </a:r>
            <a:r>
              <a:rPr kumimoji="0" sz="2000" b="0" i="0" u="none" strike="noStrike" kern="1200" cap="none" spc="0" normalizeH="0" baseline="0" noProof="0" dirty="0">
                <a:ln>
                  <a:noFill/>
                </a:ln>
                <a:solidFill>
                  <a:prstClr val="black"/>
                </a:solidFill>
                <a:effectLst/>
                <a:uLnTx/>
                <a:uFillTx/>
                <a:latin typeface="Corbel"/>
                <a:ea typeface="+mn-ea"/>
                <a:cs typeface="Corbel"/>
              </a:rPr>
              <a:t>9/5/19; </a:t>
            </a:r>
            <a:r>
              <a:rPr kumimoji="0" sz="2000" b="0" i="0" u="none" strike="noStrike" kern="1200" cap="none" spc="-5" normalizeH="0" baseline="0" noProof="0" dirty="0">
                <a:ln>
                  <a:noFill/>
                </a:ln>
                <a:solidFill>
                  <a:prstClr val="black"/>
                </a:solidFill>
                <a:effectLst/>
                <a:uLnTx/>
                <a:uFillTx/>
                <a:latin typeface="Corbel"/>
                <a:ea typeface="+mn-ea"/>
                <a:cs typeface="Corbel"/>
              </a:rPr>
              <a:t>completion anticipated </a:t>
            </a:r>
            <a:r>
              <a:rPr kumimoji="0" sz="2000" b="0" i="0" u="none" strike="noStrike" kern="1200" cap="none" spc="-390" normalizeH="0" baseline="0" noProof="0" dirty="0">
                <a:ln>
                  <a:noFill/>
                </a:ln>
                <a:solidFill>
                  <a:prstClr val="black"/>
                </a:solidFill>
                <a:effectLst/>
                <a:uLnTx/>
                <a:uFillTx/>
                <a:latin typeface="Corbel"/>
                <a:ea typeface="+mn-ea"/>
                <a:cs typeface="Corbel"/>
              </a:rPr>
              <a:t> </a:t>
            </a:r>
            <a:r>
              <a:rPr kumimoji="0" sz="2000" b="0" i="0" u="none" strike="noStrike" kern="1200" cap="none" spc="-5" normalizeH="0" baseline="0" noProof="0" dirty="0">
                <a:ln>
                  <a:noFill/>
                </a:ln>
                <a:solidFill>
                  <a:prstClr val="black"/>
                </a:solidFill>
                <a:effectLst/>
                <a:uLnTx/>
                <a:uFillTx/>
                <a:latin typeface="Corbel"/>
                <a:ea typeface="+mn-ea"/>
                <a:cs typeface="Corbel"/>
              </a:rPr>
              <a:t>February</a:t>
            </a:r>
            <a:r>
              <a:rPr kumimoji="0" sz="2000" b="0" i="0" u="none" strike="noStrike" kern="1200" cap="none" spc="10" normalizeH="0" baseline="0" noProof="0" dirty="0">
                <a:ln>
                  <a:noFill/>
                </a:ln>
                <a:solidFill>
                  <a:prstClr val="black"/>
                </a:solidFill>
                <a:effectLst/>
                <a:uLnTx/>
                <a:uFillTx/>
                <a:latin typeface="Corbel"/>
                <a:ea typeface="+mn-ea"/>
                <a:cs typeface="Corbel"/>
              </a:rPr>
              <a:t> </a:t>
            </a:r>
            <a:r>
              <a:rPr kumimoji="0" sz="2000" b="0" i="0" u="none" strike="noStrike" kern="1200" cap="none" spc="-40" normalizeH="0" baseline="0" noProof="0" dirty="0">
                <a:ln>
                  <a:noFill/>
                </a:ln>
                <a:solidFill>
                  <a:prstClr val="black"/>
                </a:solidFill>
                <a:effectLst/>
                <a:uLnTx/>
                <a:uFillTx/>
                <a:latin typeface="Corbel"/>
                <a:ea typeface="+mn-ea"/>
                <a:cs typeface="Corbel"/>
              </a:rPr>
              <a:t>2022</a:t>
            </a:r>
            <a:endParaRPr kumimoji="0" sz="2000" b="0" i="0" u="none" strike="noStrike" kern="1200" cap="none" spc="0" normalizeH="0" baseline="0" noProof="0">
              <a:ln>
                <a:noFill/>
              </a:ln>
              <a:solidFill>
                <a:prstClr val="black"/>
              </a:solidFill>
              <a:effectLst/>
              <a:uLnTx/>
              <a:uFillTx/>
              <a:latin typeface="Corbel"/>
              <a:ea typeface="+mn-ea"/>
              <a:cs typeface="Corbel"/>
            </a:endParaRPr>
          </a:p>
        </p:txBody>
      </p:sp>
      <p:sp>
        <p:nvSpPr>
          <p:cNvPr id="4" name="object 4"/>
          <p:cNvSpPr txBox="1"/>
          <p:nvPr/>
        </p:nvSpPr>
        <p:spPr>
          <a:xfrm>
            <a:off x="6174740" y="6343097"/>
            <a:ext cx="164909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orbel"/>
                <a:ea typeface="+mn-ea"/>
                <a:cs typeface="Corbel"/>
              </a:rPr>
              <a:t>L</a:t>
            </a:r>
            <a:r>
              <a:rPr kumimoji="0" sz="1800" b="0" i="0" u="none" strike="noStrike" kern="1200" cap="none" spc="0" normalizeH="0" baseline="0" noProof="0" dirty="0">
                <a:ln>
                  <a:noFill/>
                </a:ln>
                <a:solidFill>
                  <a:prstClr val="black"/>
                </a:solidFill>
                <a:effectLst/>
                <a:uLnTx/>
                <a:uFillTx/>
                <a:latin typeface="Corbel"/>
                <a:ea typeface="+mn-ea"/>
                <a:cs typeface="Corbel"/>
              </a:rPr>
              <a:t>in</a:t>
            </a:r>
            <a:r>
              <a:rPr kumimoji="0" sz="1800" b="0" i="0" u="none" strike="noStrike" kern="1200" cap="none" spc="-5" normalizeH="0" baseline="0" noProof="0" dirty="0">
                <a:ln>
                  <a:noFill/>
                </a:ln>
                <a:solidFill>
                  <a:prstClr val="black"/>
                </a:solidFill>
                <a:effectLst/>
                <a:uLnTx/>
                <a:uFillTx/>
                <a:latin typeface="Corbel"/>
                <a:ea typeface="+mn-ea"/>
                <a:cs typeface="Corbel"/>
              </a:rPr>
              <a:t> </a:t>
            </a:r>
            <a:r>
              <a:rPr kumimoji="0" sz="1800" b="0" i="0" u="none" strike="noStrike" kern="1200" cap="none" spc="0" normalizeH="0" baseline="0" noProof="0" dirty="0">
                <a:ln>
                  <a:noFill/>
                </a:ln>
                <a:solidFill>
                  <a:prstClr val="black"/>
                </a:solidFill>
                <a:effectLst/>
                <a:uLnTx/>
                <a:uFillTx/>
                <a:latin typeface="Corbel"/>
                <a:ea typeface="+mn-ea"/>
                <a:cs typeface="Corbel"/>
              </a:rPr>
              <a:t>R</a:t>
            </a:r>
            <a:r>
              <a:rPr kumimoji="0" sz="1800" b="0" i="0" u="none" strike="noStrike" kern="1200" cap="none" spc="-5" normalizeH="0" baseline="0" noProof="0" dirty="0">
                <a:ln>
                  <a:noFill/>
                </a:ln>
                <a:solidFill>
                  <a:prstClr val="black"/>
                </a:solidFill>
                <a:effectLst/>
                <a:uLnTx/>
                <a:uFillTx/>
                <a:latin typeface="Corbel"/>
                <a:ea typeface="+mn-ea"/>
                <a:cs typeface="Corbel"/>
              </a:rPr>
              <a:t>a</a:t>
            </a:r>
            <a:r>
              <a:rPr kumimoji="0" sz="1800" b="0" i="0" u="none" strike="noStrike" kern="1200" cap="none" spc="0" normalizeH="0" baseline="0" noProof="0" dirty="0">
                <a:ln>
                  <a:noFill/>
                </a:ln>
                <a:solidFill>
                  <a:prstClr val="black"/>
                </a:solidFill>
                <a:effectLst/>
                <a:uLnTx/>
                <a:uFillTx/>
                <a:latin typeface="Corbel"/>
                <a:ea typeface="+mn-ea"/>
                <a:cs typeface="Corbel"/>
              </a:rPr>
              <a:t>d</a:t>
            </a:r>
            <a:r>
              <a:rPr kumimoji="0" sz="1800" b="0" i="0" u="none" strike="noStrike" kern="1200" cap="none" spc="-70"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O</a:t>
            </a:r>
            <a:r>
              <a:rPr kumimoji="0" sz="1800" b="0" i="0" u="none" strike="noStrike" kern="1200" cap="none" spc="-5" normalizeH="0" baseline="0" noProof="0" dirty="0">
                <a:ln>
                  <a:noFill/>
                </a:ln>
                <a:solidFill>
                  <a:prstClr val="black"/>
                </a:solidFill>
                <a:effectLst/>
                <a:uLnTx/>
                <a:uFillTx/>
                <a:latin typeface="Corbel"/>
                <a:ea typeface="+mn-ea"/>
                <a:cs typeface="Corbel"/>
              </a:rPr>
              <a:t>n</a:t>
            </a:r>
            <a:r>
              <a:rPr kumimoji="0" sz="1800" b="0" i="0" u="none" strike="noStrike" kern="1200" cap="none" spc="0" normalizeH="0" baseline="0" noProof="0" dirty="0">
                <a:ln>
                  <a:noFill/>
                </a:ln>
                <a:solidFill>
                  <a:prstClr val="black"/>
                </a:solidFill>
                <a:effectLst/>
                <a:uLnTx/>
                <a:uFillTx/>
                <a:latin typeface="Corbel"/>
                <a:ea typeface="+mn-ea"/>
                <a:cs typeface="Corbel"/>
              </a:rPr>
              <a:t>c</a:t>
            </a:r>
            <a:r>
              <a:rPr kumimoji="0" sz="1800" b="0" i="0" u="none" strike="noStrike" kern="1200" cap="none" spc="-15" normalizeH="0" baseline="0" noProof="0" dirty="0">
                <a:ln>
                  <a:noFill/>
                </a:ln>
                <a:solidFill>
                  <a:prstClr val="black"/>
                </a:solidFill>
                <a:effectLst/>
                <a:uLnTx/>
                <a:uFillTx/>
                <a:latin typeface="Corbel"/>
                <a:ea typeface="+mn-ea"/>
                <a:cs typeface="Corbel"/>
              </a:rPr>
              <a:t> </a:t>
            </a:r>
            <a:r>
              <a:rPr kumimoji="0" sz="1800" b="0" i="0" u="none" strike="noStrike" kern="1200" cap="none" spc="-35" normalizeH="0" baseline="0" noProof="0" dirty="0">
                <a:ln>
                  <a:noFill/>
                </a:ln>
                <a:solidFill>
                  <a:prstClr val="black"/>
                </a:solidFill>
                <a:effectLst/>
                <a:uLnTx/>
                <a:uFillTx/>
                <a:latin typeface="Corbel"/>
                <a:ea typeface="+mn-ea"/>
                <a:cs typeface="Corbel"/>
              </a:rPr>
              <a:t>2</a:t>
            </a:r>
            <a:r>
              <a:rPr kumimoji="0" sz="1800" b="0" i="0" u="none" strike="noStrike" kern="1200" cap="none" spc="-40" normalizeH="0" baseline="0" noProof="0" dirty="0">
                <a:ln>
                  <a:noFill/>
                </a:ln>
                <a:solidFill>
                  <a:prstClr val="black"/>
                </a:solidFill>
                <a:effectLst/>
                <a:uLnTx/>
                <a:uFillTx/>
                <a:latin typeface="Corbel"/>
                <a:ea typeface="+mn-ea"/>
                <a:cs typeface="Corbel"/>
              </a:rPr>
              <a:t>0</a:t>
            </a:r>
            <a:r>
              <a:rPr kumimoji="0" sz="1800" b="0" i="0" u="none" strike="noStrike" kern="1200" cap="none" spc="0" normalizeH="0" baseline="0" noProof="0" dirty="0">
                <a:ln>
                  <a:noFill/>
                </a:ln>
                <a:solidFill>
                  <a:prstClr val="black"/>
                </a:solidFill>
                <a:effectLst/>
                <a:uLnTx/>
                <a:uFillTx/>
                <a:latin typeface="Corbel"/>
                <a:ea typeface="+mn-ea"/>
                <a:cs typeface="Corbel"/>
              </a:rPr>
              <a:t>21</a:t>
            </a:r>
            <a:endParaRPr kumimoji="0" sz="1800" b="0" i="0" u="none" strike="noStrike" kern="1200" cap="none" spc="0" normalizeH="0" baseline="0" noProof="0">
              <a:ln>
                <a:noFill/>
              </a:ln>
              <a:solidFill>
                <a:prstClr val="black"/>
              </a:solidFill>
              <a:effectLst/>
              <a:uLnTx/>
              <a:uFillTx/>
              <a:latin typeface="Corbel"/>
              <a:ea typeface="+mn-ea"/>
              <a:cs typeface="Corbe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674" y="346593"/>
            <a:ext cx="2114550" cy="513715"/>
          </a:xfrm>
          <a:prstGeom prst="rect">
            <a:avLst/>
          </a:prstGeom>
        </p:spPr>
        <p:txBody>
          <a:bodyPr vert="horz" wrap="square" lIns="0" tIns="12700" rIns="0" bIns="0" rtlCol="0">
            <a:spAutoFit/>
          </a:bodyPr>
          <a:lstStyle/>
          <a:p>
            <a:pPr marL="12700">
              <a:lnSpc>
                <a:spcPct val="100000"/>
              </a:lnSpc>
              <a:spcBef>
                <a:spcPts val="100"/>
              </a:spcBef>
            </a:pPr>
            <a:r>
              <a:rPr spc="-5" dirty="0"/>
              <a:t>Conclusions</a:t>
            </a:r>
          </a:p>
        </p:txBody>
      </p:sp>
      <p:sp>
        <p:nvSpPr>
          <p:cNvPr id="3" name="object 3"/>
          <p:cNvSpPr txBox="1"/>
          <p:nvPr/>
        </p:nvSpPr>
        <p:spPr>
          <a:xfrm>
            <a:off x="550674" y="993207"/>
            <a:ext cx="11195685" cy="4633595"/>
          </a:xfrm>
          <a:prstGeom prst="rect">
            <a:avLst/>
          </a:prstGeom>
        </p:spPr>
        <p:txBody>
          <a:bodyPr vert="horz" wrap="square" lIns="0" tIns="12065" rIns="0" bIns="0" rtlCol="0">
            <a:spAutoFit/>
          </a:bodyPr>
          <a:lstStyle/>
          <a:p>
            <a:pPr marL="182880" marR="155575" lvl="0" indent="-170815" algn="l" defTabSz="914400" rtl="0" eaLnBrk="1" fontAlgn="auto" latinLnBrk="0" hangingPunct="1">
              <a:lnSpc>
                <a:spcPct val="100000"/>
              </a:lnSpc>
              <a:spcBef>
                <a:spcPts val="95"/>
              </a:spcBef>
              <a:spcAft>
                <a:spcPts val="0"/>
              </a:spcAft>
              <a:buClrTx/>
              <a:buSzTx/>
              <a:buFont typeface="Arial MT"/>
              <a:buChar char="•"/>
              <a:tabLst>
                <a:tab pos="183515" algn="l"/>
              </a:tabLst>
              <a:defRPr/>
            </a:pPr>
            <a:r>
              <a:rPr kumimoji="0" sz="2800" b="0" i="0" u="none" strike="noStrike" kern="1200" cap="none" spc="-10" normalizeH="0" baseline="0" noProof="0" dirty="0">
                <a:ln>
                  <a:noFill/>
                </a:ln>
                <a:solidFill>
                  <a:prstClr val="black"/>
                </a:solidFill>
                <a:effectLst/>
                <a:uLnTx/>
                <a:uFillTx/>
                <a:latin typeface="Corbel"/>
                <a:ea typeface="+mn-ea"/>
                <a:cs typeface="Corbel"/>
              </a:rPr>
              <a:t>Immunotherapy</a:t>
            </a:r>
            <a:r>
              <a:rPr kumimoji="0" sz="2800" b="0" i="0" u="none" strike="noStrike" kern="1200" cap="none" spc="2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is</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approved</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for</a:t>
            </a:r>
            <a:r>
              <a:rPr kumimoji="0" sz="2800" b="0" i="0" u="none" strike="noStrike" kern="1200" cap="none" spc="-120" normalizeH="0" baseline="0" noProof="0" dirty="0">
                <a:ln>
                  <a:noFill/>
                </a:ln>
                <a:solidFill>
                  <a:prstClr val="black"/>
                </a:solidFill>
                <a:effectLst/>
                <a:uLnTx/>
                <a:uFillTx/>
                <a:latin typeface="Corbel"/>
                <a:ea typeface="+mn-ea"/>
                <a:cs typeface="Corbel"/>
              </a:rPr>
              <a:t> </a:t>
            </a:r>
            <a:r>
              <a:rPr kumimoji="0" sz="2800" b="0" i="0" u="none" strike="noStrike" kern="1200" cap="none" spc="-10" normalizeH="0" baseline="0" noProof="0" dirty="0">
                <a:ln>
                  <a:noFill/>
                </a:ln>
                <a:solidFill>
                  <a:prstClr val="black"/>
                </a:solidFill>
                <a:effectLst/>
                <a:uLnTx/>
                <a:uFillTx/>
                <a:latin typeface="Corbel"/>
                <a:ea typeface="+mn-ea"/>
                <a:cs typeface="Corbel"/>
              </a:rPr>
              <a:t>CSCC</a:t>
            </a:r>
            <a:r>
              <a:rPr kumimoji="0" sz="2800" b="0" i="0" u="none" strike="noStrike" kern="1200" cap="none" spc="2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that</a:t>
            </a:r>
            <a:r>
              <a:rPr kumimoji="0" sz="2800" b="0" i="0" u="none" strike="noStrike" kern="1200" cap="none" spc="2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cannot</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be</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treated</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with</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curative </a:t>
            </a:r>
            <a:r>
              <a:rPr kumimoji="0" sz="2800" b="0" i="0" u="none" strike="noStrike" kern="1200" cap="none" spc="-54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intent</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surgery</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or</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radiotherapy</a:t>
            </a:r>
            <a:endParaRPr kumimoji="0" sz="2800" b="0" i="0" u="none" strike="noStrike" kern="1200" cap="none" spc="0" normalizeH="0" baseline="0" noProof="0">
              <a:ln>
                <a:noFill/>
              </a:ln>
              <a:solidFill>
                <a:prstClr val="black"/>
              </a:solidFill>
              <a:effectLst/>
              <a:uLnTx/>
              <a:uFillTx/>
              <a:latin typeface="Corbel"/>
              <a:ea typeface="+mn-ea"/>
              <a:cs typeface="Corbel"/>
            </a:endParaRPr>
          </a:p>
          <a:p>
            <a:pPr marL="182880" marR="69850" lvl="0" indent="-170815" algn="l" defTabSz="914400" rtl="0" eaLnBrk="1" fontAlgn="auto" latinLnBrk="0" hangingPunct="1">
              <a:lnSpc>
                <a:spcPct val="100000"/>
              </a:lnSpc>
              <a:spcBef>
                <a:spcPts val="670"/>
              </a:spcBef>
              <a:spcAft>
                <a:spcPts val="0"/>
              </a:spcAft>
              <a:buClrTx/>
              <a:buSzTx/>
              <a:buFont typeface="Arial MT"/>
              <a:buChar char="•"/>
              <a:tabLst>
                <a:tab pos="183515" algn="l"/>
              </a:tabLst>
              <a:defRPr/>
            </a:pPr>
            <a:r>
              <a:rPr kumimoji="0" sz="2800" b="0" i="0" u="none" strike="noStrike" kern="1200" cap="none" spc="-5" normalizeH="0" baseline="0" noProof="0" dirty="0">
                <a:ln>
                  <a:noFill/>
                </a:ln>
                <a:solidFill>
                  <a:prstClr val="black"/>
                </a:solidFill>
                <a:effectLst/>
                <a:uLnTx/>
                <a:uFillTx/>
                <a:latin typeface="Corbel"/>
                <a:ea typeface="+mn-ea"/>
                <a:cs typeface="Corbel"/>
              </a:rPr>
              <a:t>Adjuvant</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immunotherapy</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is</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being</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studied</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in</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2</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randomized</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controlled</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trials </a:t>
            </a:r>
            <a:r>
              <a:rPr kumimoji="0" sz="2800" b="0" i="0" u="none" strike="noStrike" kern="1200" cap="none" spc="-54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after</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the</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completion</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of</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standard</a:t>
            </a:r>
            <a:r>
              <a:rPr kumimoji="0" sz="2800" b="0" i="0" u="none" strike="noStrike" kern="1200" cap="none" spc="2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surgery</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and</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adjuvant</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radiotherapy</a:t>
            </a:r>
            <a:endParaRPr kumimoji="0" sz="2800" b="0" i="0" u="none" strike="noStrike" kern="1200" cap="none" spc="0" normalizeH="0" baseline="0" noProof="0">
              <a:ln>
                <a:noFill/>
              </a:ln>
              <a:solidFill>
                <a:prstClr val="black"/>
              </a:solidFill>
              <a:effectLst/>
              <a:uLnTx/>
              <a:uFillTx/>
              <a:latin typeface="Corbel"/>
              <a:ea typeface="+mn-ea"/>
              <a:cs typeface="Corbel"/>
            </a:endParaRPr>
          </a:p>
          <a:p>
            <a:pPr marL="182880" marR="422275" lvl="0" indent="-170815" algn="l" defTabSz="914400" rtl="0" eaLnBrk="1" fontAlgn="auto" latinLnBrk="0" hangingPunct="1">
              <a:lnSpc>
                <a:spcPct val="100000"/>
              </a:lnSpc>
              <a:spcBef>
                <a:spcPts val="675"/>
              </a:spcBef>
              <a:spcAft>
                <a:spcPts val="0"/>
              </a:spcAft>
              <a:buClrTx/>
              <a:buSzTx/>
              <a:buFont typeface="Arial MT"/>
              <a:buChar char="•"/>
              <a:tabLst>
                <a:tab pos="183515" algn="l"/>
              </a:tabLst>
              <a:defRPr/>
            </a:pPr>
            <a:r>
              <a:rPr kumimoji="0" sz="2800" b="0" i="0" u="none" strike="noStrike" kern="1200" cap="none" spc="-5" normalizeH="0" baseline="0" noProof="0" dirty="0">
                <a:ln>
                  <a:noFill/>
                </a:ln>
                <a:solidFill>
                  <a:prstClr val="black"/>
                </a:solidFill>
                <a:effectLst/>
                <a:uLnTx/>
                <a:uFillTx/>
                <a:latin typeface="Corbel"/>
                <a:ea typeface="+mn-ea"/>
                <a:cs typeface="Corbel"/>
              </a:rPr>
              <a:t>Neoadjuvant</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(presurgical)</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immunotherapy</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is</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being studied</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in</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single-arm </a:t>
            </a:r>
            <a:r>
              <a:rPr kumimoji="0" sz="2800" b="0" i="0" u="none" strike="noStrike" kern="1200" cap="none" spc="-54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studies,</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with</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the</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uncontrolled</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application</a:t>
            </a:r>
            <a:r>
              <a:rPr kumimoji="0" sz="2800" b="0" i="0" u="none" strike="noStrike" kern="1200" cap="none" spc="2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of</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adjuvant</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therapy</a:t>
            </a:r>
            <a:endParaRPr kumimoji="0" sz="2800" b="0" i="0" u="none" strike="noStrike" kern="1200" cap="none" spc="0" normalizeH="0" baseline="0" noProof="0">
              <a:ln>
                <a:noFill/>
              </a:ln>
              <a:solidFill>
                <a:prstClr val="black"/>
              </a:solidFill>
              <a:effectLst/>
              <a:uLnTx/>
              <a:uFillTx/>
              <a:latin typeface="Corbel"/>
              <a:ea typeface="+mn-ea"/>
              <a:cs typeface="Corbel"/>
            </a:endParaRPr>
          </a:p>
          <a:p>
            <a:pPr marL="182880" marR="5080" lvl="0" indent="-170815" algn="l" defTabSz="914400" rtl="0" eaLnBrk="1" fontAlgn="auto" latinLnBrk="0" hangingPunct="1">
              <a:lnSpc>
                <a:spcPct val="100000"/>
              </a:lnSpc>
              <a:spcBef>
                <a:spcPts val="670"/>
              </a:spcBef>
              <a:spcAft>
                <a:spcPts val="0"/>
              </a:spcAft>
              <a:buClrTx/>
              <a:buSzTx/>
              <a:buFont typeface="Arial MT"/>
              <a:buChar char="•"/>
              <a:tabLst>
                <a:tab pos="183515" algn="l"/>
              </a:tabLst>
              <a:defRPr/>
            </a:pPr>
            <a:r>
              <a:rPr kumimoji="0" sz="2800" b="0" i="0" u="none" strike="noStrike" kern="1200" cap="none" spc="-5" normalizeH="0" baseline="0" noProof="0" dirty="0">
                <a:ln>
                  <a:noFill/>
                </a:ln>
                <a:solidFill>
                  <a:prstClr val="black"/>
                </a:solidFill>
                <a:effectLst/>
                <a:uLnTx/>
                <a:uFillTx/>
                <a:latin typeface="Corbel"/>
                <a:ea typeface="+mn-ea"/>
                <a:cs typeface="Corbel"/>
              </a:rPr>
              <a:t>Definitive</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radiotherapy</a:t>
            </a:r>
            <a:r>
              <a:rPr kumimoji="0" sz="2800" b="0" i="0" u="none" strike="noStrike" kern="1200" cap="none" spc="2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and</a:t>
            </a:r>
            <a:r>
              <a:rPr kumimoji="0" sz="2800" b="0" i="0" u="none" strike="noStrike" kern="1200" cap="none" spc="20" normalizeH="0" baseline="0" noProof="0" dirty="0">
                <a:ln>
                  <a:noFill/>
                </a:ln>
                <a:solidFill>
                  <a:prstClr val="black"/>
                </a:solidFill>
                <a:effectLst/>
                <a:uLnTx/>
                <a:uFillTx/>
                <a:latin typeface="Corbel"/>
                <a:ea typeface="+mn-ea"/>
                <a:cs typeface="Corbel"/>
              </a:rPr>
              <a:t> </a:t>
            </a:r>
            <a:r>
              <a:rPr kumimoji="0" sz="2800" b="0" i="0" u="none" strike="noStrike" kern="1200" cap="none" spc="-10" normalizeH="0" baseline="0" noProof="0" dirty="0">
                <a:ln>
                  <a:noFill/>
                </a:ln>
                <a:solidFill>
                  <a:prstClr val="black"/>
                </a:solidFill>
                <a:effectLst/>
                <a:uLnTx/>
                <a:uFillTx/>
                <a:latin typeface="Corbel"/>
                <a:ea typeface="+mn-ea"/>
                <a:cs typeface="Corbel"/>
              </a:rPr>
              <a:t>chemoradiotherapy</a:t>
            </a:r>
            <a:r>
              <a:rPr kumimoji="0" sz="2800" b="0" i="0" u="none" strike="noStrike" kern="1200" cap="none" spc="2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with</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neoadjuvant/adjuvant </a:t>
            </a:r>
            <a:r>
              <a:rPr kumimoji="0" sz="2800" b="0" i="0" u="none" strike="noStrike" kern="1200" cap="none" spc="-54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immunotherapy</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is</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being</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studied</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in</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single-arm</a:t>
            </a:r>
            <a:r>
              <a:rPr kumimoji="0" sz="2800" b="0" i="0" u="none" strike="noStrike" kern="1200" cap="none" spc="2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studies</a:t>
            </a:r>
            <a:endParaRPr kumimoji="0" sz="2800" b="0" i="0" u="none" strike="noStrike" kern="1200" cap="none" spc="0" normalizeH="0" baseline="0" noProof="0">
              <a:ln>
                <a:noFill/>
              </a:ln>
              <a:solidFill>
                <a:prstClr val="black"/>
              </a:solidFill>
              <a:effectLst/>
              <a:uLnTx/>
              <a:uFillTx/>
              <a:latin typeface="Corbel"/>
              <a:ea typeface="+mn-ea"/>
              <a:cs typeface="Corbel"/>
            </a:endParaRPr>
          </a:p>
          <a:p>
            <a:pPr marL="182880" marR="174625" lvl="0" indent="-170815" algn="l" defTabSz="914400" rtl="0" eaLnBrk="1" fontAlgn="auto" latinLnBrk="0" hangingPunct="1">
              <a:lnSpc>
                <a:spcPct val="100000"/>
              </a:lnSpc>
              <a:spcBef>
                <a:spcPts val="675"/>
              </a:spcBef>
              <a:spcAft>
                <a:spcPts val="0"/>
              </a:spcAft>
              <a:buClrTx/>
              <a:buSzTx/>
              <a:buFont typeface="Arial MT"/>
              <a:buChar char="•"/>
              <a:tabLst>
                <a:tab pos="183515" algn="l"/>
              </a:tabLst>
              <a:defRPr/>
            </a:pPr>
            <a:r>
              <a:rPr kumimoji="0" sz="2800" b="0" i="0" u="none" strike="noStrike" kern="1200" cap="none" spc="-5" normalizeH="0" baseline="0" noProof="0" dirty="0">
                <a:ln>
                  <a:noFill/>
                </a:ln>
                <a:solidFill>
                  <a:prstClr val="black"/>
                </a:solidFill>
                <a:effectLst/>
                <a:uLnTx/>
                <a:uFillTx/>
                <a:latin typeface="Corbel"/>
                <a:ea typeface="+mn-ea"/>
                <a:cs typeface="Corbel"/>
              </a:rPr>
              <a:t>Future</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randomized,</a:t>
            </a:r>
            <a:r>
              <a:rPr kumimoji="0" sz="2800" b="0" i="0" u="none" strike="noStrike" kern="1200" cap="none" spc="2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controlled</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studies</a:t>
            </a:r>
            <a:r>
              <a:rPr kumimoji="0" sz="2800" b="0" i="0" u="none" strike="noStrike" kern="1200" cap="none" spc="2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should</a:t>
            </a:r>
            <a:r>
              <a:rPr kumimoji="0" sz="2800" b="0" i="0" u="none" strike="noStrike" kern="1200" cap="none" spc="2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be designed</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to</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guide</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clinical </a:t>
            </a:r>
            <a:r>
              <a:rPr kumimoji="0" sz="2800" b="0" i="0" u="none" strike="noStrike" kern="1200" cap="none" spc="-54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practice</a:t>
            </a:r>
            <a:endParaRPr kumimoji="0" sz="2800" b="0" i="0" u="none" strike="noStrike" kern="1200" cap="none" spc="0" normalizeH="0" baseline="0" noProof="0">
              <a:ln>
                <a:noFill/>
              </a:ln>
              <a:solidFill>
                <a:prstClr val="black"/>
              </a:solidFill>
              <a:effectLst/>
              <a:uLnTx/>
              <a:uFillTx/>
              <a:latin typeface="Corbel"/>
              <a:ea typeface="+mn-ea"/>
              <a:cs typeface="Corbe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7700" y="402336"/>
            <a:ext cx="2877311" cy="664463"/>
          </a:xfrm>
          <a:prstGeom prst="rect">
            <a:avLst/>
          </a:prstGeom>
        </p:spPr>
      </p:pic>
      <p:sp>
        <p:nvSpPr>
          <p:cNvPr id="3" name="object 3"/>
          <p:cNvSpPr/>
          <p:nvPr/>
        </p:nvSpPr>
        <p:spPr>
          <a:xfrm>
            <a:off x="355091" y="5929884"/>
            <a:ext cx="11837035" cy="928369"/>
          </a:xfrm>
          <a:custGeom>
            <a:avLst/>
            <a:gdLst/>
            <a:ahLst/>
            <a:cxnLst/>
            <a:rect l="l" t="t" r="r" b="b"/>
            <a:pathLst>
              <a:path w="11837035" h="928370">
                <a:moveTo>
                  <a:pt x="11836908" y="0"/>
                </a:moveTo>
                <a:lnTo>
                  <a:pt x="0" y="0"/>
                </a:lnTo>
                <a:lnTo>
                  <a:pt x="0" y="928115"/>
                </a:lnTo>
                <a:lnTo>
                  <a:pt x="11836908" y="928115"/>
                </a:lnTo>
                <a:lnTo>
                  <a:pt x="1183690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0505144" y="5642835"/>
            <a:ext cx="901065" cy="0"/>
          </a:xfrm>
          <a:custGeom>
            <a:avLst/>
            <a:gdLst/>
            <a:ahLst/>
            <a:cxnLst/>
            <a:rect l="l" t="t" r="r" b="b"/>
            <a:pathLst>
              <a:path w="901065">
                <a:moveTo>
                  <a:pt x="0" y="0"/>
                </a:moveTo>
                <a:lnTo>
                  <a:pt x="900537" y="0"/>
                </a:lnTo>
              </a:path>
            </a:pathLst>
          </a:custGeom>
          <a:ln w="14475">
            <a:solidFill>
              <a:srgbClr val="D7D7D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object 5"/>
          <p:cNvGrpSpPr/>
          <p:nvPr/>
        </p:nvGrpSpPr>
        <p:grpSpPr>
          <a:xfrm>
            <a:off x="6950417" y="1596488"/>
            <a:ext cx="5249545" cy="5269865"/>
            <a:chOff x="6950417" y="1596488"/>
            <a:chExt cx="5249545" cy="5269865"/>
          </a:xfrm>
        </p:grpSpPr>
        <p:sp>
          <p:nvSpPr>
            <p:cNvPr id="6" name="object 6"/>
            <p:cNvSpPr/>
            <p:nvPr/>
          </p:nvSpPr>
          <p:spPr>
            <a:xfrm>
              <a:off x="10125971" y="2820145"/>
              <a:ext cx="379730" cy="1990725"/>
            </a:xfrm>
            <a:custGeom>
              <a:avLst/>
              <a:gdLst/>
              <a:ahLst/>
              <a:cxnLst/>
              <a:rect l="l" t="t" r="r" b="b"/>
              <a:pathLst>
                <a:path w="379729" h="1990725">
                  <a:moveTo>
                    <a:pt x="0" y="1816654"/>
                  </a:moveTo>
                  <a:lnTo>
                    <a:pt x="0" y="419784"/>
                  </a:lnTo>
                  <a:lnTo>
                    <a:pt x="189586" y="0"/>
                  </a:lnTo>
                  <a:lnTo>
                    <a:pt x="189586" y="1990358"/>
                  </a:lnTo>
                  <a:lnTo>
                    <a:pt x="0" y="1816654"/>
                  </a:lnTo>
                </a:path>
                <a:path w="379729" h="1990725">
                  <a:moveTo>
                    <a:pt x="189586" y="1990358"/>
                  </a:moveTo>
                  <a:lnTo>
                    <a:pt x="189586" y="0"/>
                  </a:lnTo>
                  <a:lnTo>
                    <a:pt x="379173" y="419784"/>
                  </a:lnTo>
                  <a:lnTo>
                    <a:pt x="379173" y="1816654"/>
                  </a:lnTo>
                  <a:lnTo>
                    <a:pt x="189586" y="1990358"/>
                  </a:lnTo>
                </a:path>
              </a:pathLst>
            </a:custGeom>
            <a:ln w="15137">
              <a:solidFill>
                <a:srgbClr val="D7D7D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3" cstate="print"/>
            <a:stretch>
              <a:fillRect/>
            </a:stretch>
          </p:blipFill>
          <p:spPr>
            <a:xfrm>
              <a:off x="6950417" y="1596488"/>
              <a:ext cx="5249184" cy="5269376"/>
            </a:xfrm>
            <a:prstGeom prst="rect">
              <a:avLst/>
            </a:prstGeom>
          </p:spPr>
        </p:pic>
      </p:grpSp>
      <p:sp>
        <p:nvSpPr>
          <p:cNvPr id="8" name="object 8"/>
          <p:cNvSpPr txBox="1">
            <a:spLocks noGrp="1"/>
          </p:cNvSpPr>
          <p:nvPr>
            <p:ph type="title"/>
          </p:nvPr>
        </p:nvSpPr>
        <p:spPr>
          <a:xfrm>
            <a:off x="1004892" y="2554795"/>
            <a:ext cx="1814830" cy="650875"/>
          </a:xfrm>
          <a:prstGeom prst="rect">
            <a:avLst/>
          </a:prstGeom>
        </p:spPr>
        <p:txBody>
          <a:bodyPr vert="horz" wrap="square" lIns="0" tIns="13335" rIns="0" bIns="0" rtlCol="0">
            <a:spAutoFit/>
          </a:bodyPr>
          <a:lstStyle/>
          <a:p>
            <a:pPr marL="12700">
              <a:lnSpc>
                <a:spcPct val="100000"/>
              </a:lnSpc>
              <a:spcBef>
                <a:spcPts val="105"/>
              </a:spcBef>
            </a:pPr>
            <a:r>
              <a:rPr sz="4100" spc="-5" dirty="0"/>
              <a:t>T</a:t>
            </a:r>
            <a:r>
              <a:rPr sz="4100" spc="-10" dirty="0"/>
              <a:t>h</a:t>
            </a:r>
            <a:r>
              <a:rPr sz="4100" dirty="0"/>
              <a:t>an</a:t>
            </a:r>
            <a:r>
              <a:rPr sz="4100" spc="5" dirty="0"/>
              <a:t>k</a:t>
            </a:r>
            <a:r>
              <a:rPr sz="4100" dirty="0"/>
              <a:t>s!</a:t>
            </a:r>
            <a:endParaRPr sz="4100"/>
          </a:p>
        </p:txBody>
      </p:sp>
      <p:sp>
        <p:nvSpPr>
          <p:cNvPr id="9" name="object 9"/>
          <p:cNvSpPr txBox="1"/>
          <p:nvPr/>
        </p:nvSpPr>
        <p:spPr>
          <a:xfrm>
            <a:off x="1004892" y="3929221"/>
            <a:ext cx="2553335" cy="6508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4100" b="1" i="0" u="none" strike="noStrike" kern="1200" cap="none" spc="-5" normalizeH="0" baseline="0" noProof="0" dirty="0">
                <a:ln>
                  <a:noFill/>
                </a:ln>
                <a:solidFill>
                  <a:srgbClr val="F26529"/>
                </a:solidFill>
                <a:effectLst/>
                <a:uLnTx/>
                <a:uFillTx/>
                <a:latin typeface="Corbel"/>
                <a:ea typeface="+mn-ea"/>
                <a:cs typeface="Corbel"/>
              </a:rPr>
              <a:t>Questions?</a:t>
            </a:r>
            <a:endParaRPr kumimoji="0" sz="4100" b="0" i="0" u="none" strike="noStrike" kern="1200" cap="none" spc="0" normalizeH="0" baseline="0" noProof="0">
              <a:ln>
                <a:noFill/>
              </a:ln>
              <a:solidFill>
                <a:prstClr val="black"/>
              </a:solidFill>
              <a:effectLst/>
              <a:uLnTx/>
              <a:uFillTx/>
              <a:latin typeface="Corbel"/>
              <a:ea typeface="+mn-ea"/>
              <a:cs typeface="Corbe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8011" y="122776"/>
            <a:ext cx="9144000" cy="2387600"/>
          </a:xfrm>
        </p:spPr>
        <p:txBody>
          <a:bodyPr>
            <a:noAutofit/>
          </a:bodyPr>
          <a:lstStyle/>
          <a:p>
            <a:r>
              <a:rPr lang="en-US" sz="4800" b="1" dirty="0"/>
              <a:t>Case Studies for Immunotherapy for the Treatment of NMSC</a:t>
            </a:r>
          </a:p>
        </p:txBody>
      </p:sp>
      <p:sp>
        <p:nvSpPr>
          <p:cNvPr id="3" name="Subtitle 2"/>
          <p:cNvSpPr>
            <a:spLocks noGrp="1"/>
          </p:cNvSpPr>
          <p:nvPr>
            <p:ph type="subTitle" idx="1"/>
          </p:nvPr>
        </p:nvSpPr>
        <p:spPr>
          <a:xfrm>
            <a:off x="1237104" y="4192713"/>
            <a:ext cx="9144000" cy="1194168"/>
          </a:xfrm>
        </p:spPr>
        <p:txBody>
          <a:bodyPr>
            <a:normAutofit/>
          </a:bodyPr>
          <a:lstStyle/>
          <a:p>
            <a:r>
              <a:rPr lang="en-US" dirty="0"/>
              <a:t>October 28, 2022</a:t>
            </a:r>
          </a:p>
          <a:p>
            <a:r>
              <a:rPr lang="en-US" dirty="0"/>
              <a:t>3:00 – 4:30 p.m. ET</a:t>
            </a:r>
          </a:p>
          <a:p>
            <a:endParaRPr lang="en-US" dirty="0"/>
          </a:p>
        </p:txBody>
      </p:sp>
      <p:sp>
        <p:nvSpPr>
          <p:cNvPr id="8" name="TextBox 7"/>
          <p:cNvSpPr txBox="1"/>
          <p:nvPr/>
        </p:nvSpPr>
        <p:spPr>
          <a:xfrm>
            <a:off x="4808483" y="6041737"/>
            <a:ext cx="5263528" cy="830997"/>
          </a:xfrm>
          <a:prstGeom prst="rect">
            <a:avLst/>
          </a:prstGeom>
          <a:noFill/>
        </p:spPr>
        <p:txBody>
          <a:bodyPr wrap="square" rtlCol="0">
            <a:spAutoFit/>
          </a:bodyPr>
          <a:lstStyle/>
          <a:p>
            <a:pPr algn="ctr" defTabSz="914377"/>
            <a:r>
              <a:rPr lang="en-US" sz="1200" i="1" dirty="0">
                <a:solidFill>
                  <a:prstClr val="black"/>
                </a:solidFill>
                <a:latin typeface="Calibri" panose="020F0502020204030204"/>
              </a:rPr>
              <a:t>The Practical Management Pearls and Case Studies Webinars are part of the Cancer Immunotherapy Clinical Practice Guidelines Advanced Webinar Series supported, in part, by grants from Amgen and Merck &amp; Co., Inc. </a:t>
            </a:r>
            <a:r>
              <a:rPr lang="en-US" sz="1200" i="1" dirty="0">
                <a:solidFill>
                  <a:srgbClr val="FF0000"/>
                </a:solidFill>
                <a:latin typeface="Calibri" panose="020F0502020204030204"/>
              </a:rPr>
              <a:t>(as of 9/15/2021</a:t>
            </a:r>
            <a:r>
              <a:rPr lang="en-US" sz="1200" i="1" dirty="0">
                <a:solidFill>
                  <a:prstClr val="black"/>
                </a:solidFill>
                <a:latin typeface="Calibri" panose="020F0502020204030204"/>
              </a:rPr>
              <a:t>)</a:t>
            </a:r>
            <a:endParaRPr lang="en-US" sz="1200" dirty="0">
              <a:solidFill>
                <a:prstClr val="black"/>
              </a:solidFill>
              <a:latin typeface="Calibri" panose="020F0502020204030204"/>
            </a:endParaRPr>
          </a:p>
          <a:p>
            <a:pPr algn="ctr" defTabSz="914377"/>
            <a:endParaRPr lang="en-US" sz="1200" dirty="0">
              <a:solidFill>
                <a:prstClr val="black"/>
              </a:solidFill>
              <a:latin typeface="Calibri" panose="020F0502020204030204"/>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6739" y="6195850"/>
            <a:ext cx="2071744" cy="431319"/>
          </a:xfrm>
          <a:prstGeom prst="rect">
            <a:avLst/>
          </a:prstGeom>
        </p:spPr>
      </p:pic>
      <p:sp>
        <p:nvSpPr>
          <p:cNvPr id="5" name="Titolo 78">
            <a:extLst>
              <a:ext uri="{FF2B5EF4-FFF2-40B4-BE49-F238E27FC236}">
                <a16:creationId xmlns:a16="http://schemas.microsoft.com/office/drawing/2014/main" id="{2EBCA0F6-688B-B39B-3EB3-28FE163D9C85}"/>
              </a:ext>
            </a:extLst>
          </p:cNvPr>
          <p:cNvSpPr txBox="1">
            <a:spLocks/>
          </p:cNvSpPr>
          <p:nvPr/>
        </p:nvSpPr>
        <p:spPr>
          <a:xfrm>
            <a:off x="1237103" y="2819400"/>
            <a:ext cx="8938527" cy="1219200"/>
          </a:xfrm>
          <a:prstGeom prst="rect">
            <a:avLst/>
          </a:prstGeom>
        </p:spPr>
        <p:txBody>
          <a:bodyPr vert="horz" lIns="121920" tIns="60960" rIns="121920" bIns="60960" rtlCol="0" anchor="b">
            <a:normAutofit fontScale="400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en-US" sz="7866" u="sng" dirty="0">
                <a:solidFill>
                  <a:srgbClr val="000090"/>
                </a:solidFill>
              </a:rPr>
              <a:t>Case II</a:t>
            </a:r>
            <a:r>
              <a:rPr lang="en-US" sz="7866" dirty="0">
                <a:solidFill>
                  <a:srgbClr val="000090"/>
                </a:solidFill>
              </a:rPr>
              <a:t> - Therapy Selection for Relapsed/Progressive or Unresponsive Disease</a:t>
            </a:r>
            <a:br>
              <a:rPr lang="en-US" sz="6000" dirty="0">
                <a:solidFill>
                  <a:srgbClr val="000090"/>
                </a:solidFill>
              </a:rPr>
            </a:br>
            <a:endParaRPr lang="it-IT" sz="6000" dirty="0"/>
          </a:p>
        </p:txBody>
      </p:sp>
    </p:spTree>
    <p:custDataLst>
      <p:tags r:id="rId1"/>
    </p:custDataLst>
    <p:extLst>
      <p:ext uri="{BB962C8B-B14F-4D97-AF65-F5344CB8AC3E}">
        <p14:creationId xmlns:p14="http://schemas.microsoft.com/office/powerpoint/2010/main" val="760758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ottotitolo 79"/>
          <p:cNvSpPr>
            <a:spLocks noGrp="1"/>
          </p:cNvSpPr>
          <p:nvPr>
            <p:ph type="subTitle" idx="1"/>
          </p:nvPr>
        </p:nvSpPr>
        <p:spPr>
          <a:xfrm>
            <a:off x="1249481" y="3811793"/>
            <a:ext cx="6643652" cy="600000"/>
          </a:xfrm>
        </p:spPr>
        <p:txBody>
          <a:bodyPr/>
          <a:lstStyle/>
          <a:p>
            <a:r>
              <a:rPr lang="en-US" sz="2667" b="1" dirty="0">
                <a:latin typeface="Arial" charset="0"/>
                <a:ea typeface="ＭＳ Ｐゴシック" charset="0"/>
                <a:cs typeface="ＭＳ Ｐゴシック" charset="0"/>
              </a:rPr>
              <a:t>Shailender Bhatia, MD</a:t>
            </a:r>
          </a:p>
          <a:p>
            <a:endParaRPr lang="it-IT" dirty="0"/>
          </a:p>
        </p:txBody>
      </p:sp>
      <p:sp>
        <p:nvSpPr>
          <p:cNvPr id="81" name="Segnaposto testo 80"/>
          <p:cNvSpPr>
            <a:spLocks noGrp="1"/>
          </p:cNvSpPr>
          <p:nvPr>
            <p:ph type="body" sz="quarter" idx="10"/>
          </p:nvPr>
        </p:nvSpPr>
        <p:spPr>
          <a:xfrm>
            <a:off x="1249482" y="4411793"/>
            <a:ext cx="6643652" cy="307200"/>
          </a:xfrm>
        </p:spPr>
        <p:txBody>
          <a:bodyPr/>
          <a:lstStyle/>
          <a:p>
            <a:r>
              <a:rPr lang="en-US" sz="2400" b="0" dirty="0">
                <a:latin typeface="Arial" charset="0"/>
                <a:ea typeface="ＭＳ Ｐゴシック" charset="0"/>
                <a:cs typeface="ＭＳ Ｐゴシック" charset="0"/>
              </a:rPr>
              <a:t>Professor</a:t>
            </a:r>
          </a:p>
          <a:p>
            <a:r>
              <a:rPr lang="en-US" sz="2400" b="0" dirty="0">
                <a:latin typeface="Arial" charset="0"/>
                <a:ea typeface="ＭＳ Ｐゴシック" charset="0"/>
                <a:cs typeface="ＭＳ Ｐゴシック" charset="0"/>
              </a:rPr>
              <a:t>Medical Oncology, University of Washington</a:t>
            </a:r>
          </a:p>
          <a:p>
            <a:r>
              <a:rPr lang="en-US" sz="2400" b="0" dirty="0">
                <a:latin typeface="Arial" charset="0"/>
                <a:ea typeface="ＭＳ Ｐゴシック" charset="0"/>
                <a:cs typeface="ＭＳ Ｐゴシック" charset="0"/>
              </a:rPr>
              <a:t>Fred Hutchinson Cancer Center, Seattle, WA</a:t>
            </a:r>
          </a:p>
          <a:p>
            <a:endParaRPr lang="it-IT" dirty="0"/>
          </a:p>
        </p:txBody>
      </p:sp>
      <p:sp>
        <p:nvSpPr>
          <p:cNvPr id="82" name="Segnaposto testo 81"/>
          <p:cNvSpPr>
            <a:spLocks noGrp="1"/>
          </p:cNvSpPr>
          <p:nvPr>
            <p:ph type="body" sz="quarter" idx="11"/>
          </p:nvPr>
        </p:nvSpPr>
        <p:spPr>
          <a:xfrm>
            <a:off x="7387138" y="3810008"/>
            <a:ext cx="5900236" cy="307200"/>
          </a:xfrm>
        </p:spPr>
        <p:txBody>
          <a:bodyPr/>
          <a:lstStyle/>
          <a:p>
            <a:r>
              <a:rPr lang="en-US" sz="2667" dirty="0">
                <a:latin typeface="Arial" charset="0"/>
                <a:ea typeface="ＭＳ Ｐゴシック" charset="0"/>
                <a:cs typeface="ＭＳ Ｐゴシック" charset="0"/>
              </a:rPr>
              <a:t>October 28</a:t>
            </a:r>
            <a:r>
              <a:rPr lang="en-US" sz="2667" baseline="30000" dirty="0">
                <a:latin typeface="Arial" charset="0"/>
                <a:ea typeface="ＭＳ Ｐゴシック" charset="0"/>
                <a:cs typeface="ＭＳ Ｐゴシック" charset="0"/>
              </a:rPr>
              <a:t>th</a:t>
            </a:r>
            <a:r>
              <a:rPr lang="en-US" sz="2667" dirty="0">
                <a:latin typeface="Arial" charset="0"/>
                <a:ea typeface="ＭＳ Ｐゴシック" charset="0"/>
                <a:cs typeface="ＭＳ Ｐゴシック" charset="0"/>
              </a:rPr>
              <a:t>, 2022</a:t>
            </a:r>
            <a:endParaRPr lang="it-IT" sz="2667" dirty="0"/>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62117" y="100994"/>
            <a:ext cx="1599627" cy="1288588"/>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0257" y="329259"/>
            <a:ext cx="2155316" cy="1060323"/>
          </a:xfrm>
          <a:prstGeom prst="rect">
            <a:avLst/>
          </a:prstGeom>
        </p:spPr>
      </p:pic>
      <p:sp>
        <p:nvSpPr>
          <p:cNvPr id="2" name="Titolo 78">
            <a:extLst>
              <a:ext uri="{FF2B5EF4-FFF2-40B4-BE49-F238E27FC236}">
                <a16:creationId xmlns:a16="http://schemas.microsoft.com/office/drawing/2014/main" id="{A0318C62-9F1F-50F5-BCF4-36C244C9058E}"/>
              </a:ext>
            </a:extLst>
          </p:cNvPr>
          <p:cNvSpPr txBox="1">
            <a:spLocks/>
          </p:cNvSpPr>
          <p:nvPr/>
        </p:nvSpPr>
        <p:spPr bwMode="auto">
          <a:xfrm>
            <a:off x="625620" y="2199252"/>
            <a:ext cx="1094076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noAutofit/>
          </a:bodyPr>
          <a:lstStyle>
            <a:lvl1pPr algn="l" defTabSz="457200" rtl="0" eaLnBrk="1" fontAlgn="base" hangingPunct="1">
              <a:lnSpc>
                <a:spcPct val="80000"/>
              </a:lnSpc>
              <a:spcBef>
                <a:spcPct val="0"/>
              </a:spcBef>
              <a:spcAft>
                <a:spcPct val="0"/>
              </a:spcAft>
              <a:defRPr sz="3200" b="1" i="0" kern="1200" cap="all">
                <a:solidFill>
                  <a:schemeClr val="tx1"/>
                </a:solidFill>
                <a:latin typeface="Arial Narrow"/>
                <a:ea typeface="MS PGothic" pitchFamily="34" charset="-128"/>
                <a:cs typeface="Arial Narrow"/>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algn="ctr">
              <a:lnSpc>
                <a:spcPct val="100000"/>
              </a:lnSpc>
            </a:pPr>
            <a:br>
              <a:rPr lang="en-US" sz="4267" cap="none" dirty="0">
                <a:solidFill>
                  <a:srgbClr val="000090"/>
                </a:solidFill>
              </a:rPr>
            </a:br>
            <a:r>
              <a:rPr lang="en-US" sz="4267" cap="none" dirty="0">
                <a:solidFill>
                  <a:srgbClr val="000090"/>
                </a:solidFill>
              </a:rPr>
              <a:t>Overcoming Immune Evasion in MCC: </a:t>
            </a:r>
          </a:p>
          <a:p>
            <a:pPr algn="ctr">
              <a:lnSpc>
                <a:spcPct val="100000"/>
              </a:lnSpc>
            </a:pPr>
            <a:r>
              <a:rPr lang="en-US" sz="4267" cap="none" dirty="0">
                <a:solidFill>
                  <a:srgbClr val="000090"/>
                </a:solidFill>
              </a:rPr>
              <a:t>Beyond Anti-PD-1</a:t>
            </a:r>
            <a:endParaRPr lang="it-IT" sz="4267" cap="none" dirty="0"/>
          </a:p>
        </p:txBody>
      </p:sp>
      <p:pic>
        <p:nvPicPr>
          <p:cNvPr id="1026" name="Picture 2" descr="SITC Cancer Immunotherapy CONNECT - Society for ...">
            <a:extLst>
              <a:ext uri="{FF2B5EF4-FFF2-40B4-BE49-F238E27FC236}">
                <a16:creationId xmlns:a16="http://schemas.microsoft.com/office/drawing/2014/main" id="{62297459-448C-2474-A78D-E6E1FE39CA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1908" y="4228124"/>
            <a:ext cx="2409625" cy="240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72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D6BB77-A148-414D-A315-E4B5013816EA}" type="slidenum">
              <a:rPr lang="en-US" smtClean="0"/>
              <a:t>3</a:t>
            </a:fld>
            <a:endParaRPr lang="en-US"/>
          </a:p>
        </p:txBody>
      </p:sp>
      <p:sp>
        <p:nvSpPr>
          <p:cNvPr id="5" name="Title 1"/>
          <p:cNvSpPr>
            <a:spLocks noGrp="1"/>
          </p:cNvSpPr>
          <p:nvPr>
            <p:ph type="title"/>
          </p:nvPr>
        </p:nvSpPr>
        <p:spPr>
          <a:xfrm>
            <a:off x="838200" y="365125"/>
            <a:ext cx="8509000" cy="1325563"/>
          </a:xfrm>
        </p:spPr>
        <p:txBody>
          <a:bodyPr/>
          <a:lstStyle/>
          <a:p>
            <a:r>
              <a:rPr lang="en-US"/>
              <a:t>How to Submit Questions </a:t>
            </a:r>
          </a:p>
        </p:txBody>
      </p:sp>
      <p:sp>
        <p:nvSpPr>
          <p:cNvPr id="6" name="Rectangle 5"/>
          <p:cNvSpPr/>
          <p:nvPr/>
        </p:nvSpPr>
        <p:spPr>
          <a:xfrm>
            <a:off x="573248" y="1573046"/>
            <a:ext cx="6357564" cy="1771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en-US" sz="2000">
                <a:solidFill>
                  <a:schemeClr val="tx1"/>
                </a:solidFill>
              </a:rPr>
              <a:t>Click the “Q&amp;A” icon located on at the bottom of your Zoom control panel</a:t>
            </a:r>
          </a:p>
          <a:p>
            <a:pPr marL="285750" indent="-285750">
              <a:spcAft>
                <a:spcPts val="600"/>
              </a:spcAft>
              <a:buFont typeface="Arial" panose="020B0604020202020204" pitchFamily="34" charset="0"/>
              <a:buChar char="•"/>
            </a:pPr>
            <a:r>
              <a:rPr lang="en-US" sz="2000">
                <a:solidFill>
                  <a:schemeClr val="tx1"/>
                </a:solidFill>
              </a:rPr>
              <a:t>Type your question in the Q&amp;A box, then click “Send”</a:t>
            </a:r>
          </a:p>
          <a:p>
            <a:pPr marL="285750" indent="-285750">
              <a:spcAft>
                <a:spcPts val="600"/>
              </a:spcAft>
              <a:buFont typeface="Arial" panose="020B0604020202020204" pitchFamily="34" charset="0"/>
              <a:buChar char="•"/>
            </a:pPr>
            <a:r>
              <a:rPr lang="en-US" sz="2000">
                <a:solidFill>
                  <a:schemeClr val="tx1"/>
                </a:solidFill>
              </a:rPr>
              <a:t>Questions will be answered in the Question &amp; Answer session at the end of the webinar (as time permits)</a:t>
            </a:r>
          </a:p>
        </p:txBody>
      </p:sp>
      <p:grpSp>
        <p:nvGrpSpPr>
          <p:cNvPr id="7" name="Group 6"/>
          <p:cNvGrpSpPr/>
          <p:nvPr/>
        </p:nvGrpSpPr>
        <p:grpSpPr>
          <a:xfrm>
            <a:off x="112147" y="3554654"/>
            <a:ext cx="7279766" cy="1868237"/>
            <a:chOff x="112147" y="3554654"/>
            <a:chExt cx="7279766" cy="1868237"/>
          </a:xfrm>
        </p:grpSpPr>
        <p:grpSp>
          <p:nvGrpSpPr>
            <p:cNvPr id="8" name="Group 7"/>
            <p:cNvGrpSpPr/>
            <p:nvPr/>
          </p:nvGrpSpPr>
          <p:grpSpPr>
            <a:xfrm>
              <a:off x="112147" y="3675978"/>
              <a:ext cx="7279766" cy="1746913"/>
              <a:chOff x="101821" y="4414044"/>
              <a:chExt cx="7279766" cy="1746913"/>
            </a:xfrm>
          </p:grpSpPr>
          <p:pic>
            <p:nvPicPr>
              <p:cNvPr id="10" name="Picture 9"/>
              <p:cNvPicPr>
                <a:picLocks noChangeAspect="1"/>
              </p:cNvPicPr>
              <p:nvPr/>
            </p:nvPicPr>
            <p:blipFill>
              <a:blip r:embed="rId2"/>
              <a:stretch>
                <a:fillRect/>
              </a:stretch>
            </p:blipFill>
            <p:spPr>
              <a:xfrm>
                <a:off x="101821" y="5521220"/>
                <a:ext cx="7279766" cy="639737"/>
              </a:xfrm>
              <a:prstGeom prst="rect">
                <a:avLst/>
              </a:prstGeom>
            </p:spPr>
          </p:pic>
          <p:sp>
            <p:nvSpPr>
              <p:cNvPr id="11" name="Rectangle 10"/>
              <p:cNvSpPr/>
              <p:nvPr/>
            </p:nvSpPr>
            <p:spPr>
              <a:xfrm>
                <a:off x="177421" y="4414044"/>
                <a:ext cx="7076364" cy="166603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56302" y="5521219"/>
                <a:ext cx="704538" cy="63973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112147" y="3554654"/>
              <a:ext cx="7279766" cy="26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7391913" y="884814"/>
            <a:ext cx="4386286" cy="4855922"/>
            <a:chOff x="7391913" y="884814"/>
            <a:chExt cx="4386286" cy="4855922"/>
          </a:xfrm>
        </p:grpSpPr>
        <p:sp>
          <p:nvSpPr>
            <p:cNvPr id="14" name="Rectangle 13"/>
            <p:cNvSpPr/>
            <p:nvPr/>
          </p:nvSpPr>
          <p:spPr>
            <a:xfrm>
              <a:off x="7391913" y="884814"/>
              <a:ext cx="4386286" cy="485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391913" y="884814"/>
              <a:ext cx="4314825" cy="4762500"/>
              <a:chOff x="7566206" y="2004684"/>
              <a:chExt cx="4314825" cy="4762500"/>
            </a:xfrm>
          </p:grpSpPr>
          <p:pic>
            <p:nvPicPr>
              <p:cNvPr id="16" name="Picture 15"/>
              <p:cNvPicPr>
                <a:picLocks noChangeAspect="1"/>
              </p:cNvPicPr>
              <p:nvPr/>
            </p:nvPicPr>
            <p:blipFill>
              <a:blip r:embed="rId3"/>
              <a:stretch>
                <a:fillRect/>
              </a:stretch>
            </p:blipFill>
            <p:spPr>
              <a:xfrm>
                <a:off x="7566206" y="2004684"/>
                <a:ext cx="4314825" cy="4762500"/>
              </a:xfrm>
              <a:prstGeom prst="rect">
                <a:avLst/>
              </a:prstGeom>
            </p:spPr>
          </p:pic>
          <p:sp>
            <p:nvSpPr>
              <p:cNvPr id="17" name="Rectangle 16"/>
              <p:cNvSpPr/>
              <p:nvPr/>
            </p:nvSpPr>
            <p:spPr>
              <a:xfrm>
                <a:off x="10762938" y="6160957"/>
                <a:ext cx="1118093" cy="60622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77815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F3267AA4-7A5C-A697-E914-B86097B2A58D}"/>
              </a:ext>
            </a:extLst>
          </p:cNvPr>
          <p:cNvSpPr txBox="1">
            <a:spLocks/>
          </p:cNvSpPr>
          <p:nvPr/>
        </p:nvSpPr>
        <p:spPr>
          <a:xfrm>
            <a:off x="261593" y="-135780"/>
            <a:ext cx="116688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002060"/>
                </a:solidFill>
              </a:rPr>
              <a:t>80 </a:t>
            </a:r>
            <a:r>
              <a:rPr lang="en-US" sz="4000" dirty="0" err="1">
                <a:solidFill>
                  <a:srgbClr val="002060"/>
                </a:solidFill>
              </a:rPr>
              <a:t>yrs</a:t>
            </a:r>
            <a:r>
              <a:rPr lang="en-US" sz="4000" dirty="0">
                <a:solidFill>
                  <a:srgbClr val="002060"/>
                </a:solidFill>
              </a:rPr>
              <a:t>-old man with multi-focal, </a:t>
            </a:r>
            <a:r>
              <a:rPr lang="en-US" sz="4000" dirty="0" err="1">
                <a:solidFill>
                  <a:srgbClr val="002060"/>
                </a:solidFill>
              </a:rPr>
              <a:t>MCPyV-ve</a:t>
            </a:r>
            <a:r>
              <a:rPr lang="en-US" sz="4000" dirty="0">
                <a:solidFill>
                  <a:srgbClr val="002060"/>
                </a:solidFill>
              </a:rPr>
              <a:t> MCC on the scalp</a:t>
            </a:r>
          </a:p>
        </p:txBody>
      </p:sp>
      <p:pic>
        <p:nvPicPr>
          <p:cNvPr id="2" name="Picture 1">
            <a:extLst>
              <a:ext uri="{FF2B5EF4-FFF2-40B4-BE49-F238E27FC236}">
                <a16:creationId xmlns:a16="http://schemas.microsoft.com/office/drawing/2014/main" id="{712C80B2-6EE1-57DE-F68F-FCD640F124F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525" t="9939" r="7780" b="2366"/>
          <a:stretch/>
        </p:blipFill>
        <p:spPr>
          <a:xfrm>
            <a:off x="2007773" y="1069178"/>
            <a:ext cx="4418576" cy="4719645"/>
          </a:xfrm>
          <a:prstGeom prst="rect">
            <a:avLst/>
          </a:prstGeom>
        </p:spPr>
      </p:pic>
      <p:sp>
        <p:nvSpPr>
          <p:cNvPr id="3" name="TextBox 2">
            <a:extLst>
              <a:ext uri="{FF2B5EF4-FFF2-40B4-BE49-F238E27FC236}">
                <a16:creationId xmlns:a16="http://schemas.microsoft.com/office/drawing/2014/main" id="{EBF02D44-57A7-2247-5D91-8474BFB90D63}"/>
              </a:ext>
            </a:extLst>
          </p:cNvPr>
          <p:cNvSpPr txBox="1"/>
          <p:nvPr/>
        </p:nvSpPr>
        <p:spPr>
          <a:xfrm>
            <a:off x="3724183" y="5996226"/>
            <a:ext cx="1329210" cy="830997"/>
          </a:xfrm>
          <a:prstGeom prst="rect">
            <a:avLst/>
          </a:prstGeom>
          <a:noFill/>
        </p:spPr>
        <p:txBody>
          <a:bodyPr wrap="none" rtlCol="0">
            <a:spAutoFit/>
          </a:bodyPr>
          <a:lstStyle/>
          <a:p>
            <a:pPr algn="ctr"/>
            <a:r>
              <a:rPr lang="en-US" sz="2400" b="1" dirty="0"/>
              <a:t>Baseline </a:t>
            </a:r>
          </a:p>
          <a:p>
            <a:pPr algn="ctr"/>
            <a:r>
              <a:rPr lang="en-US" sz="2400" b="1" dirty="0"/>
              <a:t>10/2014</a:t>
            </a:r>
          </a:p>
        </p:txBody>
      </p:sp>
      <p:sp>
        <p:nvSpPr>
          <p:cNvPr id="4" name="TextBox 3">
            <a:extLst>
              <a:ext uri="{FF2B5EF4-FFF2-40B4-BE49-F238E27FC236}">
                <a16:creationId xmlns:a16="http://schemas.microsoft.com/office/drawing/2014/main" id="{2582A32D-7226-B6F2-3D20-CED00DBF6D14}"/>
              </a:ext>
            </a:extLst>
          </p:cNvPr>
          <p:cNvSpPr txBox="1"/>
          <p:nvPr/>
        </p:nvSpPr>
        <p:spPr>
          <a:xfrm>
            <a:off x="6740717" y="2196641"/>
            <a:ext cx="5359395" cy="2554545"/>
          </a:xfrm>
          <a:prstGeom prst="rect">
            <a:avLst/>
          </a:prstGeom>
          <a:noFill/>
        </p:spPr>
        <p:txBody>
          <a:bodyPr wrap="square" rtlCol="0">
            <a:spAutoFit/>
          </a:bodyPr>
          <a:lstStyle/>
          <a:p>
            <a:pPr defTabSz="609585"/>
            <a:r>
              <a:rPr lang="en-US" sz="3200" dirty="0">
                <a:latin typeface="Arial Narrow"/>
                <a:cs typeface="Arial Narrow"/>
              </a:rPr>
              <a:t>Initial therapies included:</a:t>
            </a:r>
          </a:p>
          <a:p>
            <a:pPr marL="380990" indent="-380990" defTabSz="609585">
              <a:buFont typeface="Arial" panose="020B0604020202020204" pitchFamily="34" charset="0"/>
              <a:buChar char="•"/>
            </a:pPr>
            <a:r>
              <a:rPr lang="en-US" sz="3200" dirty="0">
                <a:latin typeface="Arial Narrow"/>
                <a:cs typeface="Arial Narrow"/>
              </a:rPr>
              <a:t>Radiation Therapy (RT)</a:t>
            </a:r>
          </a:p>
          <a:p>
            <a:pPr marL="380990" indent="-380990" defTabSz="609585">
              <a:buFont typeface="Arial" panose="020B0604020202020204" pitchFamily="34" charset="0"/>
              <a:buChar char="•"/>
            </a:pPr>
            <a:r>
              <a:rPr lang="en-US" sz="3200" dirty="0">
                <a:latin typeface="Arial Narrow"/>
                <a:cs typeface="Arial Narrow"/>
              </a:rPr>
              <a:t>Intra-tumoral (IT) Interferon</a:t>
            </a:r>
          </a:p>
          <a:p>
            <a:pPr marL="380990" indent="-380990" defTabSz="609585">
              <a:buFont typeface="Arial" panose="020B0604020202020204" pitchFamily="34" charset="0"/>
              <a:buChar char="•"/>
            </a:pPr>
            <a:r>
              <a:rPr lang="en-US" sz="3200" dirty="0">
                <a:latin typeface="Arial Narrow"/>
                <a:cs typeface="Arial Narrow"/>
              </a:rPr>
              <a:t>Topical imiquimod (TLR-7 agonist)</a:t>
            </a:r>
          </a:p>
        </p:txBody>
      </p:sp>
    </p:spTree>
    <p:extLst>
      <p:ext uri="{BB962C8B-B14F-4D97-AF65-F5344CB8AC3E}">
        <p14:creationId xmlns:p14="http://schemas.microsoft.com/office/powerpoint/2010/main" val="2868107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l="8300" t="16364" r="16533" b="8469"/>
          <a:stretch/>
        </p:blipFill>
        <p:spPr>
          <a:xfrm>
            <a:off x="855136" y="2260333"/>
            <a:ext cx="3231696" cy="2709791"/>
          </a:xfrm>
          <a:prstGeom prst="rect">
            <a:avLst/>
          </a:prstGeom>
        </p:spPr>
      </p:pic>
      <p:grpSp>
        <p:nvGrpSpPr>
          <p:cNvPr id="24" name="Group 23">
            <a:extLst>
              <a:ext uri="{FF2B5EF4-FFF2-40B4-BE49-F238E27FC236}">
                <a16:creationId xmlns:a16="http://schemas.microsoft.com/office/drawing/2014/main" id="{B29D4149-802D-5AEC-4547-7C5A4C680EEC}"/>
              </a:ext>
            </a:extLst>
          </p:cNvPr>
          <p:cNvGrpSpPr/>
          <p:nvPr/>
        </p:nvGrpSpPr>
        <p:grpSpPr>
          <a:xfrm>
            <a:off x="7095151" y="1079985"/>
            <a:ext cx="4841183" cy="5684091"/>
            <a:chOff x="5321363" y="809989"/>
            <a:chExt cx="3630887" cy="4263068"/>
          </a:xfrm>
        </p:grpSpPr>
        <p:grpSp>
          <p:nvGrpSpPr>
            <p:cNvPr id="23" name="Group 22">
              <a:extLst>
                <a:ext uri="{FF2B5EF4-FFF2-40B4-BE49-F238E27FC236}">
                  <a16:creationId xmlns:a16="http://schemas.microsoft.com/office/drawing/2014/main" id="{A65935FA-D292-8ECF-BEF1-6F064834C05B}"/>
                </a:ext>
              </a:extLst>
            </p:cNvPr>
            <p:cNvGrpSpPr/>
            <p:nvPr/>
          </p:nvGrpSpPr>
          <p:grpSpPr>
            <a:xfrm>
              <a:off x="5401304" y="809989"/>
              <a:ext cx="3550946" cy="3684889"/>
              <a:chOff x="5401304" y="809989"/>
              <a:chExt cx="3550946" cy="3684889"/>
            </a:xfrm>
          </p:grpSpPr>
          <p:grpSp>
            <p:nvGrpSpPr>
              <p:cNvPr id="7" name="Group 6">
                <a:extLst>
                  <a:ext uri="{FF2B5EF4-FFF2-40B4-BE49-F238E27FC236}">
                    <a16:creationId xmlns:a16="http://schemas.microsoft.com/office/drawing/2014/main" id="{B17C619E-BF84-4745-87C9-01397463748E}"/>
                  </a:ext>
                </a:extLst>
              </p:cNvPr>
              <p:cNvGrpSpPr/>
              <p:nvPr/>
            </p:nvGrpSpPr>
            <p:grpSpPr>
              <a:xfrm>
                <a:off x="5401304" y="2571750"/>
                <a:ext cx="3550946" cy="1923128"/>
                <a:chOff x="75652" y="593048"/>
                <a:chExt cx="4023807" cy="2220686"/>
              </a:xfrm>
            </p:grpSpPr>
            <p:grpSp>
              <p:nvGrpSpPr>
                <p:cNvPr id="8" name="Group 7">
                  <a:extLst>
                    <a:ext uri="{FF2B5EF4-FFF2-40B4-BE49-F238E27FC236}">
                      <a16:creationId xmlns:a16="http://schemas.microsoft.com/office/drawing/2014/main" id="{09A48075-80F7-D04C-AD1E-8E00C510823E}"/>
                    </a:ext>
                  </a:extLst>
                </p:cNvPr>
                <p:cNvGrpSpPr/>
                <p:nvPr/>
              </p:nvGrpSpPr>
              <p:grpSpPr>
                <a:xfrm>
                  <a:off x="75652" y="593048"/>
                  <a:ext cx="4023807" cy="2220686"/>
                  <a:chOff x="75652" y="593048"/>
                  <a:chExt cx="4023807" cy="2220686"/>
                </a:xfrm>
              </p:grpSpPr>
              <p:pic>
                <p:nvPicPr>
                  <p:cNvPr id="10" name="Picture 9">
                    <a:extLst>
                      <a:ext uri="{FF2B5EF4-FFF2-40B4-BE49-F238E27FC236}">
                        <a16:creationId xmlns:a16="http://schemas.microsoft.com/office/drawing/2014/main" id="{D372C25B-F335-6542-B0FB-0A89982D77D6}"/>
                      </a:ext>
                    </a:extLst>
                  </p:cNvPr>
                  <p:cNvPicPr>
                    <a:picLocks noChangeAspect="1"/>
                  </p:cNvPicPr>
                  <p:nvPr/>
                </p:nvPicPr>
                <p:blipFill>
                  <a:blip r:embed="rId3"/>
                  <a:stretch>
                    <a:fillRect/>
                  </a:stretch>
                </p:blipFill>
                <p:spPr>
                  <a:xfrm>
                    <a:off x="75652" y="593048"/>
                    <a:ext cx="4023807" cy="2220686"/>
                  </a:xfrm>
                  <a:prstGeom prst="rect">
                    <a:avLst/>
                  </a:prstGeom>
                </p:spPr>
              </p:pic>
              <p:sp>
                <p:nvSpPr>
                  <p:cNvPr id="11" name="TextBox 10">
                    <a:extLst>
                      <a:ext uri="{FF2B5EF4-FFF2-40B4-BE49-F238E27FC236}">
                        <a16:creationId xmlns:a16="http://schemas.microsoft.com/office/drawing/2014/main" id="{28B979F2-F3EA-8949-B727-D7E59DBF81F4}"/>
                      </a:ext>
                    </a:extLst>
                  </p:cNvPr>
                  <p:cNvSpPr txBox="1"/>
                  <p:nvPr/>
                </p:nvSpPr>
                <p:spPr>
                  <a:xfrm>
                    <a:off x="1700339" y="1189064"/>
                    <a:ext cx="2291957" cy="826299"/>
                  </a:xfrm>
                  <a:prstGeom prst="rect">
                    <a:avLst/>
                  </a:prstGeom>
                  <a:noFill/>
                </p:spPr>
                <p:txBody>
                  <a:bodyPr wrap="square" rtlCol="0">
                    <a:spAutoFit/>
                  </a:bodyPr>
                  <a:lstStyle/>
                  <a:p>
                    <a:pPr marL="285744" indent="-285744">
                      <a:buFont typeface="Arial" charset="0"/>
                      <a:buChar char="•"/>
                    </a:pPr>
                    <a:r>
                      <a:rPr lang="en-US" sz="2800" dirty="0"/>
                      <a:t>N = </a:t>
                    </a:r>
                    <a:r>
                      <a:rPr lang="en-US" sz="2800" b="1" dirty="0"/>
                      <a:t>24</a:t>
                    </a:r>
                  </a:p>
                  <a:p>
                    <a:pPr marL="285744" indent="-285744">
                      <a:buFont typeface="Arial" charset="0"/>
                      <a:buChar char="•"/>
                    </a:pPr>
                    <a:r>
                      <a:rPr lang="en-US" sz="2800" dirty="0"/>
                      <a:t>ORR = </a:t>
                    </a:r>
                    <a:r>
                      <a:rPr lang="en-US" sz="2800" b="1" dirty="0"/>
                      <a:t>56%</a:t>
                    </a:r>
                  </a:p>
                </p:txBody>
              </p:sp>
            </p:grpSp>
            <p:sp>
              <p:nvSpPr>
                <p:cNvPr id="9" name="TextBox 8">
                  <a:extLst>
                    <a:ext uri="{FF2B5EF4-FFF2-40B4-BE49-F238E27FC236}">
                      <a16:creationId xmlns:a16="http://schemas.microsoft.com/office/drawing/2014/main" id="{D53F2C5B-0FF9-6B42-BBCA-3C56008183BE}"/>
                    </a:ext>
                  </a:extLst>
                </p:cNvPr>
                <p:cNvSpPr txBox="1"/>
                <p:nvPr/>
              </p:nvSpPr>
              <p:spPr>
                <a:xfrm>
                  <a:off x="870858" y="2319973"/>
                  <a:ext cx="1754980" cy="399822"/>
                </a:xfrm>
                <a:prstGeom prst="rect">
                  <a:avLst/>
                </a:prstGeom>
                <a:noFill/>
              </p:spPr>
              <p:txBody>
                <a:bodyPr wrap="none" rtlCol="0">
                  <a:spAutoFit/>
                </a:bodyPr>
                <a:lstStyle/>
                <a:p>
                  <a:pPr defTabSz="609585"/>
                  <a:r>
                    <a:rPr lang="en-US" sz="2400" b="1" dirty="0" err="1">
                      <a:solidFill>
                        <a:srgbClr val="0432FF"/>
                      </a:solidFill>
                      <a:latin typeface="Arial Narrow"/>
                      <a:cs typeface="Arial Narrow"/>
                    </a:rPr>
                    <a:t>Pembrolizumab</a:t>
                  </a:r>
                  <a:endParaRPr lang="en-US" sz="2400" b="1" dirty="0">
                    <a:solidFill>
                      <a:srgbClr val="0432FF"/>
                    </a:solidFill>
                    <a:latin typeface="Arial Narrow"/>
                    <a:cs typeface="Arial Narrow"/>
                  </a:endParaRPr>
                </a:p>
              </p:txBody>
            </p:sp>
          </p:grpSp>
          <p:pic>
            <p:nvPicPr>
              <p:cNvPr id="12" name="Picture 2">
                <a:extLst>
                  <a:ext uri="{FF2B5EF4-FFF2-40B4-BE49-F238E27FC236}">
                    <a16:creationId xmlns:a16="http://schemas.microsoft.com/office/drawing/2014/main" id="{90E1C188-1154-6D4D-BCD2-D5930B95277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03245" y="809989"/>
                <a:ext cx="2901761" cy="1588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4" name="TextBox 13">
              <a:extLst>
                <a:ext uri="{FF2B5EF4-FFF2-40B4-BE49-F238E27FC236}">
                  <a16:creationId xmlns:a16="http://schemas.microsoft.com/office/drawing/2014/main" id="{13ED66BE-4FDC-1993-CC20-8D4F97101457}"/>
                </a:ext>
              </a:extLst>
            </p:cNvPr>
            <p:cNvSpPr txBox="1"/>
            <p:nvPr/>
          </p:nvSpPr>
          <p:spPr>
            <a:xfrm>
              <a:off x="5321363" y="4726808"/>
              <a:ext cx="3570161" cy="346249"/>
            </a:xfrm>
            <a:prstGeom prst="rect">
              <a:avLst/>
            </a:prstGeom>
            <a:noFill/>
          </p:spPr>
          <p:txBody>
            <a:bodyPr wrap="none" rtlCol="0">
              <a:spAutoFit/>
            </a:bodyPr>
            <a:lstStyle/>
            <a:p>
              <a:pPr defTabSz="609585"/>
              <a:r>
                <a:rPr lang="en-US" sz="2400" dirty="0">
                  <a:latin typeface="Arial Narrow"/>
                  <a:cs typeface="Arial Narrow"/>
                </a:rPr>
                <a:t>{</a:t>
              </a:r>
              <a:r>
                <a:rPr lang="en-US" sz="2400" dirty="0"/>
                <a:t>Nghiem P, Bhatia S et al </a:t>
              </a:r>
              <a:r>
                <a:rPr lang="en-US" sz="2400" i="1" u="sng" dirty="0"/>
                <a:t>NEJM</a:t>
              </a:r>
              <a:r>
                <a:rPr lang="en-US" sz="2400" dirty="0"/>
                <a:t> 2016}</a:t>
              </a:r>
              <a:endParaRPr lang="en-US" sz="2400" dirty="0">
                <a:latin typeface="Arial Narrow"/>
                <a:cs typeface="Arial Narrow"/>
              </a:endParaRPr>
            </a:p>
          </p:txBody>
        </p:sp>
      </p:grpSp>
      <p:sp>
        <p:nvSpPr>
          <p:cNvPr id="17" name="Title 1">
            <a:extLst>
              <a:ext uri="{FF2B5EF4-FFF2-40B4-BE49-F238E27FC236}">
                <a16:creationId xmlns:a16="http://schemas.microsoft.com/office/drawing/2014/main" id="{F3267AA4-7A5C-A697-E914-B86097B2A58D}"/>
              </a:ext>
            </a:extLst>
          </p:cNvPr>
          <p:cNvSpPr txBox="1">
            <a:spLocks/>
          </p:cNvSpPr>
          <p:nvPr/>
        </p:nvSpPr>
        <p:spPr>
          <a:xfrm>
            <a:off x="261593" y="-88279"/>
            <a:ext cx="116688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002060"/>
                </a:solidFill>
              </a:rPr>
              <a:t>80 </a:t>
            </a:r>
            <a:r>
              <a:rPr lang="en-US" sz="4000" dirty="0" err="1">
                <a:solidFill>
                  <a:srgbClr val="002060"/>
                </a:solidFill>
              </a:rPr>
              <a:t>yrs</a:t>
            </a:r>
            <a:r>
              <a:rPr lang="en-US" sz="4000" dirty="0">
                <a:solidFill>
                  <a:srgbClr val="002060"/>
                </a:solidFill>
              </a:rPr>
              <a:t>-old man with multi-focal, </a:t>
            </a:r>
            <a:r>
              <a:rPr lang="en-US" sz="4000" dirty="0" err="1">
                <a:solidFill>
                  <a:srgbClr val="002060"/>
                </a:solidFill>
              </a:rPr>
              <a:t>MCPyV-ve</a:t>
            </a:r>
            <a:r>
              <a:rPr lang="en-US" sz="4000" dirty="0">
                <a:solidFill>
                  <a:srgbClr val="002060"/>
                </a:solidFill>
              </a:rPr>
              <a:t> MCC on the scalp</a:t>
            </a:r>
          </a:p>
        </p:txBody>
      </p:sp>
      <p:grpSp>
        <p:nvGrpSpPr>
          <p:cNvPr id="18" name="Group 17">
            <a:extLst>
              <a:ext uri="{FF2B5EF4-FFF2-40B4-BE49-F238E27FC236}">
                <a16:creationId xmlns:a16="http://schemas.microsoft.com/office/drawing/2014/main" id="{DB540962-ED05-07C1-DB20-1A6167B84A57}"/>
              </a:ext>
            </a:extLst>
          </p:cNvPr>
          <p:cNvGrpSpPr/>
          <p:nvPr/>
        </p:nvGrpSpPr>
        <p:grpSpPr>
          <a:xfrm>
            <a:off x="4575973" y="3085260"/>
            <a:ext cx="2304621" cy="1029155"/>
            <a:chOff x="3537882" y="1419789"/>
            <a:chExt cx="1728466" cy="771866"/>
          </a:xfrm>
        </p:grpSpPr>
        <p:grpSp>
          <p:nvGrpSpPr>
            <p:cNvPr id="19" name="Group 18">
              <a:extLst>
                <a:ext uri="{FF2B5EF4-FFF2-40B4-BE49-F238E27FC236}">
                  <a16:creationId xmlns:a16="http://schemas.microsoft.com/office/drawing/2014/main" id="{2ED0E22F-D44D-1DDB-BE58-DBA5FE2BB977}"/>
                </a:ext>
              </a:extLst>
            </p:cNvPr>
            <p:cNvGrpSpPr/>
            <p:nvPr/>
          </p:nvGrpSpPr>
          <p:grpSpPr>
            <a:xfrm>
              <a:off x="3537882" y="1419789"/>
              <a:ext cx="1728466" cy="383906"/>
              <a:chOff x="3707767" y="2379798"/>
              <a:chExt cx="1728466" cy="383906"/>
            </a:xfrm>
          </p:grpSpPr>
          <p:cxnSp>
            <p:nvCxnSpPr>
              <p:cNvPr id="21" name="Straight Arrow Connector 20">
                <a:extLst>
                  <a:ext uri="{FF2B5EF4-FFF2-40B4-BE49-F238E27FC236}">
                    <a16:creationId xmlns:a16="http://schemas.microsoft.com/office/drawing/2014/main" id="{C5E72927-80A7-A0E9-131C-39E14922F495}"/>
                  </a:ext>
                </a:extLst>
              </p:cNvPr>
              <p:cNvCxnSpPr>
                <a:cxnSpLocks/>
              </p:cNvCxnSpPr>
              <p:nvPr/>
            </p:nvCxnSpPr>
            <p:spPr>
              <a:xfrm flipV="1">
                <a:off x="3707767" y="2763702"/>
                <a:ext cx="1728466"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5D96448F-5690-DDD9-D7AA-1617120D022C}"/>
                  </a:ext>
                </a:extLst>
              </p:cNvPr>
              <p:cNvSpPr txBox="1"/>
              <p:nvPr/>
            </p:nvSpPr>
            <p:spPr>
              <a:xfrm>
                <a:off x="3782814" y="2379798"/>
                <a:ext cx="1548742" cy="346248"/>
              </a:xfrm>
              <a:prstGeom prst="rect">
                <a:avLst/>
              </a:prstGeom>
              <a:noFill/>
            </p:spPr>
            <p:txBody>
              <a:bodyPr wrap="none" rtlCol="0">
                <a:spAutoFit/>
              </a:bodyPr>
              <a:lstStyle/>
              <a:p>
                <a:pPr defTabSz="609585"/>
                <a:r>
                  <a:rPr lang="en-US" sz="2400" b="1" dirty="0">
                    <a:solidFill>
                      <a:srgbClr val="0432FF"/>
                    </a:solidFill>
                    <a:latin typeface="Arial Narrow"/>
                    <a:cs typeface="Arial Narrow"/>
                  </a:rPr>
                  <a:t>Pembrolizumab</a:t>
                </a:r>
              </a:p>
            </p:txBody>
          </p:sp>
        </p:grpSp>
        <p:sp>
          <p:nvSpPr>
            <p:cNvPr id="20" name="TextBox 19">
              <a:extLst>
                <a:ext uri="{FF2B5EF4-FFF2-40B4-BE49-F238E27FC236}">
                  <a16:creationId xmlns:a16="http://schemas.microsoft.com/office/drawing/2014/main" id="{1366ABED-061A-E9C3-EDC2-F95F32641679}"/>
                </a:ext>
              </a:extLst>
            </p:cNvPr>
            <p:cNvSpPr txBox="1"/>
            <p:nvPr/>
          </p:nvSpPr>
          <p:spPr>
            <a:xfrm>
              <a:off x="3782004" y="1845406"/>
              <a:ext cx="1319112" cy="346249"/>
            </a:xfrm>
            <a:prstGeom prst="rect">
              <a:avLst/>
            </a:prstGeom>
            <a:noFill/>
          </p:spPr>
          <p:txBody>
            <a:bodyPr wrap="none" rtlCol="0">
              <a:spAutoFit/>
            </a:bodyPr>
            <a:lstStyle/>
            <a:p>
              <a:pPr defTabSz="609585"/>
              <a:r>
                <a:rPr lang="en-US" sz="2400" dirty="0">
                  <a:latin typeface="Arial Narrow"/>
                  <a:cs typeface="Arial Narrow"/>
                </a:rPr>
                <a:t>[CITN-09 trial]</a:t>
              </a:r>
            </a:p>
          </p:txBody>
        </p:sp>
      </p:grpSp>
      <p:sp>
        <p:nvSpPr>
          <p:cNvPr id="26" name="TextBox 25">
            <a:extLst>
              <a:ext uri="{FF2B5EF4-FFF2-40B4-BE49-F238E27FC236}">
                <a16:creationId xmlns:a16="http://schemas.microsoft.com/office/drawing/2014/main" id="{418C5756-D518-B1D3-221A-F2553FAF8205}"/>
              </a:ext>
            </a:extLst>
          </p:cNvPr>
          <p:cNvSpPr txBox="1"/>
          <p:nvPr/>
        </p:nvSpPr>
        <p:spPr>
          <a:xfrm>
            <a:off x="1892275" y="5071022"/>
            <a:ext cx="1319592" cy="461665"/>
          </a:xfrm>
          <a:prstGeom prst="rect">
            <a:avLst/>
          </a:prstGeom>
          <a:noFill/>
        </p:spPr>
        <p:txBody>
          <a:bodyPr wrap="none" rtlCol="0">
            <a:spAutoFit/>
          </a:bodyPr>
          <a:lstStyle/>
          <a:p>
            <a:pPr algn="ctr"/>
            <a:r>
              <a:rPr lang="en-US" sz="2400" b="1" dirty="0"/>
              <a:t> 01/2015</a:t>
            </a:r>
          </a:p>
        </p:txBody>
      </p:sp>
    </p:spTree>
    <p:extLst>
      <p:ext uri="{BB962C8B-B14F-4D97-AF65-F5344CB8AC3E}">
        <p14:creationId xmlns:p14="http://schemas.microsoft.com/office/powerpoint/2010/main" val="91527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l="4374" t="443" r="9036" b="6092"/>
          <a:stretch/>
        </p:blipFill>
        <p:spPr>
          <a:xfrm>
            <a:off x="7671118" y="2158925"/>
            <a:ext cx="3133303" cy="2670487"/>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8300" t="16364" r="16533" b="8469"/>
          <a:stretch/>
        </p:blipFill>
        <p:spPr>
          <a:xfrm>
            <a:off x="936223" y="2139274"/>
            <a:ext cx="3231696" cy="2709791"/>
          </a:xfrm>
          <a:prstGeom prst="rect">
            <a:avLst/>
          </a:prstGeom>
        </p:spPr>
      </p:pic>
      <p:grpSp>
        <p:nvGrpSpPr>
          <p:cNvPr id="2" name="Group 1">
            <a:extLst>
              <a:ext uri="{FF2B5EF4-FFF2-40B4-BE49-F238E27FC236}">
                <a16:creationId xmlns:a16="http://schemas.microsoft.com/office/drawing/2014/main" id="{3F7A497D-57AC-D68A-9F00-1A247342F94E}"/>
              </a:ext>
            </a:extLst>
          </p:cNvPr>
          <p:cNvGrpSpPr/>
          <p:nvPr/>
        </p:nvGrpSpPr>
        <p:grpSpPr>
          <a:xfrm>
            <a:off x="4638006" y="2899033"/>
            <a:ext cx="2304621" cy="1029155"/>
            <a:chOff x="3537882" y="1419789"/>
            <a:chExt cx="1728466" cy="771866"/>
          </a:xfrm>
        </p:grpSpPr>
        <p:grpSp>
          <p:nvGrpSpPr>
            <p:cNvPr id="16" name="Group 15">
              <a:extLst>
                <a:ext uri="{FF2B5EF4-FFF2-40B4-BE49-F238E27FC236}">
                  <a16:creationId xmlns:a16="http://schemas.microsoft.com/office/drawing/2014/main" id="{3DC438A6-0F15-7A4A-B7C5-7D9A5B4EB6C1}"/>
                </a:ext>
              </a:extLst>
            </p:cNvPr>
            <p:cNvGrpSpPr/>
            <p:nvPr/>
          </p:nvGrpSpPr>
          <p:grpSpPr>
            <a:xfrm>
              <a:off x="3537882" y="1419789"/>
              <a:ext cx="1728466" cy="383906"/>
              <a:chOff x="3707767" y="2379798"/>
              <a:chExt cx="1728466" cy="383906"/>
            </a:xfrm>
          </p:grpSpPr>
          <p:cxnSp>
            <p:nvCxnSpPr>
              <p:cNvPr id="13" name="Straight Arrow Connector 12">
                <a:extLst>
                  <a:ext uri="{FF2B5EF4-FFF2-40B4-BE49-F238E27FC236}">
                    <a16:creationId xmlns:a16="http://schemas.microsoft.com/office/drawing/2014/main" id="{2F01C6FC-5384-D146-B644-B0250D2F3ED1}"/>
                  </a:ext>
                </a:extLst>
              </p:cNvPr>
              <p:cNvCxnSpPr>
                <a:cxnSpLocks/>
              </p:cNvCxnSpPr>
              <p:nvPr/>
            </p:nvCxnSpPr>
            <p:spPr>
              <a:xfrm flipV="1">
                <a:off x="3707767" y="2763702"/>
                <a:ext cx="1728466"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C49E0F0-150B-8342-AB46-6323881F0F40}"/>
                  </a:ext>
                </a:extLst>
              </p:cNvPr>
              <p:cNvSpPr txBox="1"/>
              <p:nvPr/>
            </p:nvSpPr>
            <p:spPr>
              <a:xfrm>
                <a:off x="3782814" y="2379798"/>
                <a:ext cx="1548742" cy="346248"/>
              </a:xfrm>
              <a:prstGeom prst="rect">
                <a:avLst/>
              </a:prstGeom>
              <a:noFill/>
            </p:spPr>
            <p:txBody>
              <a:bodyPr wrap="none" rtlCol="0">
                <a:spAutoFit/>
              </a:bodyPr>
              <a:lstStyle/>
              <a:p>
                <a:pPr defTabSz="609585"/>
                <a:r>
                  <a:rPr lang="en-US" sz="2400" b="1" dirty="0">
                    <a:solidFill>
                      <a:srgbClr val="0432FF"/>
                    </a:solidFill>
                    <a:latin typeface="Arial Narrow"/>
                    <a:cs typeface="Arial Narrow"/>
                  </a:rPr>
                  <a:t>Pembrolizumab</a:t>
                </a:r>
              </a:p>
            </p:txBody>
          </p:sp>
        </p:grpSp>
        <p:sp>
          <p:nvSpPr>
            <p:cNvPr id="3" name="TextBox 2">
              <a:extLst>
                <a:ext uri="{FF2B5EF4-FFF2-40B4-BE49-F238E27FC236}">
                  <a16:creationId xmlns:a16="http://schemas.microsoft.com/office/drawing/2014/main" id="{381E6579-7076-32E8-7B04-2DADABE1C1AB}"/>
                </a:ext>
              </a:extLst>
            </p:cNvPr>
            <p:cNvSpPr txBox="1"/>
            <p:nvPr/>
          </p:nvSpPr>
          <p:spPr>
            <a:xfrm>
              <a:off x="3782004" y="1845406"/>
              <a:ext cx="1319112" cy="346249"/>
            </a:xfrm>
            <a:prstGeom prst="rect">
              <a:avLst/>
            </a:prstGeom>
            <a:noFill/>
          </p:spPr>
          <p:txBody>
            <a:bodyPr wrap="none" rtlCol="0">
              <a:spAutoFit/>
            </a:bodyPr>
            <a:lstStyle/>
            <a:p>
              <a:pPr defTabSz="609585"/>
              <a:r>
                <a:rPr lang="en-US" sz="2400" dirty="0">
                  <a:latin typeface="Arial Narrow"/>
                  <a:cs typeface="Arial Narrow"/>
                </a:rPr>
                <a:t>[CITN-09 trial]</a:t>
              </a:r>
            </a:p>
          </p:txBody>
        </p:sp>
      </p:grpSp>
      <p:sp>
        <p:nvSpPr>
          <p:cNvPr id="14" name="Title 1">
            <a:extLst>
              <a:ext uri="{FF2B5EF4-FFF2-40B4-BE49-F238E27FC236}">
                <a16:creationId xmlns:a16="http://schemas.microsoft.com/office/drawing/2014/main" id="{B5E57B6E-0E9C-DC46-1A9D-D5D45C1F1E8F}"/>
              </a:ext>
            </a:extLst>
          </p:cNvPr>
          <p:cNvSpPr txBox="1">
            <a:spLocks/>
          </p:cNvSpPr>
          <p:nvPr/>
        </p:nvSpPr>
        <p:spPr>
          <a:xfrm>
            <a:off x="37678" y="160865"/>
            <a:ext cx="116688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002060"/>
                </a:solidFill>
              </a:rPr>
              <a:t>Progressive disease despite PD-1 blockade</a:t>
            </a:r>
          </a:p>
        </p:txBody>
      </p:sp>
      <p:sp>
        <p:nvSpPr>
          <p:cNvPr id="17" name="TextBox 16">
            <a:extLst>
              <a:ext uri="{FF2B5EF4-FFF2-40B4-BE49-F238E27FC236}">
                <a16:creationId xmlns:a16="http://schemas.microsoft.com/office/drawing/2014/main" id="{10209B56-5013-F809-D30D-120B2C3D2204}"/>
              </a:ext>
            </a:extLst>
          </p:cNvPr>
          <p:cNvSpPr txBox="1"/>
          <p:nvPr/>
        </p:nvSpPr>
        <p:spPr>
          <a:xfrm>
            <a:off x="1926739" y="5009577"/>
            <a:ext cx="1250662" cy="461665"/>
          </a:xfrm>
          <a:prstGeom prst="rect">
            <a:avLst/>
          </a:prstGeom>
          <a:noFill/>
        </p:spPr>
        <p:txBody>
          <a:bodyPr wrap="none" rtlCol="0">
            <a:spAutoFit/>
          </a:bodyPr>
          <a:lstStyle/>
          <a:p>
            <a:pPr algn="ctr"/>
            <a:r>
              <a:rPr lang="en-US" sz="2400" b="1" dirty="0"/>
              <a:t>01/2015</a:t>
            </a:r>
          </a:p>
        </p:txBody>
      </p:sp>
      <p:sp>
        <p:nvSpPr>
          <p:cNvPr id="18" name="TextBox 17">
            <a:extLst>
              <a:ext uri="{FF2B5EF4-FFF2-40B4-BE49-F238E27FC236}">
                <a16:creationId xmlns:a16="http://schemas.microsoft.com/office/drawing/2014/main" id="{4CF3556C-2623-52BF-BCCF-956943207A86}"/>
              </a:ext>
            </a:extLst>
          </p:cNvPr>
          <p:cNvSpPr txBox="1"/>
          <p:nvPr/>
        </p:nvSpPr>
        <p:spPr>
          <a:xfrm>
            <a:off x="8612437" y="5009577"/>
            <a:ext cx="1250662" cy="461665"/>
          </a:xfrm>
          <a:prstGeom prst="rect">
            <a:avLst/>
          </a:prstGeom>
          <a:noFill/>
        </p:spPr>
        <p:txBody>
          <a:bodyPr wrap="none" rtlCol="0">
            <a:spAutoFit/>
          </a:bodyPr>
          <a:lstStyle/>
          <a:p>
            <a:pPr algn="ctr"/>
            <a:r>
              <a:rPr lang="en-US" sz="2400" b="1" dirty="0"/>
              <a:t>05/2015</a:t>
            </a:r>
          </a:p>
        </p:txBody>
      </p:sp>
    </p:spTree>
    <p:extLst>
      <p:ext uri="{BB962C8B-B14F-4D97-AF65-F5344CB8AC3E}">
        <p14:creationId xmlns:p14="http://schemas.microsoft.com/office/powerpoint/2010/main" val="3690648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l="4374" t="443" r="9036" b="6092"/>
          <a:stretch/>
        </p:blipFill>
        <p:spPr>
          <a:xfrm>
            <a:off x="261593" y="1604000"/>
            <a:ext cx="4540695" cy="3869995"/>
          </a:xfrm>
          <a:prstGeom prst="rect">
            <a:avLst/>
          </a:prstGeom>
        </p:spPr>
      </p:pic>
      <p:sp>
        <p:nvSpPr>
          <p:cNvPr id="6" name="Title 1"/>
          <p:cNvSpPr txBox="1">
            <a:spLocks/>
          </p:cNvSpPr>
          <p:nvPr/>
        </p:nvSpPr>
        <p:spPr>
          <a:xfrm>
            <a:off x="261593" y="-82890"/>
            <a:ext cx="116688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b="1" dirty="0"/>
          </a:p>
        </p:txBody>
      </p:sp>
      <p:grpSp>
        <p:nvGrpSpPr>
          <p:cNvPr id="16" name="Group 15">
            <a:extLst>
              <a:ext uri="{FF2B5EF4-FFF2-40B4-BE49-F238E27FC236}">
                <a16:creationId xmlns:a16="http://schemas.microsoft.com/office/drawing/2014/main" id="{3DC438A6-0F15-7A4A-B7C5-7D9A5B4EB6C1}"/>
              </a:ext>
            </a:extLst>
          </p:cNvPr>
          <p:cNvGrpSpPr/>
          <p:nvPr/>
        </p:nvGrpSpPr>
        <p:grpSpPr>
          <a:xfrm>
            <a:off x="4927554" y="2917124"/>
            <a:ext cx="2402745" cy="511874"/>
            <a:chOff x="3707767" y="2379798"/>
            <a:chExt cx="1802059" cy="383906"/>
          </a:xfrm>
        </p:grpSpPr>
        <p:cxnSp>
          <p:nvCxnSpPr>
            <p:cNvPr id="13" name="Straight Arrow Connector 12">
              <a:extLst>
                <a:ext uri="{FF2B5EF4-FFF2-40B4-BE49-F238E27FC236}">
                  <a16:creationId xmlns:a16="http://schemas.microsoft.com/office/drawing/2014/main" id="{2F01C6FC-5384-D146-B644-B0250D2F3ED1}"/>
                </a:ext>
              </a:extLst>
            </p:cNvPr>
            <p:cNvCxnSpPr>
              <a:cxnSpLocks/>
            </p:cNvCxnSpPr>
            <p:nvPr/>
          </p:nvCxnSpPr>
          <p:spPr>
            <a:xfrm flipV="1">
              <a:off x="3707767" y="2763702"/>
              <a:ext cx="1728466"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C49E0F0-150B-8342-AB46-6323881F0F40}"/>
                </a:ext>
              </a:extLst>
            </p:cNvPr>
            <p:cNvSpPr txBox="1"/>
            <p:nvPr/>
          </p:nvSpPr>
          <p:spPr>
            <a:xfrm>
              <a:off x="3782814" y="2379798"/>
              <a:ext cx="1727012" cy="346249"/>
            </a:xfrm>
            <a:prstGeom prst="rect">
              <a:avLst/>
            </a:prstGeom>
            <a:noFill/>
          </p:spPr>
          <p:txBody>
            <a:bodyPr wrap="none" rtlCol="0">
              <a:spAutoFit/>
            </a:bodyPr>
            <a:lstStyle/>
            <a:p>
              <a:pPr defTabSz="609585"/>
              <a:r>
                <a:rPr lang="en-US" sz="2400" dirty="0">
                  <a:latin typeface="Arial Narrow"/>
                  <a:cs typeface="Arial Narrow"/>
                </a:rPr>
                <a:t>Intra-tumoral TLR4</a:t>
              </a:r>
            </a:p>
          </p:txBody>
        </p:sp>
      </p:grpSp>
      <p:sp>
        <p:nvSpPr>
          <p:cNvPr id="8" name="Title 1">
            <a:extLst>
              <a:ext uri="{FF2B5EF4-FFF2-40B4-BE49-F238E27FC236}">
                <a16:creationId xmlns:a16="http://schemas.microsoft.com/office/drawing/2014/main" id="{A0C24962-F43C-D7F0-75BA-314EA277CC2A}"/>
              </a:ext>
            </a:extLst>
          </p:cNvPr>
          <p:cNvSpPr txBox="1">
            <a:spLocks/>
          </p:cNvSpPr>
          <p:nvPr/>
        </p:nvSpPr>
        <p:spPr>
          <a:xfrm>
            <a:off x="72649" y="-82890"/>
            <a:ext cx="116688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002060"/>
                </a:solidFill>
              </a:rPr>
              <a:t>Next, IT TLR-4 injections were tried on a clinical trial</a:t>
            </a:r>
          </a:p>
        </p:txBody>
      </p:sp>
      <p:grpSp>
        <p:nvGrpSpPr>
          <p:cNvPr id="10" name="Group 9">
            <a:extLst>
              <a:ext uri="{FF2B5EF4-FFF2-40B4-BE49-F238E27FC236}">
                <a16:creationId xmlns:a16="http://schemas.microsoft.com/office/drawing/2014/main" id="{1E5B0927-DF7E-921C-FD05-3A796CA46657}"/>
              </a:ext>
            </a:extLst>
          </p:cNvPr>
          <p:cNvGrpSpPr/>
          <p:nvPr/>
        </p:nvGrpSpPr>
        <p:grpSpPr>
          <a:xfrm>
            <a:off x="7302261" y="836449"/>
            <a:ext cx="4834560" cy="5808848"/>
            <a:chOff x="5476696" y="627337"/>
            <a:chExt cx="3625920" cy="4356636"/>
          </a:xfrm>
        </p:grpSpPr>
        <p:grpSp>
          <p:nvGrpSpPr>
            <p:cNvPr id="2" name="Group 1">
              <a:extLst>
                <a:ext uri="{FF2B5EF4-FFF2-40B4-BE49-F238E27FC236}">
                  <a16:creationId xmlns:a16="http://schemas.microsoft.com/office/drawing/2014/main" id="{410CFF53-17C0-8864-D4B5-132A9F863B22}"/>
                </a:ext>
              </a:extLst>
            </p:cNvPr>
            <p:cNvGrpSpPr/>
            <p:nvPr/>
          </p:nvGrpSpPr>
          <p:grpSpPr>
            <a:xfrm>
              <a:off x="5476696" y="627337"/>
              <a:ext cx="3625920" cy="3917976"/>
              <a:chOff x="3446153" y="450226"/>
              <a:chExt cx="5697847" cy="4556465"/>
            </a:xfrm>
          </p:grpSpPr>
          <p:pic>
            <p:nvPicPr>
              <p:cNvPr id="5" name="Picture 4">
                <a:extLst>
                  <a:ext uri="{FF2B5EF4-FFF2-40B4-BE49-F238E27FC236}">
                    <a16:creationId xmlns:a16="http://schemas.microsoft.com/office/drawing/2014/main" id="{8A33AA96-B618-D88B-933D-535867855F70}"/>
                  </a:ext>
                </a:extLst>
              </p:cNvPr>
              <p:cNvPicPr>
                <a:picLocks noChangeAspect="1"/>
              </p:cNvPicPr>
              <p:nvPr/>
            </p:nvPicPr>
            <p:blipFill>
              <a:blip r:embed="rId3"/>
              <a:stretch>
                <a:fillRect/>
              </a:stretch>
            </p:blipFill>
            <p:spPr>
              <a:xfrm>
                <a:off x="3446153" y="450226"/>
                <a:ext cx="5677256" cy="1922284"/>
              </a:xfrm>
              <a:prstGeom prst="rect">
                <a:avLst/>
              </a:prstGeom>
            </p:spPr>
          </p:pic>
          <p:pic>
            <p:nvPicPr>
              <p:cNvPr id="7" name="Picture 6">
                <a:extLst>
                  <a:ext uri="{FF2B5EF4-FFF2-40B4-BE49-F238E27FC236}">
                    <a16:creationId xmlns:a16="http://schemas.microsoft.com/office/drawing/2014/main" id="{9FDA4561-056E-D82B-E75A-1B391DDEE188}"/>
                  </a:ext>
                </a:extLst>
              </p:cNvPr>
              <p:cNvPicPr>
                <a:picLocks noChangeAspect="1"/>
              </p:cNvPicPr>
              <p:nvPr/>
            </p:nvPicPr>
            <p:blipFill>
              <a:blip r:embed="rId4"/>
              <a:stretch>
                <a:fillRect/>
              </a:stretch>
            </p:blipFill>
            <p:spPr>
              <a:xfrm>
                <a:off x="3446153" y="2372510"/>
                <a:ext cx="5697847" cy="2634181"/>
              </a:xfrm>
              <a:prstGeom prst="rect">
                <a:avLst/>
              </a:prstGeom>
            </p:spPr>
          </p:pic>
        </p:grpSp>
        <p:sp>
          <p:nvSpPr>
            <p:cNvPr id="9" name="TextBox 8">
              <a:extLst>
                <a:ext uri="{FF2B5EF4-FFF2-40B4-BE49-F238E27FC236}">
                  <a16:creationId xmlns:a16="http://schemas.microsoft.com/office/drawing/2014/main" id="{3CAFB405-B3CE-A274-4275-4766A2F20061}"/>
                </a:ext>
              </a:extLst>
            </p:cNvPr>
            <p:cNvSpPr txBox="1"/>
            <p:nvPr/>
          </p:nvSpPr>
          <p:spPr>
            <a:xfrm>
              <a:off x="6152636" y="4637724"/>
              <a:ext cx="2420566" cy="346249"/>
            </a:xfrm>
            <a:prstGeom prst="rect">
              <a:avLst/>
            </a:prstGeom>
            <a:noFill/>
          </p:spPr>
          <p:txBody>
            <a:bodyPr wrap="none" rtlCol="0">
              <a:spAutoFit/>
            </a:bodyPr>
            <a:lstStyle/>
            <a:p>
              <a:pPr defTabSz="609585"/>
              <a:r>
                <a:rPr lang="en-US" sz="2400" dirty="0">
                  <a:latin typeface="Arial Narrow"/>
                  <a:cs typeface="Arial Narrow"/>
                </a:rPr>
                <a:t>{</a:t>
              </a:r>
              <a:r>
                <a:rPr lang="en-US" sz="2400" dirty="0"/>
                <a:t>Bhatia S et al </a:t>
              </a:r>
              <a:r>
                <a:rPr lang="en-US" sz="2400" i="1" u="sng" dirty="0"/>
                <a:t>CCR</a:t>
              </a:r>
              <a:r>
                <a:rPr lang="en-US" sz="2400" dirty="0"/>
                <a:t> 2018}</a:t>
              </a:r>
              <a:endParaRPr lang="en-US" sz="2400" dirty="0">
                <a:latin typeface="Arial Narrow"/>
                <a:cs typeface="Arial Narrow"/>
              </a:endParaRPr>
            </a:p>
          </p:txBody>
        </p:sp>
      </p:grpSp>
      <p:sp>
        <p:nvSpPr>
          <p:cNvPr id="11" name="TextBox 10">
            <a:extLst>
              <a:ext uri="{FF2B5EF4-FFF2-40B4-BE49-F238E27FC236}">
                <a16:creationId xmlns:a16="http://schemas.microsoft.com/office/drawing/2014/main" id="{5D805093-E25D-F0CD-0EDF-0E96D7447D1C}"/>
              </a:ext>
            </a:extLst>
          </p:cNvPr>
          <p:cNvSpPr txBox="1"/>
          <p:nvPr/>
        </p:nvSpPr>
        <p:spPr>
          <a:xfrm>
            <a:off x="1772250" y="5567976"/>
            <a:ext cx="1250662" cy="461665"/>
          </a:xfrm>
          <a:prstGeom prst="rect">
            <a:avLst/>
          </a:prstGeom>
          <a:noFill/>
        </p:spPr>
        <p:txBody>
          <a:bodyPr wrap="none" rtlCol="0">
            <a:spAutoFit/>
          </a:bodyPr>
          <a:lstStyle/>
          <a:p>
            <a:pPr algn="ctr"/>
            <a:r>
              <a:rPr lang="en-US" sz="2400" b="1" dirty="0"/>
              <a:t>05/2015</a:t>
            </a:r>
          </a:p>
        </p:txBody>
      </p:sp>
    </p:spTree>
    <p:extLst>
      <p:ext uri="{BB962C8B-B14F-4D97-AF65-F5344CB8AC3E}">
        <p14:creationId xmlns:p14="http://schemas.microsoft.com/office/powerpoint/2010/main" val="344091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l="4374" t="443" r="9036" b="6092"/>
          <a:stretch/>
        </p:blipFill>
        <p:spPr>
          <a:xfrm>
            <a:off x="261593" y="1604000"/>
            <a:ext cx="4540695" cy="3869995"/>
          </a:xfrm>
          <a:prstGeom prst="rect">
            <a:avLst/>
          </a:prstGeom>
        </p:spPr>
      </p:pic>
      <p:sp>
        <p:nvSpPr>
          <p:cNvPr id="6" name="Title 1"/>
          <p:cNvSpPr txBox="1">
            <a:spLocks/>
          </p:cNvSpPr>
          <p:nvPr/>
        </p:nvSpPr>
        <p:spPr>
          <a:xfrm>
            <a:off x="261593" y="-82890"/>
            <a:ext cx="116688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b="1" dirty="0"/>
          </a:p>
        </p:txBody>
      </p:sp>
      <p:grpSp>
        <p:nvGrpSpPr>
          <p:cNvPr id="16" name="Group 15">
            <a:extLst>
              <a:ext uri="{FF2B5EF4-FFF2-40B4-BE49-F238E27FC236}">
                <a16:creationId xmlns:a16="http://schemas.microsoft.com/office/drawing/2014/main" id="{3DC438A6-0F15-7A4A-B7C5-7D9A5B4EB6C1}"/>
              </a:ext>
            </a:extLst>
          </p:cNvPr>
          <p:cNvGrpSpPr/>
          <p:nvPr/>
        </p:nvGrpSpPr>
        <p:grpSpPr>
          <a:xfrm>
            <a:off x="4927554" y="2917124"/>
            <a:ext cx="2402745" cy="511874"/>
            <a:chOff x="3707767" y="2379798"/>
            <a:chExt cx="1802059" cy="383906"/>
          </a:xfrm>
        </p:grpSpPr>
        <p:cxnSp>
          <p:nvCxnSpPr>
            <p:cNvPr id="13" name="Straight Arrow Connector 12">
              <a:extLst>
                <a:ext uri="{FF2B5EF4-FFF2-40B4-BE49-F238E27FC236}">
                  <a16:creationId xmlns:a16="http://schemas.microsoft.com/office/drawing/2014/main" id="{2F01C6FC-5384-D146-B644-B0250D2F3ED1}"/>
                </a:ext>
              </a:extLst>
            </p:cNvPr>
            <p:cNvCxnSpPr>
              <a:cxnSpLocks/>
            </p:cNvCxnSpPr>
            <p:nvPr/>
          </p:nvCxnSpPr>
          <p:spPr>
            <a:xfrm flipV="1">
              <a:off x="3707767" y="2763702"/>
              <a:ext cx="1728466"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C49E0F0-150B-8342-AB46-6323881F0F40}"/>
                </a:ext>
              </a:extLst>
            </p:cNvPr>
            <p:cNvSpPr txBox="1"/>
            <p:nvPr/>
          </p:nvSpPr>
          <p:spPr>
            <a:xfrm>
              <a:off x="3782814" y="2379798"/>
              <a:ext cx="1727012" cy="346249"/>
            </a:xfrm>
            <a:prstGeom prst="rect">
              <a:avLst/>
            </a:prstGeom>
            <a:noFill/>
          </p:spPr>
          <p:txBody>
            <a:bodyPr wrap="none" rtlCol="0">
              <a:spAutoFit/>
            </a:bodyPr>
            <a:lstStyle/>
            <a:p>
              <a:pPr defTabSz="609585"/>
              <a:r>
                <a:rPr lang="en-US" sz="2400" dirty="0">
                  <a:latin typeface="Arial Narrow"/>
                  <a:cs typeface="Arial Narrow"/>
                </a:rPr>
                <a:t>Intra-tumoral TLR4</a:t>
              </a:r>
            </a:p>
          </p:txBody>
        </p:sp>
      </p:grpSp>
      <p:pic>
        <p:nvPicPr>
          <p:cNvPr id="17" name="Picture 16">
            <a:extLst>
              <a:ext uri="{FF2B5EF4-FFF2-40B4-BE49-F238E27FC236}">
                <a16:creationId xmlns:a16="http://schemas.microsoft.com/office/drawing/2014/main" id="{ED70712C-01F8-F94B-A3CB-9A62B2F1B3A1}"/>
              </a:ext>
            </a:extLst>
          </p:cNvPr>
          <p:cNvPicPr/>
          <p:nvPr/>
        </p:nvPicPr>
        <p:blipFill rotWithShape="1">
          <a:blip r:embed="rId3"/>
          <a:srcRect r="51080" b="52429"/>
          <a:stretch/>
        </p:blipFill>
        <p:spPr>
          <a:xfrm>
            <a:off x="7774785" y="1496039"/>
            <a:ext cx="4155623" cy="4093276"/>
          </a:xfrm>
          <a:prstGeom prst="rect">
            <a:avLst/>
          </a:prstGeom>
        </p:spPr>
      </p:pic>
      <p:sp>
        <p:nvSpPr>
          <p:cNvPr id="2" name="Title 1">
            <a:extLst>
              <a:ext uri="{FF2B5EF4-FFF2-40B4-BE49-F238E27FC236}">
                <a16:creationId xmlns:a16="http://schemas.microsoft.com/office/drawing/2014/main" id="{681EDFBF-97CE-EA14-B551-3CF436F6FFAC}"/>
              </a:ext>
            </a:extLst>
          </p:cNvPr>
          <p:cNvSpPr txBox="1">
            <a:spLocks/>
          </p:cNvSpPr>
          <p:nvPr/>
        </p:nvSpPr>
        <p:spPr>
          <a:xfrm>
            <a:off x="37678" y="160865"/>
            <a:ext cx="116688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002060"/>
                </a:solidFill>
              </a:rPr>
              <a:t>Progressive disease with significant symptoms</a:t>
            </a:r>
          </a:p>
        </p:txBody>
      </p:sp>
      <p:sp>
        <p:nvSpPr>
          <p:cNvPr id="5" name="TextBox 4">
            <a:extLst>
              <a:ext uri="{FF2B5EF4-FFF2-40B4-BE49-F238E27FC236}">
                <a16:creationId xmlns:a16="http://schemas.microsoft.com/office/drawing/2014/main" id="{3741767A-3E2C-5EB9-17D6-A58BF895FC90}"/>
              </a:ext>
            </a:extLst>
          </p:cNvPr>
          <p:cNvSpPr txBox="1"/>
          <p:nvPr/>
        </p:nvSpPr>
        <p:spPr>
          <a:xfrm>
            <a:off x="1906607" y="5589316"/>
            <a:ext cx="1250662" cy="461665"/>
          </a:xfrm>
          <a:prstGeom prst="rect">
            <a:avLst/>
          </a:prstGeom>
          <a:noFill/>
        </p:spPr>
        <p:txBody>
          <a:bodyPr wrap="none" rtlCol="0">
            <a:spAutoFit/>
          </a:bodyPr>
          <a:lstStyle/>
          <a:p>
            <a:pPr algn="ctr"/>
            <a:r>
              <a:rPr lang="en-US" sz="2400" b="1" dirty="0"/>
              <a:t>05/2015</a:t>
            </a:r>
          </a:p>
        </p:txBody>
      </p:sp>
      <p:sp>
        <p:nvSpPr>
          <p:cNvPr id="7" name="TextBox 6">
            <a:extLst>
              <a:ext uri="{FF2B5EF4-FFF2-40B4-BE49-F238E27FC236}">
                <a16:creationId xmlns:a16="http://schemas.microsoft.com/office/drawing/2014/main" id="{BE963845-8669-A31D-904A-9537DC9F58A3}"/>
              </a:ext>
            </a:extLst>
          </p:cNvPr>
          <p:cNvSpPr txBox="1"/>
          <p:nvPr/>
        </p:nvSpPr>
        <p:spPr>
          <a:xfrm>
            <a:off x="9034731" y="5598926"/>
            <a:ext cx="1250662" cy="461665"/>
          </a:xfrm>
          <a:prstGeom prst="rect">
            <a:avLst/>
          </a:prstGeom>
          <a:noFill/>
        </p:spPr>
        <p:txBody>
          <a:bodyPr wrap="none" rtlCol="0">
            <a:spAutoFit/>
          </a:bodyPr>
          <a:lstStyle/>
          <a:p>
            <a:pPr algn="ctr"/>
            <a:r>
              <a:rPr lang="en-US" sz="2400" b="1" dirty="0"/>
              <a:t>07/2015</a:t>
            </a:r>
          </a:p>
        </p:txBody>
      </p:sp>
    </p:spTree>
    <p:extLst>
      <p:ext uri="{BB962C8B-B14F-4D97-AF65-F5344CB8AC3E}">
        <p14:creationId xmlns:p14="http://schemas.microsoft.com/office/powerpoint/2010/main" val="2807568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1429" y="306728"/>
            <a:ext cx="9727359" cy="1325563"/>
          </a:xfrm>
        </p:spPr>
        <p:txBody>
          <a:bodyPr>
            <a:normAutofit fontScale="90000"/>
          </a:bodyPr>
          <a:lstStyle/>
          <a:p>
            <a:r>
              <a:rPr lang="en-US" b="0" dirty="0">
                <a:solidFill>
                  <a:srgbClr val="002060"/>
                </a:solidFill>
              </a:rPr>
              <a:t>Salvage Neutron RT resulted in disease control </a:t>
            </a:r>
            <a:br>
              <a:rPr lang="en-US" b="1" dirty="0"/>
            </a:br>
            <a:endParaRPr lang="en-US" dirty="0"/>
          </a:p>
        </p:txBody>
      </p:sp>
      <p:pic>
        <p:nvPicPr>
          <p:cNvPr id="4" name="Picture 3"/>
          <p:cNvPicPr/>
          <p:nvPr/>
        </p:nvPicPr>
        <p:blipFill>
          <a:blip r:embed="rId2"/>
          <a:stretch>
            <a:fillRect/>
          </a:stretch>
        </p:blipFill>
        <p:spPr>
          <a:xfrm>
            <a:off x="2372811" y="1817226"/>
            <a:ext cx="7060557" cy="4734047"/>
          </a:xfrm>
          <a:prstGeom prst="rect">
            <a:avLst/>
          </a:prstGeom>
        </p:spPr>
      </p:pic>
      <p:sp>
        <p:nvSpPr>
          <p:cNvPr id="3" name="TextBox 2">
            <a:extLst>
              <a:ext uri="{FF2B5EF4-FFF2-40B4-BE49-F238E27FC236}">
                <a16:creationId xmlns:a16="http://schemas.microsoft.com/office/drawing/2014/main" id="{A1B7A071-8AA3-B198-1BD3-B81900E8C0EA}"/>
              </a:ext>
            </a:extLst>
          </p:cNvPr>
          <p:cNvSpPr txBox="1"/>
          <p:nvPr/>
        </p:nvSpPr>
        <p:spPr>
          <a:xfrm>
            <a:off x="770874" y="2745348"/>
            <a:ext cx="1250662" cy="461665"/>
          </a:xfrm>
          <a:prstGeom prst="rect">
            <a:avLst/>
          </a:prstGeom>
          <a:noFill/>
        </p:spPr>
        <p:txBody>
          <a:bodyPr wrap="none" rtlCol="0">
            <a:spAutoFit/>
          </a:bodyPr>
          <a:lstStyle/>
          <a:p>
            <a:pPr algn="ctr"/>
            <a:r>
              <a:rPr lang="en-US" sz="2400" b="1" dirty="0"/>
              <a:t>07/2015</a:t>
            </a:r>
          </a:p>
        </p:txBody>
      </p:sp>
      <p:sp>
        <p:nvSpPr>
          <p:cNvPr id="5" name="TextBox 4">
            <a:extLst>
              <a:ext uri="{FF2B5EF4-FFF2-40B4-BE49-F238E27FC236}">
                <a16:creationId xmlns:a16="http://schemas.microsoft.com/office/drawing/2014/main" id="{8B361BD1-8F0D-7373-3E42-705584B41864}"/>
              </a:ext>
            </a:extLst>
          </p:cNvPr>
          <p:cNvSpPr txBox="1"/>
          <p:nvPr/>
        </p:nvSpPr>
        <p:spPr>
          <a:xfrm>
            <a:off x="806098" y="4977909"/>
            <a:ext cx="1250662" cy="461665"/>
          </a:xfrm>
          <a:prstGeom prst="rect">
            <a:avLst/>
          </a:prstGeom>
          <a:noFill/>
        </p:spPr>
        <p:txBody>
          <a:bodyPr wrap="none" rtlCol="0">
            <a:spAutoFit/>
          </a:bodyPr>
          <a:lstStyle/>
          <a:p>
            <a:pPr algn="ctr"/>
            <a:r>
              <a:rPr lang="en-US" sz="2400" b="1" dirty="0"/>
              <a:t>09/2015</a:t>
            </a:r>
          </a:p>
        </p:txBody>
      </p:sp>
      <p:grpSp>
        <p:nvGrpSpPr>
          <p:cNvPr id="6" name="Group 5">
            <a:extLst>
              <a:ext uri="{FF2B5EF4-FFF2-40B4-BE49-F238E27FC236}">
                <a16:creationId xmlns:a16="http://schemas.microsoft.com/office/drawing/2014/main" id="{99C17F1D-A371-4494-E085-5486721B6A5E}"/>
              </a:ext>
            </a:extLst>
          </p:cNvPr>
          <p:cNvGrpSpPr/>
          <p:nvPr/>
        </p:nvGrpSpPr>
        <p:grpSpPr>
          <a:xfrm>
            <a:off x="9819189" y="2561294"/>
            <a:ext cx="2087803" cy="2386029"/>
            <a:chOff x="65849" y="2211334"/>
            <a:chExt cx="1565852" cy="1789522"/>
          </a:xfrm>
        </p:grpSpPr>
        <p:pic>
          <p:nvPicPr>
            <p:cNvPr id="7" name="Picture 6" descr="Screen Shot 2012-09-20 at 8.26.23 PM.jpg">
              <a:extLst>
                <a:ext uri="{FF2B5EF4-FFF2-40B4-BE49-F238E27FC236}">
                  <a16:creationId xmlns:a16="http://schemas.microsoft.com/office/drawing/2014/main" id="{0585EDEA-39A6-A08C-9452-486B968CEE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881" y="2211334"/>
              <a:ext cx="1031111" cy="1017363"/>
            </a:xfrm>
            <a:prstGeom prst="rect">
              <a:avLst/>
            </a:prstGeom>
          </p:spPr>
        </p:pic>
        <p:sp>
          <p:nvSpPr>
            <p:cNvPr id="8" name="TextBox 7">
              <a:extLst>
                <a:ext uri="{FF2B5EF4-FFF2-40B4-BE49-F238E27FC236}">
                  <a16:creationId xmlns:a16="http://schemas.microsoft.com/office/drawing/2014/main" id="{A57BEE3A-C8A9-FA9A-3CE5-035C076DF659}"/>
                </a:ext>
              </a:extLst>
            </p:cNvPr>
            <p:cNvSpPr txBox="1"/>
            <p:nvPr/>
          </p:nvSpPr>
          <p:spPr>
            <a:xfrm>
              <a:off x="65849" y="3285131"/>
              <a:ext cx="1565852" cy="715725"/>
            </a:xfrm>
            <a:prstGeom prst="rect">
              <a:avLst/>
            </a:prstGeom>
            <a:noFill/>
          </p:spPr>
          <p:txBody>
            <a:bodyPr wrap="square" rtlCol="0">
              <a:spAutoFit/>
            </a:bodyPr>
            <a:lstStyle/>
            <a:p>
              <a:pPr algn="ctr"/>
              <a:r>
                <a:rPr lang="en-US" sz="1867" b="1" dirty="0"/>
                <a:t>Upendra </a:t>
              </a:r>
              <a:r>
                <a:rPr lang="en-US" sz="1867" b="1" dirty="0" err="1"/>
                <a:t>Parvathaneni</a:t>
              </a:r>
              <a:r>
                <a:rPr lang="en-US" sz="1867" b="1" dirty="0"/>
                <a:t>, MD</a:t>
              </a:r>
            </a:p>
            <a:p>
              <a:pPr algn="ctr"/>
              <a:r>
                <a:rPr lang="en-US" sz="1867" dirty="0"/>
                <a:t>Rad </a:t>
              </a:r>
              <a:r>
                <a:rPr lang="en-US" sz="1867" dirty="0" err="1"/>
                <a:t>Onc</a:t>
              </a:r>
              <a:r>
                <a:rPr lang="en-US" sz="1867" dirty="0"/>
                <a:t>, UW</a:t>
              </a:r>
            </a:p>
          </p:txBody>
        </p:sp>
      </p:grpSp>
    </p:spTree>
    <p:extLst>
      <p:ext uri="{BB962C8B-B14F-4D97-AF65-F5344CB8AC3E}">
        <p14:creationId xmlns:p14="http://schemas.microsoft.com/office/powerpoint/2010/main" val="1124959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6CFE9BBE-D4F6-0416-0233-E990F3385CD4}"/>
              </a:ext>
            </a:extLst>
          </p:cNvPr>
          <p:cNvGrpSpPr/>
          <p:nvPr/>
        </p:nvGrpSpPr>
        <p:grpSpPr>
          <a:xfrm>
            <a:off x="237849" y="2748625"/>
            <a:ext cx="11716304" cy="3515402"/>
            <a:chOff x="119491" y="1692797"/>
            <a:chExt cx="8787228" cy="2636552"/>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9491" y="1692797"/>
              <a:ext cx="2082609" cy="1773857"/>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1245" y="1692797"/>
              <a:ext cx="2148158" cy="1773857"/>
            </a:xfrm>
            <a:prstGeom prst="rect">
              <a:avLst/>
            </a:prstGeom>
          </p:spPr>
        </p:pic>
        <p:sp>
          <p:nvSpPr>
            <p:cNvPr id="6" name="TextBox 5"/>
            <p:cNvSpPr txBox="1"/>
            <p:nvPr/>
          </p:nvSpPr>
          <p:spPr>
            <a:xfrm>
              <a:off x="170733" y="3706101"/>
              <a:ext cx="1674400" cy="623248"/>
            </a:xfrm>
            <a:prstGeom prst="rect">
              <a:avLst/>
            </a:prstGeom>
            <a:noFill/>
          </p:spPr>
          <p:txBody>
            <a:bodyPr wrap="none" rtlCol="0">
              <a:spAutoFit/>
            </a:bodyPr>
            <a:lstStyle/>
            <a:p>
              <a:pPr algn="ctr"/>
              <a:r>
                <a:rPr lang="en-US" sz="2400" b="1" dirty="0"/>
                <a:t>Baseline (Day 1)</a:t>
              </a:r>
            </a:p>
            <a:p>
              <a:pPr algn="ctr"/>
              <a:r>
                <a:rPr lang="en-US" sz="2400" b="1" dirty="0"/>
                <a:t>O3/14/2016</a:t>
              </a:r>
            </a:p>
          </p:txBody>
        </p:sp>
        <p:sp>
          <p:nvSpPr>
            <p:cNvPr id="7" name="TextBox 6"/>
            <p:cNvSpPr txBox="1"/>
            <p:nvPr/>
          </p:nvSpPr>
          <p:spPr>
            <a:xfrm>
              <a:off x="2920588" y="3706100"/>
              <a:ext cx="788342" cy="346249"/>
            </a:xfrm>
            <a:prstGeom prst="rect">
              <a:avLst/>
            </a:prstGeom>
            <a:noFill/>
          </p:spPr>
          <p:txBody>
            <a:bodyPr wrap="none" rtlCol="0">
              <a:spAutoFit/>
            </a:bodyPr>
            <a:lstStyle/>
            <a:p>
              <a:r>
                <a:rPr lang="en-US" sz="2400" b="1" dirty="0"/>
                <a:t>Day 14</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84747" y="1692797"/>
              <a:ext cx="1909913" cy="1773857"/>
            </a:xfrm>
            <a:prstGeom prst="rect">
              <a:avLst/>
            </a:prstGeom>
          </p:spPr>
        </p:pic>
        <p:sp>
          <p:nvSpPr>
            <p:cNvPr id="11" name="TextBox 10"/>
            <p:cNvSpPr txBox="1"/>
            <p:nvPr/>
          </p:nvSpPr>
          <p:spPr>
            <a:xfrm>
              <a:off x="5162601" y="3710787"/>
              <a:ext cx="1036823" cy="346249"/>
            </a:xfrm>
            <a:prstGeom prst="rect">
              <a:avLst/>
            </a:prstGeom>
            <a:noFill/>
          </p:spPr>
          <p:txBody>
            <a:bodyPr wrap="none" rtlCol="0">
              <a:spAutoFit/>
            </a:bodyPr>
            <a:lstStyle/>
            <a:p>
              <a:r>
                <a:rPr lang="en-US" sz="2400" b="1" dirty="0"/>
                <a:t>3 months</a:t>
              </a:r>
            </a:p>
          </p:txBody>
        </p:sp>
        <p:sp>
          <p:nvSpPr>
            <p:cNvPr id="12" name="TextBox 11"/>
            <p:cNvSpPr txBox="1"/>
            <p:nvPr/>
          </p:nvSpPr>
          <p:spPr>
            <a:xfrm>
              <a:off x="7432471" y="3706100"/>
              <a:ext cx="1036823" cy="346249"/>
            </a:xfrm>
            <a:prstGeom prst="rect">
              <a:avLst/>
            </a:prstGeom>
            <a:noFill/>
          </p:spPr>
          <p:txBody>
            <a:bodyPr wrap="none" rtlCol="0">
              <a:spAutoFit/>
            </a:bodyPr>
            <a:lstStyle/>
            <a:p>
              <a:r>
                <a:rPr lang="en-US" sz="2400" b="1" dirty="0"/>
                <a:t>4 months</a:t>
              </a:r>
            </a:p>
          </p:txBody>
        </p:sp>
        <p:pic>
          <p:nvPicPr>
            <p:cNvPr id="13" name="Picture 1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60028" y="1692797"/>
              <a:ext cx="2146691" cy="1822896"/>
            </a:xfrm>
            <a:prstGeom prst="rect">
              <a:avLst/>
            </a:prstGeom>
            <a:ln>
              <a:solidFill>
                <a:schemeClr val="bg1">
                  <a:lumMod val="75000"/>
                </a:schemeClr>
              </a:solidFill>
            </a:ln>
          </p:spPr>
        </p:pic>
      </p:grpSp>
      <p:sp>
        <p:nvSpPr>
          <p:cNvPr id="2" name="Title 1">
            <a:extLst>
              <a:ext uri="{FF2B5EF4-FFF2-40B4-BE49-F238E27FC236}">
                <a16:creationId xmlns:a16="http://schemas.microsoft.com/office/drawing/2014/main" id="{0F17458B-D2D5-2796-A72F-228F78694B84}"/>
              </a:ext>
            </a:extLst>
          </p:cNvPr>
          <p:cNvSpPr>
            <a:spLocks noGrp="1"/>
          </p:cNvSpPr>
          <p:nvPr>
            <p:ph type="title"/>
          </p:nvPr>
        </p:nvSpPr>
        <p:spPr>
          <a:xfrm>
            <a:off x="243354" y="391976"/>
            <a:ext cx="8594156" cy="1325563"/>
          </a:xfrm>
        </p:spPr>
        <p:txBody>
          <a:bodyPr>
            <a:normAutofit fontScale="90000"/>
          </a:bodyPr>
          <a:lstStyle/>
          <a:p>
            <a:r>
              <a:rPr lang="en-US" b="0" dirty="0">
                <a:solidFill>
                  <a:srgbClr val="002060"/>
                </a:solidFill>
              </a:rPr>
              <a:t>A few months later, had PD outside the RT fields, and enrolled on a trial using NK cells</a:t>
            </a:r>
            <a:br>
              <a:rPr lang="en-US" b="1" dirty="0"/>
            </a:br>
            <a:endParaRPr lang="en-US" dirty="0"/>
          </a:p>
        </p:txBody>
      </p:sp>
      <p:grpSp>
        <p:nvGrpSpPr>
          <p:cNvPr id="3" name="Group 2">
            <a:extLst>
              <a:ext uri="{FF2B5EF4-FFF2-40B4-BE49-F238E27FC236}">
                <a16:creationId xmlns:a16="http://schemas.microsoft.com/office/drawing/2014/main" id="{DFDC297F-DB7A-C4CF-640D-EFD8C86F7ECB}"/>
              </a:ext>
            </a:extLst>
          </p:cNvPr>
          <p:cNvGrpSpPr/>
          <p:nvPr/>
        </p:nvGrpSpPr>
        <p:grpSpPr>
          <a:xfrm>
            <a:off x="8164523" y="-152079"/>
            <a:ext cx="3747717" cy="3133516"/>
            <a:chOff x="8586314" y="1229327"/>
            <a:chExt cx="3574375" cy="2537664"/>
          </a:xfrm>
        </p:grpSpPr>
        <p:grpSp>
          <p:nvGrpSpPr>
            <p:cNvPr id="10" name="Group 9">
              <a:extLst>
                <a:ext uri="{FF2B5EF4-FFF2-40B4-BE49-F238E27FC236}">
                  <a16:creationId xmlns:a16="http://schemas.microsoft.com/office/drawing/2014/main" id="{95307D1E-EA57-62E3-5FB6-8769DF39A0AB}"/>
                </a:ext>
              </a:extLst>
            </p:cNvPr>
            <p:cNvGrpSpPr/>
            <p:nvPr/>
          </p:nvGrpSpPr>
          <p:grpSpPr>
            <a:xfrm>
              <a:off x="8586314" y="1229327"/>
              <a:ext cx="3574375" cy="2537664"/>
              <a:chOff x="8586314" y="1229327"/>
              <a:chExt cx="3574375" cy="2537664"/>
            </a:xfrm>
          </p:grpSpPr>
          <p:grpSp>
            <p:nvGrpSpPr>
              <p:cNvPr id="15" name="Group 19">
                <a:extLst>
                  <a:ext uri="{FF2B5EF4-FFF2-40B4-BE49-F238E27FC236}">
                    <a16:creationId xmlns:a16="http://schemas.microsoft.com/office/drawing/2014/main" id="{D694BBE0-8FEA-4844-C2E1-FC9F14ED640D}"/>
                  </a:ext>
                </a:extLst>
              </p:cNvPr>
              <p:cNvGrpSpPr/>
              <p:nvPr/>
            </p:nvGrpSpPr>
            <p:grpSpPr>
              <a:xfrm>
                <a:off x="8824860" y="1229327"/>
                <a:ext cx="3335829" cy="2534681"/>
                <a:chOff x="2590800" y="1099471"/>
                <a:chExt cx="4775454" cy="4082129"/>
              </a:xfrm>
            </p:grpSpPr>
            <p:pic>
              <p:nvPicPr>
                <p:cNvPr id="28" name="Picture 20" descr="aNK Cell, corporate green copy.png">
                  <a:extLst>
                    <a:ext uri="{FF2B5EF4-FFF2-40B4-BE49-F238E27FC236}">
                      <a16:creationId xmlns:a16="http://schemas.microsoft.com/office/drawing/2014/main" id="{715AE508-F259-BB4E-6781-53DB5ABD23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90800" y="1099471"/>
                  <a:ext cx="4775454" cy="4082129"/>
                </a:xfrm>
                <a:prstGeom prst="rect">
                  <a:avLst/>
                </a:prstGeom>
              </p:spPr>
            </p:pic>
            <p:sp>
              <p:nvSpPr>
                <p:cNvPr id="29" name="TextBox 22">
                  <a:extLst>
                    <a:ext uri="{FF2B5EF4-FFF2-40B4-BE49-F238E27FC236}">
                      <a16:creationId xmlns:a16="http://schemas.microsoft.com/office/drawing/2014/main" id="{A6917FDE-4041-0047-DE21-1A6048C692B7}"/>
                    </a:ext>
                  </a:extLst>
                </p:cNvPr>
                <p:cNvSpPr txBox="1"/>
                <p:nvPr/>
              </p:nvSpPr>
              <p:spPr>
                <a:xfrm>
                  <a:off x="3581400" y="2426612"/>
                  <a:ext cx="2743199" cy="617565"/>
                </a:xfrm>
                <a:prstGeom prst="rect">
                  <a:avLst/>
                </a:prstGeom>
                <a:noFill/>
                <a:effectLst/>
              </p:spPr>
              <p:txBody>
                <a:bodyPr wrap="square" lIns="87917" tIns="43959" rIns="87917" bIns="43959" rtlCol="0">
                  <a:spAutoFit/>
                </a:bodyPr>
                <a:lstStyle/>
                <a:p>
                  <a:pPr algn="ctr"/>
                  <a:r>
                    <a:rPr lang="en-US" sz="1100" b="1" dirty="0">
                      <a:solidFill>
                        <a:schemeClr val="bg1"/>
                      </a:solidFill>
                      <a:effectLst>
                        <a:glow rad="444500">
                          <a:schemeClr val="tx1">
                            <a:alpha val="44000"/>
                          </a:schemeClr>
                        </a:glow>
                      </a:effectLst>
                      <a:latin typeface="Arial"/>
                      <a:cs typeface="Arial"/>
                    </a:rPr>
                    <a:t>Universal Off the Shelf</a:t>
                  </a:r>
                </a:p>
                <a:p>
                  <a:pPr algn="ctr"/>
                  <a:endParaRPr lang="en-US" sz="1400" b="1" dirty="0">
                    <a:solidFill>
                      <a:schemeClr val="bg1"/>
                    </a:solidFill>
                    <a:effectLst>
                      <a:glow rad="444500">
                        <a:schemeClr val="tx1">
                          <a:alpha val="44000"/>
                        </a:schemeClr>
                      </a:glow>
                    </a:effectLst>
                    <a:latin typeface="Arial"/>
                    <a:cs typeface="Arial"/>
                  </a:endParaRPr>
                </a:p>
              </p:txBody>
            </p:sp>
          </p:grpSp>
          <p:sp>
            <p:nvSpPr>
              <p:cNvPr id="16" name="TextBox 24">
                <a:extLst>
                  <a:ext uri="{FF2B5EF4-FFF2-40B4-BE49-F238E27FC236}">
                    <a16:creationId xmlns:a16="http://schemas.microsoft.com/office/drawing/2014/main" id="{6DDD7711-0D68-F56B-E69F-869990617DB2}"/>
                  </a:ext>
                </a:extLst>
              </p:cNvPr>
              <p:cNvSpPr txBox="1"/>
              <p:nvPr/>
            </p:nvSpPr>
            <p:spPr>
              <a:xfrm rot="18303557">
                <a:off x="9980489" y="1926978"/>
                <a:ext cx="2002757" cy="1581496"/>
              </a:xfrm>
              <a:prstGeom prst="rect">
                <a:avLst/>
              </a:prstGeom>
              <a:noFill/>
            </p:spPr>
            <p:txBody>
              <a:bodyPr spcFirstLastPara="1" wrap="none" lIns="98459" tIns="49231" rIns="98459" bIns="49231" numCol="1" rtlCol="0">
                <a:prstTxWarp prst="textArchDown">
                  <a:avLst>
                    <a:gd name="adj" fmla="val 466020"/>
                  </a:avLst>
                </a:prstTxWarp>
                <a:spAutoFit/>
              </a:bodyPr>
              <a:lstStyle/>
              <a:p>
                <a:pPr algn="ctr"/>
                <a:r>
                  <a:rPr lang="en-US" sz="1400" strike="sngStrike" dirty="0">
                    <a:solidFill>
                      <a:srgbClr val="F8AB9D"/>
                    </a:solidFill>
                    <a:latin typeface="Helvetica"/>
                    <a:cs typeface="Helvetica"/>
                  </a:rPr>
                  <a:t>Inhibitory Receptors</a:t>
                </a:r>
              </a:p>
            </p:txBody>
          </p:sp>
          <p:sp>
            <p:nvSpPr>
              <p:cNvPr id="17" name="TextBox 50">
                <a:extLst>
                  <a:ext uri="{FF2B5EF4-FFF2-40B4-BE49-F238E27FC236}">
                    <a16:creationId xmlns:a16="http://schemas.microsoft.com/office/drawing/2014/main" id="{76B84E15-2E81-6932-7749-016A6EEF6CE3}"/>
                  </a:ext>
                </a:extLst>
              </p:cNvPr>
              <p:cNvSpPr txBox="1"/>
              <p:nvPr/>
            </p:nvSpPr>
            <p:spPr>
              <a:xfrm rot="3555885">
                <a:off x="8571942" y="1974865"/>
                <a:ext cx="2002757" cy="1581496"/>
              </a:xfrm>
              <a:prstGeom prst="rect">
                <a:avLst/>
              </a:prstGeom>
              <a:noFill/>
            </p:spPr>
            <p:txBody>
              <a:bodyPr spcFirstLastPara="1" wrap="none" lIns="98459" tIns="49231" rIns="98459" bIns="49231" numCol="1" rtlCol="0">
                <a:prstTxWarp prst="textArchDown">
                  <a:avLst>
                    <a:gd name="adj" fmla="val 466020"/>
                  </a:avLst>
                </a:prstTxWarp>
                <a:spAutoFit/>
              </a:bodyPr>
              <a:lstStyle/>
              <a:p>
                <a:pPr algn="ctr"/>
                <a:r>
                  <a:rPr lang="en-US" sz="1400" b="1" dirty="0">
                    <a:solidFill>
                      <a:srgbClr val="318112"/>
                    </a:solidFill>
                    <a:latin typeface="Helvetica"/>
                    <a:cs typeface="Helvetica"/>
                  </a:rPr>
                  <a:t>Innate  CARS </a:t>
                </a:r>
              </a:p>
            </p:txBody>
          </p:sp>
          <p:grpSp>
            <p:nvGrpSpPr>
              <p:cNvPr id="18" name="Group 14">
                <a:extLst>
                  <a:ext uri="{FF2B5EF4-FFF2-40B4-BE49-F238E27FC236}">
                    <a16:creationId xmlns:a16="http://schemas.microsoft.com/office/drawing/2014/main" id="{31320469-1EF9-A66C-B7CF-A3A0181AEA51}"/>
                  </a:ext>
                </a:extLst>
              </p:cNvPr>
              <p:cNvGrpSpPr/>
              <p:nvPr/>
            </p:nvGrpSpPr>
            <p:grpSpPr>
              <a:xfrm>
                <a:off x="8586314" y="1559058"/>
                <a:ext cx="1896273" cy="1929121"/>
                <a:chOff x="2859464" y="1750242"/>
                <a:chExt cx="2351084" cy="2690785"/>
              </a:xfrm>
            </p:grpSpPr>
            <p:sp>
              <p:nvSpPr>
                <p:cNvPr id="19" name="TextBox 51">
                  <a:extLst>
                    <a:ext uri="{FF2B5EF4-FFF2-40B4-BE49-F238E27FC236}">
                      <a16:creationId xmlns:a16="http://schemas.microsoft.com/office/drawing/2014/main" id="{CBAE2F6C-8BCB-AAA7-B78E-26AE458EC3ED}"/>
                    </a:ext>
                  </a:extLst>
                </p:cNvPr>
                <p:cNvSpPr txBox="1"/>
                <p:nvPr/>
              </p:nvSpPr>
              <p:spPr>
                <a:xfrm>
                  <a:off x="4314304" y="4201681"/>
                  <a:ext cx="896244" cy="239346"/>
                </a:xfrm>
                <a:prstGeom prst="rect">
                  <a:avLst/>
                </a:prstGeom>
                <a:noFill/>
              </p:spPr>
              <p:txBody>
                <a:bodyPr wrap="square" lIns="87917" tIns="43959" rIns="87917" bIns="43959" rtlCol="0">
                  <a:spAutoFit/>
                </a:bodyPr>
                <a:lstStyle/>
                <a:p>
                  <a:pPr algn="r"/>
                  <a:r>
                    <a:rPr lang="en-US" sz="800" b="1" dirty="0">
                      <a:solidFill>
                        <a:schemeClr val="bg1"/>
                      </a:solidFill>
                      <a:effectLst>
                        <a:glow rad="444500">
                          <a:schemeClr val="tx1">
                            <a:alpha val="44000"/>
                          </a:schemeClr>
                        </a:glow>
                      </a:effectLst>
                      <a:latin typeface="Arial"/>
                      <a:cs typeface="Arial"/>
                    </a:rPr>
                    <a:t>LFA-1</a:t>
                  </a:r>
                </a:p>
              </p:txBody>
            </p:sp>
            <p:sp>
              <p:nvSpPr>
                <p:cNvPr id="20" name="TextBox 52">
                  <a:extLst>
                    <a:ext uri="{FF2B5EF4-FFF2-40B4-BE49-F238E27FC236}">
                      <a16:creationId xmlns:a16="http://schemas.microsoft.com/office/drawing/2014/main" id="{62365895-EE00-8197-E19D-0882F6A14D8B}"/>
                    </a:ext>
                  </a:extLst>
                </p:cNvPr>
                <p:cNvSpPr txBox="1"/>
                <p:nvPr/>
              </p:nvSpPr>
              <p:spPr>
                <a:xfrm>
                  <a:off x="3587511" y="3949125"/>
                  <a:ext cx="1500640" cy="239346"/>
                </a:xfrm>
                <a:prstGeom prst="rect">
                  <a:avLst/>
                </a:prstGeom>
                <a:noFill/>
              </p:spPr>
              <p:txBody>
                <a:bodyPr wrap="square" lIns="87917" tIns="43959" rIns="87917" bIns="43959" rtlCol="0">
                  <a:spAutoFit/>
                </a:bodyPr>
                <a:lstStyle/>
                <a:p>
                  <a:pPr algn="r"/>
                  <a:r>
                    <a:rPr lang="en-US" sz="800" b="1" dirty="0">
                      <a:solidFill>
                        <a:schemeClr val="bg1"/>
                      </a:solidFill>
                      <a:effectLst>
                        <a:glow rad="444500">
                          <a:schemeClr val="tx1">
                            <a:alpha val="44000"/>
                          </a:schemeClr>
                        </a:glow>
                      </a:effectLst>
                      <a:latin typeface="Arial"/>
                      <a:cs typeface="Arial"/>
                    </a:rPr>
                    <a:t>NKp30, 44, 46</a:t>
                  </a:r>
                </a:p>
              </p:txBody>
            </p:sp>
            <p:sp>
              <p:nvSpPr>
                <p:cNvPr id="21" name="TextBox 53">
                  <a:extLst>
                    <a:ext uri="{FF2B5EF4-FFF2-40B4-BE49-F238E27FC236}">
                      <a16:creationId xmlns:a16="http://schemas.microsoft.com/office/drawing/2014/main" id="{49E282D0-EE89-B5C8-184C-5D0B4041B783}"/>
                    </a:ext>
                  </a:extLst>
                </p:cNvPr>
                <p:cNvSpPr txBox="1"/>
                <p:nvPr/>
              </p:nvSpPr>
              <p:spPr>
                <a:xfrm>
                  <a:off x="3197051" y="3647094"/>
                  <a:ext cx="1223737" cy="239346"/>
                </a:xfrm>
                <a:prstGeom prst="rect">
                  <a:avLst/>
                </a:prstGeom>
                <a:noFill/>
              </p:spPr>
              <p:txBody>
                <a:bodyPr wrap="square" lIns="87917" tIns="43959" rIns="87917" bIns="43959" rtlCol="0">
                  <a:spAutoFit/>
                </a:bodyPr>
                <a:lstStyle/>
                <a:p>
                  <a:pPr algn="ctr"/>
                  <a:r>
                    <a:rPr lang="en-US" sz="800" b="1" dirty="0">
                      <a:solidFill>
                        <a:schemeClr val="bg2">
                          <a:lumMod val="50000"/>
                        </a:schemeClr>
                      </a:solidFill>
                      <a:effectLst>
                        <a:glow rad="444500">
                          <a:schemeClr val="tx1">
                            <a:alpha val="44000"/>
                          </a:schemeClr>
                        </a:glow>
                      </a:effectLst>
                      <a:latin typeface="Arial"/>
                      <a:cs typeface="Arial"/>
                    </a:rPr>
                    <a:t>CD16</a:t>
                  </a:r>
                </a:p>
              </p:txBody>
            </p:sp>
            <p:sp>
              <p:nvSpPr>
                <p:cNvPr id="22" name="TextBox 54">
                  <a:extLst>
                    <a:ext uri="{FF2B5EF4-FFF2-40B4-BE49-F238E27FC236}">
                      <a16:creationId xmlns:a16="http://schemas.microsoft.com/office/drawing/2014/main" id="{CF1DBA8C-6552-163D-B658-4AD868BF9BD2}"/>
                    </a:ext>
                  </a:extLst>
                </p:cNvPr>
                <p:cNvSpPr txBox="1"/>
                <p:nvPr/>
              </p:nvSpPr>
              <p:spPr>
                <a:xfrm>
                  <a:off x="3116673" y="3285407"/>
                  <a:ext cx="1223737" cy="239346"/>
                </a:xfrm>
                <a:prstGeom prst="rect">
                  <a:avLst/>
                </a:prstGeom>
                <a:noFill/>
              </p:spPr>
              <p:txBody>
                <a:bodyPr wrap="square" lIns="87917" tIns="43959" rIns="87917" bIns="43959" rtlCol="0">
                  <a:spAutoFit/>
                </a:bodyPr>
                <a:lstStyle/>
                <a:p>
                  <a:pPr algn="ctr"/>
                  <a:r>
                    <a:rPr lang="en-US" sz="800" b="1" dirty="0">
                      <a:solidFill>
                        <a:schemeClr val="bg1"/>
                      </a:solidFill>
                      <a:effectLst>
                        <a:glow rad="444500">
                          <a:schemeClr val="tx1">
                            <a:alpha val="44000"/>
                          </a:schemeClr>
                        </a:glow>
                      </a:effectLst>
                      <a:latin typeface="Arial"/>
                      <a:cs typeface="Arial"/>
                    </a:rPr>
                    <a:t>2B4</a:t>
                  </a:r>
                </a:p>
              </p:txBody>
            </p:sp>
            <p:sp>
              <p:nvSpPr>
                <p:cNvPr id="23" name="TextBox 56">
                  <a:extLst>
                    <a:ext uri="{FF2B5EF4-FFF2-40B4-BE49-F238E27FC236}">
                      <a16:creationId xmlns:a16="http://schemas.microsoft.com/office/drawing/2014/main" id="{AAF06829-DDCC-7624-F608-E144DD203847}"/>
                    </a:ext>
                  </a:extLst>
                </p:cNvPr>
                <p:cNvSpPr txBox="1"/>
                <p:nvPr/>
              </p:nvSpPr>
              <p:spPr>
                <a:xfrm>
                  <a:off x="2859464" y="2923719"/>
                  <a:ext cx="1223737" cy="239346"/>
                </a:xfrm>
                <a:prstGeom prst="rect">
                  <a:avLst/>
                </a:prstGeom>
                <a:noFill/>
              </p:spPr>
              <p:txBody>
                <a:bodyPr wrap="square" lIns="87917" tIns="43959" rIns="87917" bIns="43959" rtlCol="0">
                  <a:spAutoFit/>
                </a:bodyPr>
                <a:lstStyle/>
                <a:p>
                  <a:pPr algn="ctr"/>
                  <a:r>
                    <a:rPr lang="en-US" sz="800" b="1" dirty="0">
                      <a:solidFill>
                        <a:schemeClr val="bg1"/>
                      </a:solidFill>
                      <a:effectLst>
                        <a:glow rad="444500">
                          <a:schemeClr val="tx1">
                            <a:alpha val="44000"/>
                          </a:schemeClr>
                        </a:glow>
                      </a:effectLst>
                      <a:latin typeface="Arial"/>
                      <a:cs typeface="Arial"/>
                    </a:rPr>
                    <a:t>NKG2D</a:t>
                  </a:r>
                </a:p>
              </p:txBody>
            </p:sp>
            <p:sp>
              <p:nvSpPr>
                <p:cNvPr id="24" name="TextBox 57">
                  <a:extLst>
                    <a:ext uri="{FF2B5EF4-FFF2-40B4-BE49-F238E27FC236}">
                      <a16:creationId xmlns:a16="http://schemas.microsoft.com/office/drawing/2014/main" id="{7BC44389-F6DD-A837-E9F3-DD35D743F873}"/>
                    </a:ext>
                  </a:extLst>
                </p:cNvPr>
                <p:cNvSpPr txBox="1"/>
                <p:nvPr/>
              </p:nvSpPr>
              <p:spPr>
                <a:xfrm>
                  <a:off x="2947882" y="2594180"/>
                  <a:ext cx="1223737" cy="239346"/>
                </a:xfrm>
                <a:prstGeom prst="rect">
                  <a:avLst/>
                </a:prstGeom>
                <a:noFill/>
              </p:spPr>
              <p:txBody>
                <a:bodyPr wrap="square" lIns="87917" tIns="43959" rIns="87917" bIns="43959" rtlCol="0">
                  <a:spAutoFit/>
                </a:bodyPr>
                <a:lstStyle/>
                <a:p>
                  <a:pPr algn="ctr"/>
                  <a:r>
                    <a:rPr lang="en-US" sz="800" b="1" dirty="0">
                      <a:solidFill>
                        <a:schemeClr val="bg1"/>
                      </a:solidFill>
                      <a:effectLst>
                        <a:glow rad="444500">
                          <a:schemeClr val="tx1">
                            <a:alpha val="44000"/>
                          </a:schemeClr>
                        </a:glow>
                      </a:effectLst>
                      <a:latin typeface="Arial"/>
                      <a:cs typeface="Arial"/>
                    </a:rPr>
                    <a:t>NKG2</a:t>
                  </a:r>
                </a:p>
              </p:txBody>
            </p:sp>
            <p:sp>
              <p:nvSpPr>
                <p:cNvPr id="25" name="TextBox 58">
                  <a:extLst>
                    <a:ext uri="{FF2B5EF4-FFF2-40B4-BE49-F238E27FC236}">
                      <a16:creationId xmlns:a16="http://schemas.microsoft.com/office/drawing/2014/main" id="{7B895DD0-8049-1426-7914-5709D3176C50}"/>
                    </a:ext>
                  </a:extLst>
                </p:cNvPr>
                <p:cNvSpPr txBox="1"/>
                <p:nvPr/>
              </p:nvSpPr>
              <p:spPr>
                <a:xfrm>
                  <a:off x="3116673" y="2248565"/>
                  <a:ext cx="1223737" cy="239346"/>
                </a:xfrm>
                <a:prstGeom prst="rect">
                  <a:avLst/>
                </a:prstGeom>
                <a:noFill/>
              </p:spPr>
              <p:txBody>
                <a:bodyPr wrap="square" lIns="87917" tIns="43959" rIns="87917" bIns="43959" rtlCol="0">
                  <a:spAutoFit/>
                </a:bodyPr>
                <a:lstStyle/>
                <a:p>
                  <a:pPr algn="ctr"/>
                  <a:r>
                    <a:rPr lang="en-US" sz="800" b="1" dirty="0">
                      <a:solidFill>
                        <a:schemeClr val="bg1"/>
                      </a:solidFill>
                      <a:effectLst>
                        <a:glow rad="444500">
                          <a:schemeClr val="tx1">
                            <a:alpha val="44000"/>
                          </a:schemeClr>
                        </a:glow>
                      </a:effectLst>
                      <a:latin typeface="Arial"/>
                      <a:cs typeface="Arial"/>
                    </a:rPr>
                    <a:t>CD94</a:t>
                  </a:r>
                </a:p>
              </p:txBody>
            </p:sp>
            <p:sp>
              <p:nvSpPr>
                <p:cNvPr id="26" name="TextBox 59">
                  <a:extLst>
                    <a:ext uri="{FF2B5EF4-FFF2-40B4-BE49-F238E27FC236}">
                      <a16:creationId xmlns:a16="http://schemas.microsoft.com/office/drawing/2014/main" id="{F89B3F74-F295-22BD-F686-0A87844DA649}"/>
                    </a:ext>
                  </a:extLst>
                </p:cNvPr>
                <p:cNvSpPr txBox="1"/>
                <p:nvPr/>
              </p:nvSpPr>
              <p:spPr>
                <a:xfrm>
                  <a:off x="3446223" y="2015480"/>
                  <a:ext cx="1223737" cy="239346"/>
                </a:xfrm>
                <a:prstGeom prst="rect">
                  <a:avLst/>
                </a:prstGeom>
                <a:noFill/>
              </p:spPr>
              <p:txBody>
                <a:bodyPr wrap="square" lIns="87917" tIns="43959" rIns="87917" bIns="43959" rtlCol="0">
                  <a:spAutoFit/>
                </a:bodyPr>
                <a:lstStyle/>
                <a:p>
                  <a:pPr algn="ctr"/>
                  <a:r>
                    <a:rPr lang="en-US" sz="800" b="1" dirty="0">
                      <a:solidFill>
                        <a:schemeClr val="bg1"/>
                      </a:solidFill>
                      <a:effectLst>
                        <a:glow rad="444500">
                          <a:schemeClr val="tx1">
                            <a:alpha val="44000"/>
                          </a:schemeClr>
                        </a:glow>
                      </a:effectLst>
                      <a:latin typeface="Arial"/>
                      <a:cs typeface="Arial"/>
                    </a:rPr>
                    <a:t>CD69</a:t>
                  </a:r>
                </a:p>
              </p:txBody>
            </p:sp>
            <p:sp>
              <p:nvSpPr>
                <p:cNvPr id="27" name="TextBox 60">
                  <a:extLst>
                    <a:ext uri="{FF2B5EF4-FFF2-40B4-BE49-F238E27FC236}">
                      <a16:creationId xmlns:a16="http://schemas.microsoft.com/office/drawing/2014/main" id="{399C0415-F0F2-8B5F-00AA-129995FDF88B}"/>
                    </a:ext>
                  </a:extLst>
                </p:cNvPr>
                <p:cNvSpPr txBox="1"/>
                <p:nvPr/>
              </p:nvSpPr>
              <p:spPr>
                <a:xfrm>
                  <a:off x="3799887" y="1750242"/>
                  <a:ext cx="1223737" cy="239346"/>
                </a:xfrm>
                <a:prstGeom prst="rect">
                  <a:avLst/>
                </a:prstGeom>
                <a:noFill/>
              </p:spPr>
              <p:txBody>
                <a:bodyPr wrap="square" lIns="87917" tIns="43959" rIns="87917" bIns="43959" rtlCol="0">
                  <a:spAutoFit/>
                </a:bodyPr>
                <a:lstStyle/>
                <a:p>
                  <a:pPr algn="ctr"/>
                  <a:r>
                    <a:rPr lang="en-US" sz="800" b="1" dirty="0">
                      <a:solidFill>
                        <a:schemeClr val="bg1"/>
                      </a:solidFill>
                      <a:effectLst>
                        <a:glow rad="444500">
                          <a:schemeClr val="tx1">
                            <a:alpha val="44000"/>
                          </a:schemeClr>
                        </a:glow>
                      </a:effectLst>
                      <a:latin typeface="Arial"/>
                      <a:cs typeface="Arial"/>
                    </a:rPr>
                    <a:t>CD2</a:t>
                  </a:r>
                </a:p>
              </p:txBody>
            </p:sp>
          </p:grpSp>
        </p:grpSp>
        <p:sp>
          <p:nvSpPr>
            <p:cNvPr id="14" name="Textfeld 3">
              <a:extLst>
                <a:ext uri="{FF2B5EF4-FFF2-40B4-BE49-F238E27FC236}">
                  <a16:creationId xmlns:a16="http://schemas.microsoft.com/office/drawing/2014/main" id="{E98B52B2-178C-9A51-47B9-732BB39A96B5}"/>
                </a:ext>
              </a:extLst>
            </p:cNvPr>
            <p:cNvSpPr txBox="1"/>
            <p:nvPr/>
          </p:nvSpPr>
          <p:spPr>
            <a:xfrm>
              <a:off x="10046575" y="2612251"/>
              <a:ext cx="1037437" cy="373877"/>
            </a:xfrm>
            <a:prstGeom prst="rect">
              <a:avLst/>
            </a:prstGeom>
            <a:noFill/>
          </p:spPr>
          <p:txBody>
            <a:bodyPr wrap="square" rtlCol="0">
              <a:spAutoFit/>
            </a:bodyPr>
            <a:lstStyle/>
            <a:p>
              <a:pPr algn="ctr"/>
              <a:r>
                <a:rPr lang="de-DE" sz="2400" dirty="0" err="1">
                  <a:solidFill>
                    <a:schemeClr val="bg1"/>
                  </a:solidFill>
                </a:rPr>
                <a:t>aNK</a:t>
              </a:r>
              <a:endParaRPr lang="en-US" sz="2400" dirty="0">
                <a:solidFill>
                  <a:schemeClr val="bg1"/>
                </a:solidFill>
              </a:endParaRPr>
            </a:p>
          </p:txBody>
        </p:sp>
      </p:grpSp>
      <p:sp>
        <p:nvSpPr>
          <p:cNvPr id="31" name="TextBox 30">
            <a:extLst>
              <a:ext uri="{FF2B5EF4-FFF2-40B4-BE49-F238E27FC236}">
                <a16:creationId xmlns:a16="http://schemas.microsoft.com/office/drawing/2014/main" id="{DF605D74-D6CA-73A5-DB9D-6B9483A4CDBB}"/>
              </a:ext>
            </a:extLst>
          </p:cNvPr>
          <p:cNvSpPr txBox="1"/>
          <p:nvPr/>
        </p:nvSpPr>
        <p:spPr>
          <a:xfrm>
            <a:off x="7112790" y="6219804"/>
            <a:ext cx="4802981" cy="461665"/>
          </a:xfrm>
          <a:prstGeom prst="rect">
            <a:avLst/>
          </a:prstGeom>
          <a:noFill/>
        </p:spPr>
        <p:txBody>
          <a:bodyPr wrap="none" rtlCol="0">
            <a:spAutoFit/>
          </a:bodyPr>
          <a:lstStyle/>
          <a:p>
            <a:pPr defTabSz="609585"/>
            <a:r>
              <a:rPr lang="en-US" sz="2400" dirty="0">
                <a:latin typeface="Arial Narrow"/>
                <a:cs typeface="Arial Narrow"/>
              </a:rPr>
              <a:t>{</a:t>
            </a:r>
            <a:r>
              <a:rPr lang="en-US" sz="2400" dirty="0"/>
              <a:t>Bhatia S et al </a:t>
            </a:r>
            <a:r>
              <a:rPr lang="en-US" sz="2400" i="1" u="sng" dirty="0"/>
              <a:t>SITC Annual Mtg</a:t>
            </a:r>
            <a:r>
              <a:rPr lang="en-US" sz="2400" dirty="0"/>
              <a:t> 2019}</a:t>
            </a:r>
            <a:endParaRPr lang="en-US" sz="2400" dirty="0">
              <a:latin typeface="Arial Narrow"/>
              <a:cs typeface="Arial Narrow"/>
            </a:endParaRPr>
          </a:p>
        </p:txBody>
      </p:sp>
    </p:spTree>
    <p:extLst>
      <p:ext uri="{BB962C8B-B14F-4D97-AF65-F5344CB8AC3E}">
        <p14:creationId xmlns:p14="http://schemas.microsoft.com/office/powerpoint/2010/main" val="3000562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4BB0B8D-F6B1-AC44-8091-DF0844E5003B}"/>
              </a:ext>
            </a:extLst>
          </p:cNvPr>
          <p:cNvGrpSpPr/>
          <p:nvPr/>
        </p:nvGrpSpPr>
        <p:grpSpPr>
          <a:xfrm>
            <a:off x="22629" y="755780"/>
            <a:ext cx="7761801" cy="2872222"/>
            <a:chOff x="1057346" y="1573925"/>
            <a:chExt cx="7761801" cy="2872221"/>
          </a:xfrm>
        </p:grpSpPr>
        <p:grpSp>
          <p:nvGrpSpPr>
            <p:cNvPr id="4" name="Group 3">
              <a:extLst>
                <a:ext uri="{FF2B5EF4-FFF2-40B4-BE49-F238E27FC236}">
                  <a16:creationId xmlns:a16="http://schemas.microsoft.com/office/drawing/2014/main" id="{977542F9-B656-1047-8133-8232891BDAB7}"/>
                </a:ext>
              </a:extLst>
            </p:cNvPr>
            <p:cNvGrpSpPr/>
            <p:nvPr/>
          </p:nvGrpSpPr>
          <p:grpSpPr>
            <a:xfrm>
              <a:off x="1057346" y="1573925"/>
              <a:ext cx="7761801" cy="2872221"/>
              <a:chOff x="1147294" y="1586282"/>
              <a:chExt cx="7761801" cy="2872221"/>
            </a:xfrm>
          </p:grpSpPr>
          <p:sp>
            <p:nvSpPr>
              <p:cNvPr id="5" name="TextBox 4">
                <a:extLst>
                  <a:ext uri="{FF2B5EF4-FFF2-40B4-BE49-F238E27FC236}">
                    <a16:creationId xmlns:a16="http://schemas.microsoft.com/office/drawing/2014/main" id="{C0C7D577-F834-CE4B-8E76-EE90BAFF7ECF}"/>
                  </a:ext>
                </a:extLst>
              </p:cNvPr>
              <p:cNvSpPr txBox="1"/>
              <p:nvPr/>
            </p:nvSpPr>
            <p:spPr>
              <a:xfrm>
                <a:off x="2210469" y="3891779"/>
                <a:ext cx="2177859"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Pre</a:t>
                </a:r>
              </a:p>
            </p:txBody>
          </p:sp>
          <p:sp>
            <p:nvSpPr>
              <p:cNvPr id="6" name="TextBox 5">
                <a:extLst>
                  <a:ext uri="{FF2B5EF4-FFF2-40B4-BE49-F238E27FC236}">
                    <a16:creationId xmlns:a16="http://schemas.microsoft.com/office/drawing/2014/main" id="{274C7791-00CC-6043-96D9-AFB8297E44E1}"/>
                  </a:ext>
                </a:extLst>
              </p:cNvPr>
              <p:cNvSpPr txBox="1"/>
              <p:nvPr/>
            </p:nvSpPr>
            <p:spPr>
              <a:xfrm>
                <a:off x="4428182" y="3891779"/>
                <a:ext cx="2177859"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1.8</a:t>
                </a:r>
              </a:p>
            </p:txBody>
          </p:sp>
          <p:sp>
            <p:nvSpPr>
              <p:cNvPr id="7" name="TextBox 6">
                <a:extLst>
                  <a:ext uri="{FF2B5EF4-FFF2-40B4-BE49-F238E27FC236}">
                    <a16:creationId xmlns:a16="http://schemas.microsoft.com/office/drawing/2014/main" id="{121C7067-1448-0747-AB0B-FFCE112C45C9}"/>
                  </a:ext>
                </a:extLst>
              </p:cNvPr>
              <p:cNvSpPr txBox="1"/>
              <p:nvPr/>
            </p:nvSpPr>
            <p:spPr>
              <a:xfrm>
                <a:off x="6724424" y="3891779"/>
                <a:ext cx="2177859"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4.5</a:t>
                </a:r>
              </a:p>
            </p:txBody>
          </p:sp>
          <p:sp>
            <p:nvSpPr>
              <p:cNvPr id="8" name="TextBox 7">
                <a:extLst>
                  <a:ext uri="{FF2B5EF4-FFF2-40B4-BE49-F238E27FC236}">
                    <a16:creationId xmlns:a16="http://schemas.microsoft.com/office/drawing/2014/main" id="{AE9D9809-AE93-E748-B632-E8257EF8B0B4}"/>
                  </a:ext>
                </a:extLst>
              </p:cNvPr>
              <p:cNvSpPr txBox="1"/>
              <p:nvPr/>
            </p:nvSpPr>
            <p:spPr>
              <a:xfrm>
                <a:off x="2231609" y="4181504"/>
                <a:ext cx="6522882"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Months from Start of Therapy</a:t>
                </a:r>
              </a:p>
            </p:txBody>
          </p:sp>
          <p:sp>
            <p:nvSpPr>
              <p:cNvPr id="9" name="TextBox 8">
                <a:extLst>
                  <a:ext uri="{FF2B5EF4-FFF2-40B4-BE49-F238E27FC236}">
                    <a16:creationId xmlns:a16="http://schemas.microsoft.com/office/drawing/2014/main" id="{6EDC1509-0F64-2E4D-9D2F-0E476E35C1B1}"/>
                  </a:ext>
                </a:extLst>
              </p:cNvPr>
              <p:cNvSpPr txBox="1"/>
              <p:nvPr/>
            </p:nvSpPr>
            <p:spPr>
              <a:xfrm>
                <a:off x="1147294" y="1586282"/>
                <a:ext cx="894945" cy="954107"/>
              </a:xfrm>
              <a:prstGeom prst="rect">
                <a:avLst/>
              </a:prstGeom>
              <a:noFill/>
              <a:ln>
                <a:solidFill>
                  <a:schemeClr val="tx1"/>
                </a:solidFill>
              </a:ln>
            </p:spPr>
            <p:txBody>
              <a:bodyPr wrap="square" rtlCol="0">
                <a:spAutoFit/>
              </a:bodyPr>
              <a:lstStyle/>
              <a:p>
                <a:r>
                  <a:rPr lang="en-US" sz="1400" dirty="0">
                    <a:solidFill>
                      <a:srgbClr val="E2E222"/>
                    </a:solidFill>
                    <a:sym typeface="Wingdings" panose="05000000000000000000" pitchFamily="2" charset="2"/>
                  </a:rPr>
                  <a:t></a:t>
                </a:r>
                <a:r>
                  <a:rPr lang="en-US" sz="1400" dirty="0">
                    <a:solidFill>
                      <a:srgbClr val="A0AF52"/>
                    </a:solidFill>
                    <a:sym typeface="Wingdings" panose="05000000000000000000" pitchFamily="2" charset="2"/>
                  </a:rPr>
                  <a:t> </a:t>
                </a:r>
                <a:r>
                  <a:rPr lang="en-US" sz="1400" dirty="0">
                    <a:sym typeface="Wingdings" panose="05000000000000000000" pitchFamily="2" charset="2"/>
                  </a:rPr>
                  <a:t>CD8</a:t>
                </a:r>
              </a:p>
              <a:p>
                <a:r>
                  <a:rPr lang="en-US" sz="1400" dirty="0">
                    <a:solidFill>
                      <a:srgbClr val="DC5BE8"/>
                    </a:solidFill>
                    <a:sym typeface="Wingdings" panose="05000000000000000000" pitchFamily="2" charset="2"/>
                  </a:rPr>
                  <a:t> </a:t>
                </a:r>
                <a:r>
                  <a:rPr lang="en-US" sz="1400" dirty="0">
                    <a:sym typeface="Wingdings" panose="05000000000000000000" pitchFamily="2" charset="2"/>
                  </a:rPr>
                  <a:t>PD-L1</a:t>
                </a:r>
              </a:p>
              <a:p>
                <a:r>
                  <a:rPr lang="en-US" sz="1400" dirty="0">
                    <a:solidFill>
                      <a:srgbClr val="0C1A89"/>
                    </a:solidFill>
                    <a:sym typeface="Wingdings" panose="05000000000000000000" pitchFamily="2" charset="2"/>
                  </a:rPr>
                  <a:t> </a:t>
                </a:r>
                <a:r>
                  <a:rPr lang="en-US" sz="1400" dirty="0">
                    <a:sym typeface="Wingdings" panose="05000000000000000000" pitchFamily="2" charset="2"/>
                  </a:rPr>
                  <a:t>Nuclei</a:t>
                </a:r>
              </a:p>
              <a:p>
                <a:r>
                  <a:rPr lang="en-US" sz="1400" dirty="0"/>
                  <a:t>    Tumor</a:t>
                </a:r>
              </a:p>
            </p:txBody>
          </p:sp>
          <p:cxnSp>
            <p:nvCxnSpPr>
              <p:cNvPr id="10" name="Straight Connector 9">
                <a:extLst>
                  <a:ext uri="{FF2B5EF4-FFF2-40B4-BE49-F238E27FC236}">
                    <a16:creationId xmlns:a16="http://schemas.microsoft.com/office/drawing/2014/main" id="{2CC47182-AEEB-1345-A2C8-18E5F694D593}"/>
                  </a:ext>
                </a:extLst>
              </p:cNvPr>
              <p:cNvCxnSpPr/>
              <p:nvPr/>
            </p:nvCxnSpPr>
            <p:spPr>
              <a:xfrm flipH="1">
                <a:off x="1258349" y="2377259"/>
                <a:ext cx="75501" cy="0"/>
              </a:xfrm>
              <a:prstGeom prst="line">
                <a:avLst/>
              </a:prstGeom>
              <a:ln w="38100">
                <a:solidFill>
                  <a:srgbClr val="00B050"/>
                </a:solidFill>
              </a:ln>
            </p:spPr>
            <p:style>
              <a:lnRef idx="1">
                <a:schemeClr val="accent6"/>
              </a:lnRef>
              <a:fillRef idx="0">
                <a:schemeClr val="accent6"/>
              </a:fillRef>
              <a:effectRef idx="0">
                <a:schemeClr val="accent6"/>
              </a:effectRef>
              <a:fontRef idx="minor">
                <a:schemeClr val="tx1"/>
              </a:fontRef>
            </p:style>
          </p:cxnSp>
          <p:pic>
            <p:nvPicPr>
              <p:cNvPr id="11" name="Picture 10" descr="Map&#10;&#10;Description automatically generated">
                <a:extLst>
                  <a:ext uri="{FF2B5EF4-FFF2-40B4-BE49-F238E27FC236}">
                    <a16:creationId xmlns:a16="http://schemas.microsoft.com/office/drawing/2014/main" id="{510309AD-1FFA-FB4F-97AA-4AC262EEB1F8}"/>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171436" y="1591290"/>
                <a:ext cx="6737659" cy="2245886"/>
              </a:xfrm>
              <a:prstGeom prst="rect">
                <a:avLst/>
              </a:prstGeom>
            </p:spPr>
          </p:pic>
        </p:grpSp>
        <p:sp>
          <p:nvSpPr>
            <p:cNvPr id="12" name="TextBox 11">
              <a:extLst>
                <a:ext uri="{FF2B5EF4-FFF2-40B4-BE49-F238E27FC236}">
                  <a16:creationId xmlns:a16="http://schemas.microsoft.com/office/drawing/2014/main" id="{B8C4A2E8-B925-4A4D-9696-0FBE85527AC5}"/>
                </a:ext>
              </a:extLst>
            </p:cNvPr>
            <p:cNvSpPr txBox="1"/>
            <p:nvPr/>
          </p:nvSpPr>
          <p:spPr>
            <a:xfrm>
              <a:off x="3185389" y="2319991"/>
              <a:ext cx="691979" cy="307777"/>
            </a:xfrm>
            <a:prstGeom prst="rect">
              <a:avLst/>
            </a:prstGeom>
            <a:noFill/>
            <a:ln>
              <a:noFill/>
            </a:ln>
          </p:spPr>
          <p:txBody>
            <a:bodyPr wrap="square" rtlCol="0">
              <a:spAutoFit/>
            </a:bodyPr>
            <a:lstStyle/>
            <a:p>
              <a:pPr algn="ctr"/>
              <a:r>
                <a:rPr lang="en-US" sz="1400" b="1" dirty="0">
                  <a:solidFill>
                    <a:schemeClr val="bg1"/>
                  </a:solidFill>
                </a:rPr>
                <a:t>Tumor</a:t>
              </a:r>
            </a:p>
          </p:txBody>
        </p:sp>
        <p:sp>
          <p:nvSpPr>
            <p:cNvPr id="13" name="TextBox 12">
              <a:extLst>
                <a:ext uri="{FF2B5EF4-FFF2-40B4-BE49-F238E27FC236}">
                  <a16:creationId xmlns:a16="http://schemas.microsoft.com/office/drawing/2014/main" id="{3F3E10B5-5C41-C14C-A942-529D4E1DD466}"/>
                </a:ext>
              </a:extLst>
            </p:cNvPr>
            <p:cNvSpPr txBox="1"/>
            <p:nvPr/>
          </p:nvSpPr>
          <p:spPr>
            <a:xfrm>
              <a:off x="5313812" y="2160105"/>
              <a:ext cx="691979" cy="307777"/>
            </a:xfrm>
            <a:prstGeom prst="rect">
              <a:avLst/>
            </a:prstGeom>
            <a:noFill/>
            <a:ln>
              <a:noFill/>
            </a:ln>
          </p:spPr>
          <p:txBody>
            <a:bodyPr wrap="square" rtlCol="0">
              <a:spAutoFit/>
            </a:bodyPr>
            <a:lstStyle/>
            <a:p>
              <a:pPr algn="ctr"/>
              <a:r>
                <a:rPr lang="en-US" sz="1400" b="1" dirty="0">
                  <a:solidFill>
                    <a:schemeClr val="bg1"/>
                  </a:solidFill>
                </a:rPr>
                <a:t>Tumor</a:t>
              </a:r>
            </a:p>
          </p:txBody>
        </p:sp>
        <p:sp>
          <p:nvSpPr>
            <p:cNvPr id="14" name="TextBox 13">
              <a:extLst>
                <a:ext uri="{FF2B5EF4-FFF2-40B4-BE49-F238E27FC236}">
                  <a16:creationId xmlns:a16="http://schemas.microsoft.com/office/drawing/2014/main" id="{492BD69C-7D85-C74D-B78E-4AD5987C7109}"/>
                </a:ext>
              </a:extLst>
            </p:cNvPr>
            <p:cNvSpPr txBox="1"/>
            <p:nvPr/>
          </p:nvSpPr>
          <p:spPr>
            <a:xfrm>
              <a:off x="7154670" y="1931504"/>
              <a:ext cx="691979" cy="307777"/>
            </a:xfrm>
            <a:prstGeom prst="rect">
              <a:avLst/>
            </a:prstGeom>
            <a:noFill/>
            <a:ln>
              <a:noFill/>
            </a:ln>
          </p:spPr>
          <p:txBody>
            <a:bodyPr wrap="square" rtlCol="0">
              <a:spAutoFit/>
            </a:bodyPr>
            <a:lstStyle/>
            <a:p>
              <a:pPr algn="ctr"/>
              <a:r>
                <a:rPr lang="en-US" sz="1400" b="1" dirty="0">
                  <a:solidFill>
                    <a:schemeClr val="bg1"/>
                  </a:solidFill>
                </a:rPr>
                <a:t>Tumor</a:t>
              </a:r>
            </a:p>
          </p:txBody>
        </p:sp>
        <p:sp>
          <p:nvSpPr>
            <p:cNvPr id="15" name="TextBox 14">
              <a:extLst>
                <a:ext uri="{FF2B5EF4-FFF2-40B4-BE49-F238E27FC236}">
                  <a16:creationId xmlns:a16="http://schemas.microsoft.com/office/drawing/2014/main" id="{577558CC-8703-AA44-8F51-C77FBB94D339}"/>
                </a:ext>
              </a:extLst>
            </p:cNvPr>
            <p:cNvSpPr txBox="1"/>
            <p:nvPr/>
          </p:nvSpPr>
          <p:spPr>
            <a:xfrm>
              <a:off x="2087217" y="1631389"/>
              <a:ext cx="781828" cy="307777"/>
            </a:xfrm>
            <a:prstGeom prst="rect">
              <a:avLst/>
            </a:prstGeom>
            <a:noFill/>
            <a:ln>
              <a:noFill/>
            </a:ln>
          </p:spPr>
          <p:txBody>
            <a:bodyPr wrap="square" rtlCol="0">
              <a:spAutoFit/>
            </a:bodyPr>
            <a:lstStyle/>
            <a:p>
              <a:pPr algn="ctr"/>
              <a:r>
                <a:rPr lang="en-US" sz="1400" dirty="0">
                  <a:solidFill>
                    <a:schemeClr val="bg1"/>
                  </a:solidFill>
                </a:rPr>
                <a:t>Stroma</a:t>
              </a:r>
            </a:p>
          </p:txBody>
        </p:sp>
        <p:sp>
          <p:nvSpPr>
            <p:cNvPr id="16" name="TextBox 15">
              <a:extLst>
                <a:ext uri="{FF2B5EF4-FFF2-40B4-BE49-F238E27FC236}">
                  <a16:creationId xmlns:a16="http://schemas.microsoft.com/office/drawing/2014/main" id="{84B18152-8D30-3B47-A0EA-7891F2532C43}"/>
                </a:ext>
              </a:extLst>
            </p:cNvPr>
            <p:cNvSpPr txBox="1"/>
            <p:nvPr/>
          </p:nvSpPr>
          <p:spPr>
            <a:xfrm>
              <a:off x="4371807" y="3130826"/>
              <a:ext cx="781828" cy="307777"/>
            </a:xfrm>
            <a:prstGeom prst="rect">
              <a:avLst/>
            </a:prstGeom>
            <a:noFill/>
            <a:ln>
              <a:noFill/>
            </a:ln>
          </p:spPr>
          <p:txBody>
            <a:bodyPr wrap="square" rtlCol="0">
              <a:spAutoFit/>
            </a:bodyPr>
            <a:lstStyle/>
            <a:p>
              <a:pPr algn="ctr"/>
              <a:r>
                <a:rPr lang="en-US" sz="1400" dirty="0">
                  <a:solidFill>
                    <a:schemeClr val="bg1"/>
                  </a:solidFill>
                </a:rPr>
                <a:t>Stroma</a:t>
              </a:r>
            </a:p>
          </p:txBody>
        </p:sp>
        <p:sp>
          <p:nvSpPr>
            <p:cNvPr id="17" name="TextBox 16">
              <a:extLst>
                <a:ext uri="{FF2B5EF4-FFF2-40B4-BE49-F238E27FC236}">
                  <a16:creationId xmlns:a16="http://schemas.microsoft.com/office/drawing/2014/main" id="{6869108E-5D28-4C40-B711-E0B983A620BA}"/>
                </a:ext>
              </a:extLst>
            </p:cNvPr>
            <p:cNvSpPr txBox="1"/>
            <p:nvPr/>
          </p:nvSpPr>
          <p:spPr>
            <a:xfrm>
              <a:off x="7845318" y="3007894"/>
              <a:ext cx="781828" cy="307777"/>
            </a:xfrm>
            <a:prstGeom prst="rect">
              <a:avLst/>
            </a:prstGeom>
            <a:noFill/>
            <a:ln>
              <a:noFill/>
            </a:ln>
          </p:spPr>
          <p:txBody>
            <a:bodyPr wrap="square" rtlCol="0">
              <a:spAutoFit/>
            </a:bodyPr>
            <a:lstStyle/>
            <a:p>
              <a:pPr algn="ctr"/>
              <a:r>
                <a:rPr lang="en-US" sz="1400" dirty="0">
                  <a:solidFill>
                    <a:schemeClr val="bg1"/>
                  </a:solidFill>
                </a:rPr>
                <a:t>Stroma</a:t>
              </a:r>
            </a:p>
          </p:txBody>
        </p:sp>
      </p:grpSp>
      <p:sp>
        <p:nvSpPr>
          <p:cNvPr id="20" name="TextBox 19">
            <a:extLst>
              <a:ext uri="{FF2B5EF4-FFF2-40B4-BE49-F238E27FC236}">
                <a16:creationId xmlns:a16="http://schemas.microsoft.com/office/drawing/2014/main" id="{55971D47-AF61-2D4F-BFE5-FB4349B9C767}"/>
              </a:ext>
            </a:extLst>
          </p:cNvPr>
          <p:cNvSpPr txBox="1"/>
          <p:nvPr/>
        </p:nvSpPr>
        <p:spPr>
          <a:xfrm>
            <a:off x="0" y="271220"/>
            <a:ext cx="407484" cy="461665"/>
          </a:xfrm>
          <a:prstGeom prst="rect">
            <a:avLst/>
          </a:prstGeom>
          <a:noFill/>
        </p:spPr>
        <p:txBody>
          <a:bodyPr wrap="none" rtlCol="0">
            <a:spAutoFit/>
          </a:bodyPr>
          <a:lstStyle/>
          <a:p>
            <a:r>
              <a:rPr lang="en-US" sz="2400" b="1" dirty="0">
                <a:latin typeface="Arial" charset="0"/>
                <a:ea typeface="Arial" charset="0"/>
                <a:cs typeface="Arial" charset="0"/>
              </a:rPr>
              <a:t>A</a:t>
            </a:r>
          </a:p>
        </p:txBody>
      </p:sp>
      <p:grpSp>
        <p:nvGrpSpPr>
          <p:cNvPr id="21" name="Group 20">
            <a:extLst>
              <a:ext uri="{FF2B5EF4-FFF2-40B4-BE49-F238E27FC236}">
                <a16:creationId xmlns:a16="http://schemas.microsoft.com/office/drawing/2014/main" id="{CBDF2697-6B17-2140-BC53-ED012992AFEF}"/>
              </a:ext>
            </a:extLst>
          </p:cNvPr>
          <p:cNvGrpSpPr/>
          <p:nvPr/>
        </p:nvGrpSpPr>
        <p:grpSpPr>
          <a:xfrm>
            <a:off x="7988409" y="442820"/>
            <a:ext cx="4163488" cy="3126197"/>
            <a:chOff x="3272028" y="1386969"/>
            <a:chExt cx="5404104" cy="4057726"/>
          </a:xfrm>
        </p:grpSpPr>
        <p:pic>
          <p:nvPicPr>
            <p:cNvPr id="22" name="Picture 21">
              <a:extLst>
                <a:ext uri="{FF2B5EF4-FFF2-40B4-BE49-F238E27FC236}">
                  <a16:creationId xmlns:a16="http://schemas.microsoft.com/office/drawing/2014/main" id="{D9B98F9B-6414-4C46-B9D4-708528DD6878}"/>
                </a:ext>
              </a:extLst>
            </p:cNvPr>
            <p:cNvPicPr>
              <a:picLocks noChangeAspect="1"/>
            </p:cNvPicPr>
            <p:nvPr/>
          </p:nvPicPr>
          <p:blipFill rotWithShape="1">
            <a:blip r:embed="rId5"/>
            <a:srcRect r="43106"/>
            <a:stretch/>
          </p:blipFill>
          <p:spPr>
            <a:xfrm>
              <a:off x="3272028" y="1527443"/>
              <a:ext cx="3043428" cy="3233496"/>
            </a:xfrm>
            <a:prstGeom prst="rect">
              <a:avLst/>
            </a:prstGeom>
          </p:spPr>
        </p:pic>
        <p:sp>
          <p:nvSpPr>
            <p:cNvPr id="23" name="TextBox 22">
              <a:extLst>
                <a:ext uri="{FF2B5EF4-FFF2-40B4-BE49-F238E27FC236}">
                  <a16:creationId xmlns:a16="http://schemas.microsoft.com/office/drawing/2014/main" id="{27BD1DAC-7F07-5644-81E0-6259BE480AB1}"/>
                </a:ext>
              </a:extLst>
            </p:cNvPr>
            <p:cNvSpPr txBox="1"/>
            <p:nvPr/>
          </p:nvSpPr>
          <p:spPr>
            <a:xfrm>
              <a:off x="4952734" y="4845465"/>
              <a:ext cx="1394458" cy="599230"/>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PD-L1</a:t>
              </a:r>
            </a:p>
          </p:txBody>
        </p:sp>
        <p:cxnSp>
          <p:nvCxnSpPr>
            <p:cNvPr id="24" name="Straight Connector 23">
              <a:extLst>
                <a:ext uri="{FF2B5EF4-FFF2-40B4-BE49-F238E27FC236}">
                  <a16:creationId xmlns:a16="http://schemas.microsoft.com/office/drawing/2014/main" id="{5421446F-23D9-D347-94D5-55054381E58E}"/>
                </a:ext>
              </a:extLst>
            </p:cNvPr>
            <p:cNvCxnSpPr>
              <a:cxnSpLocks/>
            </p:cNvCxnSpPr>
            <p:nvPr/>
          </p:nvCxnSpPr>
          <p:spPr>
            <a:xfrm>
              <a:off x="4388795" y="4823384"/>
              <a:ext cx="18406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2C6D8CE-F539-0841-8F81-451277F5E437}"/>
                </a:ext>
              </a:extLst>
            </p:cNvPr>
            <p:cNvSpPr txBox="1"/>
            <p:nvPr/>
          </p:nvSpPr>
          <p:spPr>
            <a:xfrm>
              <a:off x="7151612" y="4845465"/>
              <a:ext cx="1040746" cy="599230"/>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CD8</a:t>
              </a:r>
            </a:p>
          </p:txBody>
        </p:sp>
        <p:cxnSp>
          <p:nvCxnSpPr>
            <p:cNvPr id="26" name="Straight Connector 25">
              <a:extLst>
                <a:ext uri="{FF2B5EF4-FFF2-40B4-BE49-F238E27FC236}">
                  <a16:creationId xmlns:a16="http://schemas.microsoft.com/office/drawing/2014/main" id="{BEF1CB4E-9001-5C4A-81A7-492DC01C083E}"/>
                </a:ext>
              </a:extLst>
            </p:cNvPr>
            <p:cNvCxnSpPr>
              <a:cxnSpLocks/>
            </p:cNvCxnSpPr>
            <p:nvPr/>
          </p:nvCxnSpPr>
          <p:spPr>
            <a:xfrm>
              <a:off x="6535952" y="4823384"/>
              <a:ext cx="18406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4814E46A-DB52-8042-8D23-1C794D281BCB}"/>
                </a:ext>
              </a:extLst>
            </p:cNvPr>
            <p:cNvPicPr>
              <a:picLocks noChangeAspect="1"/>
            </p:cNvPicPr>
            <p:nvPr/>
          </p:nvPicPr>
          <p:blipFill rotWithShape="1">
            <a:blip r:embed="rId5"/>
            <a:srcRect l="58148"/>
            <a:stretch/>
          </p:blipFill>
          <p:spPr>
            <a:xfrm>
              <a:off x="6437376" y="1527443"/>
              <a:ext cx="2238756" cy="3233496"/>
            </a:xfrm>
            <a:prstGeom prst="rect">
              <a:avLst/>
            </a:prstGeom>
          </p:spPr>
        </p:pic>
        <p:pic>
          <p:nvPicPr>
            <p:cNvPr id="28" name="Picture 27">
              <a:extLst>
                <a:ext uri="{FF2B5EF4-FFF2-40B4-BE49-F238E27FC236}">
                  <a16:creationId xmlns:a16="http://schemas.microsoft.com/office/drawing/2014/main" id="{9A6119A8-A4E9-7A40-B911-FE76F709DFA8}"/>
                </a:ext>
              </a:extLst>
            </p:cNvPr>
            <p:cNvPicPr>
              <a:picLocks noChangeAspect="1"/>
            </p:cNvPicPr>
            <p:nvPr/>
          </p:nvPicPr>
          <p:blipFill rotWithShape="1">
            <a:blip r:embed="rId5"/>
            <a:srcRect l="56781" r="40484"/>
            <a:stretch/>
          </p:blipFill>
          <p:spPr>
            <a:xfrm>
              <a:off x="6303264" y="1527443"/>
              <a:ext cx="146304" cy="3233496"/>
            </a:xfrm>
            <a:prstGeom prst="rect">
              <a:avLst/>
            </a:prstGeom>
          </p:spPr>
        </p:pic>
        <p:pic>
          <p:nvPicPr>
            <p:cNvPr id="29" name="Picture 28">
              <a:extLst>
                <a:ext uri="{FF2B5EF4-FFF2-40B4-BE49-F238E27FC236}">
                  <a16:creationId xmlns:a16="http://schemas.microsoft.com/office/drawing/2014/main" id="{B3DD468A-1FA9-2A47-B8FF-525E14665FBD}"/>
                </a:ext>
              </a:extLst>
            </p:cNvPr>
            <p:cNvPicPr>
              <a:picLocks noChangeAspect="1"/>
            </p:cNvPicPr>
            <p:nvPr/>
          </p:nvPicPr>
          <p:blipFill rotWithShape="1">
            <a:blip r:embed="rId6"/>
            <a:srcRect l="71698" b="48475"/>
            <a:stretch/>
          </p:blipFill>
          <p:spPr>
            <a:xfrm>
              <a:off x="6827577" y="1386969"/>
              <a:ext cx="1447589" cy="1165321"/>
            </a:xfrm>
            <a:prstGeom prst="rect">
              <a:avLst/>
            </a:prstGeom>
          </p:spPr>
        </p:pic>
      </p:grpSp>
      <p:sp>
        <p:nvSpPr>
          <p:cNvPr id="30" name="TextBox 29">
            <a:extLst>
              <a:ext uri="{FF2B5EF4-FFF2-40B4-BE49-F238E27FC236}">
                <a16:creationId xmlns:a16="http://schemas.microsoft.com/office/drawing/2014/main" id="{FF411549-3B11-3E49-8D4C-F8EBCFB5B881}"/>
              </a:ext>
            </a:extLst>
          </p:cNvPr>
          <p:cNvSpPr txBox="1"/>
          <p:nvPr/>
        </p:nvSpPr>
        <p:spPr>
          <a:xfrm>
            <a:off x="7900737" y="411588"/>
            <a:ext cx="407484" cy="461665"/>
          </a:xfrm>
          <a:prstGeom prst="rect">
            <a:avLst/>
          </a:prstGeom>
          <a:noFill/>
        </p:spPr>
        <p:txBody>
          <a:bodyPr wrap="none" rtlCol="0">
            <a:spAutoFit/>
          </a:bodyPr>
          <a:lstStyle/>
          <a:p>
            <a:r>
              <a:rPr lang="en-US" sz="2400" b="1" dirty="0">
                <a:latin typeface="Arial" charset="0"/>
                <a:ea typeface="Arial" charset="0"/>
                <a:cs typeface="Arial" charset="0"/>
              </a:rPr>
              <a:t>B</a:t>
            </a:r>
          </a:p>
        </p:txBody>
      </p:sp>
      <p:grpSp>
        <p:nvGrpSpPr>
          <p:cNvPr id="31" name="Group 30">
            <a:extLst>
              <a:ext uri="{FF2B5EF4-FFF2-40B4-BE49-F238E27FC236}">
                <a16:creationId xmlns:a16="http://schemas.microsoft.com/office/drawing/2014/main" id="{7F043BCA-185D-B24C-A963-F9B6E2DF40C3}"/>
              </a:ext>
            </a:extLst>
          </p:cNvPr>
          <p:cNvGrpSpPr/>
          <p:nvPr/>
        </p:nvGrpSpPr>
        <p:grpSpPr>
          <a:xfrm>
            <a:off x="373904" y="4049233"/>
            <a:ext cx="4586244" cy="2829755"/>
            <a:chOff x="3475038" y="1764165"/>
            <a:chExt cx="5446469" cy="3386640"/>
          </a:xfrm>
        </p:grpSpPr>
        <p:grpSp>
          <p:nvGrpSpPr>
            <p:cNvPr id="32" name="Group 31">
              <a:extLst>
                <a:ext uri="{FF2B5EF4-FFF2-40B4-BE49-F238E27FC236}">
                  <a16:creationId xmlns:a16="http://schemas.microsoft.com/office/drawing/2014/main" id="{66D8274F-D4B0-3A4E-9503-1A67100D06FE}"/>
                </a:ext>
              </a:extLst>
            </p:cNvPr>
            <p:cNvGrpSpPr/>
            <p:nvPr/>
          </p:nvGrpSpPr>
          <p:grpSpPr>
            <a:xfrm>
              <a:off x="3475038" y="1764165"/>
              <a:ext cx="4196975" cy="3386640"/>
              <a:chOff x="6627312" y="308344"/>
              <a:chExt cx="4196975" cy="3386640"/>
            </a:xfrm>
          </p:grpSpPr>
          <p:pic>
            <p:nvPicPr>
              <p:cNvPr id="36" name="Picture 35" descr="A screenshot of a cell phone&#10;&#10;Description automatically generated">
                <a:extLst>
                  <a:ext uri="{FF2B5EF4-FFF2-40B4-BE49-F238E27FC236}">
                    <a16:creationId xmlns:a16="http://schemas.microsoft.com/office/drawing/2014/main" id="{CE870BB6-FD7F-214E-AE17-26CF6465F959}"/>
                  </a:ext>
                </a:extLst>
              </p:cNvPr>
              <p:cNvPicPr>
                <a:picLocks noChangeAspect="1"/>
              </p:cNvPicPr>
              <p:nvPr/>
            </p:nvPicPr>
            <p:blipFill rotWithShape="1">
              <a:blip r:embed="rId7"/>
              <a:srcRect l="6816" t="15286" r="4616" b="13492"/>
              <a:stretch/>
            </p:blipFill>
            <p:spPr>
              <a:xfrm>
                <a:off x="6932428" y="308344"/>
                <a:ext cx="3891859" cy="2636875"/>
              </a:xfrm>
              <a:prstGeom prst="rect">
                <a:avLst/>
              </a:prstGeom>
            </p:spPr>
          </p:pic>
          <p:sp>
            <p:nvSpPr>
              <p:cNvPr id="37" name="TextBox 36">
                <a:extLst>
                  <a:ext uri="{FF2B5EF4-FFF2-40B4-BE49-F238E27FC236}">
                    <a16:creationId xmlns:a16="http://schemas.microsoft.com/office/drawing/2014/main" id="{CA7880E6-F8AC-E649-AC57-38F28077453B}"/>
                  </a:ext>
                </a:extLst>
              </p:cNvPr>
              <p:cNvSpPr txBox="1"/>
              <p:nvPr/>
            </p:nvSpPr>
            <p:spPr>
              <a:xfrm>
                <a:off x="8810780" y="2939109"/>
                <a:ext cx="455358" cy="331511"/>
              </a:xfrm>
              <a:prstGeom prst="rect">
                <a:avLst/>
              </a:prstGeom>
              <a:noFill/>
            </p:spPr>
            <p:txBody>
              <a:bodyPr wrap="none" rtlCol="0">
                <a:spAutoFit/>
              </a:bodyPr>
              <a:lstStyle/>
              <a:p>
                <a:r>
                  <a:rPr lang="en-US" sz="1200" b="1" dirty="0"/>
                  <a:t>1.8</a:t>
                </a:r>
              </a:p>
            </p:txBody>
          </p:sp>
          <p:sp>
            <p:nvSpPr>
              <p:cNvPr id="38" name="TextBox 37">
                <a:extLst>
                  <a:ext uri="{FF2B5EF4-FFF2-40B4-BE49-F238E27FC236}">
                    <a16:creationId xmlns:a16="http://schemas.microsoft.com/office/drawing/2014/main" id="{FE76CBF1-9083-BB4F-BD6C-8E7A254F0D0B}"/>
                  </a:ext>
                </a:extLst>
              </p:cNvPr>
              <p:cNvSpPr txBox="1"/>
              <p:nvPr/>
            </p:nvSpPr>
            <p:spPr>
              <a:xfrm>
                <a:off x="9863222" y="2939109"/>
                <a:ext cx="455358" cy="331511"/>
              </a:xfrm>
              <a:prstGeom prst="rect">
                <a:avLst/>
              </a:prstGeom>
              <a:noFill/>
            </p:spPr>
            <p:txBody>
              <a:bodyPr wrap="none" rtlCol="0">
                <a:spAutoFit/>
              </a:bodyPr>
              <a:lstStyle/>
              <a:p>
                <a:r>
                  <a:rPr lang="en-US" sz="1200" b="1" dirty="0"/>
                  <a:t>4.5</a:t>
                </a:r>
              </a:p>
            </p:txBody>
          </p:sp>
          <p:sp>
            <p:nvSpPr>
              <p:cNvPr id="39" name="TextBox 38">
                <a:extLst>
                  <a:ext uri="{FF2B5EF4-FFF2-40B4-BE49-F238E27FC236}">
                    <a16:creationId xmlns:a16="http://schemas.microsoft.com/office/drawing/2014/main" id="{6F08AA3F-FF61-4745-AABB-0B26DDA09C5A}"/>
                  </a:ext>
                </a:extLst>
              </p:cNvPr>
              <p:cNvSpPr txBox="1"/>
              <p:nvPr/>
            </p:nvSpPr>
            <p:spPr>
              <a:xfrm>
                <a:off x="7719170" y="2939109"/>
                <a:ext cx="472340" cy="331511"/>
              </a:xfrm>
              <a:prstGeom prst="rect">
                <a:avLst/>
              </a:prstGeom>
              <a:noFill/>
            </p:spPr>
            <p:txBody>
              <a:bodyPr wrap="none" rtlCol="0">
                <a:spAutoFit/>
              </a:bodyPr>
              <a:lstStyle/>
              <a:p>
                <a:r>
                  <a:rPr lang="en-US" sz="1200" b="1" dirty="0"/>
                  <a:t>pre</a:t>
                </a:r>
              </a:p>
            </p:txBody>
          </p:sp>
          <p:sp>
            <p:nvSpPr>
              <p:cNvPr id="40" name="TextBox 39">
                <a:extLst>
                  <a:ext uri="{FF2B5EF4-FFF2-40B4-BE49-F238E27FC236}">
                    <a16:creationId xmlns:a16="http://schemas.microsoft.com/office/drawing/2014/main" id="{C4A32434-D2CE-AA48-A2FD-251893D94225}"/>
                  </a:ext>
                </a:extLst>
              </p:cNvPr>
              <p:cNvSpPr txBox="1"/>
              <p:nvPr/>
            </p:nvSpPr>
            <p:spPr>
              <a:xfrm>
                <a:off x="7528122" y="3142465"/>
                <a:ext cx="2858326" cy="55251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Time since treatment initiation</a:t>
                </a:r>
              </a:p>
              <a:p>
                <a:pPr algn="ctr"/>
                <a:r>
                  <a:rPr lang="en-US" sz="1200" b="1" dirty="0">
                    <a:latin typeface="Arial" panose="020B0604020202020204" pitchFamily="34" charset="0"/>
                    <a:cs typeface="Arial" panose="020B0604020202020204" pitchFamily="34" charset="0"/>
                  </a:rPr>
                  <a:t>(months)</a:t>
                </a:r>
              </a:p>
            </p:txBody>
          </p:sp>
          <p:sp>
            <p:nvSpPr>
              <p:cNvPr id="41" name="TextBox 40">
                <a:extLst>
                  <a:ext uri="{FF2B5EF4-FFF2-40B4-BE49-F238E27FC236}">
                    <a16:creationId xmlns:a16="http://schemas.microsoft.com/office/drawing/2014/main" id="{448F845A-3AEE-214B-BDC4-FB1E1F044930}"/>
                  </a:ext>
                </a:extLst>
              </p:cNvPr>
              <p:cNvSpPr txBox="1"/>
              <p:nvPr/>
            </p:nvSpPr>
            <p:spPr>
              <a:xfrm rot="16200000">
                <a:off x="5658743" y="1525150"/>
                <a:ext cx="2266094" cy="32895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Gene Expression score</a:t>
                </a:r>
              </a:p>
            </p:txBody>
          </p:sp>
        </p:grpSp>
        <p:sp>
          <p:nvSpPr>
            <p:cNvPr id="33" name="TextBox 32">
              <a:extLst>
                <a:ext uri="{FF2B5EF4-FFF2-40B4-BE49-F238E27FC236}">
                  <a16:creationId xmlns:a16="http://schemas.microsoft.com/office/drawing/2014/main" id="{99030877-E109-F349-B3D4-BCDA90C1C68C}"/>
                </a:ext>
              </a:extLst>
            </p:cNvPr>
            <p:cNvSpPr txBox="1"/>
            <p:nvPr/>
          </p:nvSpPr>
          <p:spPr>
            <a:xfrm>
              <a:off x="6286446" y="2054309"/>
              <a:ext cx="1957356" cy="313094"/>
            </a:xfrm>
            <a:prstGeom prst="rect">
              <a:avLst/>
            </a:prstGeom>
            <a:solidFill>
              <a:schemeClr val="bg1"/>
            </a:solidFill>
          </p:spPr>
          <p:txBody>
            <a:bodyPr wrap="none" rtlCol="0">
              <a:spAutoFit/>
            </a:bodyPr>
            <a:lstStyle/>
            <a:p>
              <a:r>
                <a:rPr lang="en-US" sz="1100" b="1" dirty="0">
                  <a:latin typeface="Arial" panose="020B0604020202020204" pitchFamily="34" charset="0"/>
                  <a:cs typeface="Arial" panose="020B0604020202020204" pitchFamily="34" charset="0"/>
                </a:rPr>
                <a:t>MHC class I signature</a:t>
              </a:r>
            </a:p>
          </p:txBody>
        </p:sp>
        <p:sp>
          <p:nvSpPr>
            <p:cNvPr id="34" name="TextBox 33">
              <a:extLst>
                <a:ext uri="{FF2B5EF4-FFF2-40B4-BE49-F238E27FC236}">
                  <a16:creationId xmlns:a16="http://schemas.microsoft.com/office/drawing/2014/main" id="{B7011FC5-AD3B-FB4C-8C11-07AB947E2121}"/>
                </a:ext>
              </a:extLst>
            </p:cNvPr>
            <p:cNvSpPr txBox="1"/>
            <p:nvPr/>
          </p:nvSpPr>
          <p:spPr>
            <a:xfrm>
              <a:off x="6286444" y="2816309"/>
              <a:ext cx="2635063" cy="313094"/>
            </a:xfrm>
            <a:prstGeom prst="rect">
              <a:avLst/>
            </a:prstGeom>
            <a:solidFill>
              <a:schemeClr val="bg1"/>
            </a:solidFill>
          </p:spPr>
          <p:txBody>
            <a:bodyPr wrap="none" rtlCol="0">
              <a:spAutoFit/>
            </a:bodyPr>
            <a:lstStyle/>
            <a:p>
              <a:r>
                <a:rPr lang="en-US" sz="1100" b="1" dirty="0">
                  <a:latin typeface="Arial" panose="020B0604020202020204" pitchFamily="34" charset="0"/>
                  <a:cs typeface="Arial" panose="020B0604020202020204" pitchFamily="34" charset="0"/>
                </a:rPr>
                <a:t>Tumor inflammatory signature</a:t>
              </a:r>
            </a:p>
          </p:txBody>
        </p:sp>
        <p:sp>
          <p:nvSpPr>
            <p:cNvPr id="35" name="TextBox 34">
              <a:extLst>
                <a:ext uri="{FF2B5EF4-FFF2-40B4-BE49-F238E27FC236}">
                  <a16:creationId xmlns:a16="http://schemas.microsoft.com/office/drawing/2014/main" id="{59289127-5510-7A49-9B29-E136D7A75B59}"/>
                </a:ext>
              </a:extLst>
            </p:cNvPr>
            <p:cNvSpPr txBox="1"/>
            <p:nvPr/>
          </p:nvSpPr>
          <p:spPr>
            <a:xfrm>
              <a:off x="6286445" y="2432260"/>
              <a:ext cx="2431370" cy="313094"/>
            </a:xfrm>
            <a:prstGeom prst="rect">
              <a:avLst/>
            </a:prstGeom>
            <a:solidFill>
              <a:schemeClr val="bg1"/>
            </a:solidFill>
          </p:spPr>
          <p:txBody>
            <a:bodyPr wrap="none" rtlCol="0">
              <a:spAutoFit/>
            </a:bodyPr>
            <a:lstStyle/>
            <a:p>
              <a:r>
                <a:rPr lang="en-US" sz="1100" b="1" dirty="0">
                  <a:latin typeface="Arial" panose="020B0604020202020204" pitchFamily="34" charset="0"/>
                  <a:cs typeface="Arial" panose="020B0604020202020204" pitchFamily="34" charset="0"/>
                </a:rPr>
                <a:t>Interferon gamma signature</a:t>
              </a:r>
            </a:p>
          </p:txBody>
        </p:sp>
      </p:grpSp>
      <p:sp>
        <p:nvSpPr>
          <p:cNvPr id="42" name="TextBox 41">
            <a:extLst>
              <a:ext uri="{FF2B5EF4-FFF2-40B4-BE49-F238E27FC236}">
                <a16:creationId xmlns:a16="http://schemas.microsoft.com/office/drawing/2014/main" id="{BD22B312-370A-164F-BC50-263989206ED3}"/>
              </a:ext>
            </a:extLst>
          </p:cNvPr>
          <p:cNvSpPr txBox="1"/>
          <p:nvPr/>
        </p:nvSpPr>
        <p:spPr>
          <a:xfrm>
            <a:off x="224588" y="3455577"/>
            <a:ext cx="407484" cy="461665"/>
          </a:xfrm>
          <a:prstGeom prst="rect">
            <a:avLst/>
          </a:prstGeom>
          <a:noFill/>
        </p:spPr>
        <p:txBody>
          <a:bodyPr wrap="none" rtlCol="0">
            <a:spAutoFit/>
          </a:bodyPr>
          <a:lstStyle/>
          <a:p>
            <a:r>
              <a:rPr lang="en-US" sz="2400" b="1" dirty="0">
                <a:latin typeface="Arial" charset="0"/>
                <a:ea typeface="Arial" charset="0"/>
                <a:cs typeface="Arial" charset="0"/>
              </a:rPr>
              <a:t>C</a:t>
            </a:r>
          </a:p>
        </p:txBody>
      </p:sp>
      <p:grpSp>
        <p:nvGrpSpPr>
          <p:cNvPr id="43" name="Group 42">
            <a:extLst>
              <a:ext uri="{FF2B5EF4-FFF2-40B4-BE49-F238E27FC236}">
                <a16:creationId xmlns:a16="http://schemas.microsoft.com/office/drawing/2014/main" id="{402D145C-77CB-8A45-87B4-D5C9D2A880E1}"/>
              </a:ext>
            </a:extLst>
          </p:cNvPr>
          <p:cNvGrpSpPr/>
          <p:nvPr/>
        </p:nvGrpSpPr>
        <p:grpSpPr>
          <a:xfrm>
            <a:off x="6062654" y="3957881"/>
            <a:ext cx="5935562" cy="2711308"/>
            <a:chOff x="4874560" y="247306"/>
            <a:chExt cx="6928265" cy="3164766"/>
          </a:xfrm>
        </p:grpSpPr>
        <p:grpSp>
          <p:nvGrpSpPr>
            <p:cNvPr id="44" name="Group 43">
              <a:extLst>
                <a:ext uri="{FF2B5EF4-FFF2-40B4-BE49-F238E27FC236}">
                  <a16:creationId xmlns:a16="http://schemas.microsoft.com/office/drawing/2014/main" id="{DC027458-E370-104D-A1A5-F7304595972C}"/>
                </a:ext>
              </a:extLst>
            </p:cNvPr>
            <p:cNvGrpSpPr/>
            <p:nvPr/>
          </p:nvGrpSpPr>
          <p:grpSpPr>
            <a:xfrm>
              <a:off x="6071936" y="287977"/>
              <a:ext cx="5730889" cy="2846777"/>
              <a:chOff x="1283368" y="336102"/>
              <a:chExt cx="5730889" cy="2846777"/>
            </a:xfrm>
          </p:grpSpPr>
          <p:pic>
            <p:nvPicPr>
              <p:cNvPr id="54" name="Picture 53" descr="Chart, line chart&#10;&#10;Description automatically generated">
                <a:extLst>
                  <a:ext uri="{FF2B5EF4-FFF2-40B4-BE49-F238E27FC236}">
                    <a16:creationId xmlns:a16="http://schemas.microsoft.com/office/drawing/2014/main" id="{006FCFF9-1EBA-294C-AF49-AEC9D6A9915E}"/>
                  </a:ext>
                </a:extLst>
              </p:cNvPr>
              <p:cNvPicPr>
                <a:picLocks noChangeAspect="1"/>
              </p:cNvPicPr>
              <p:nvPr/>
            </p:nvPicPr>
            <p:blipFill rotWithShape="1">
              <a:blip r:embed="rId8"/>
              <a:srcRect l="8648" r="1" b="2703"/>
              <a:stretch/>
            </p:blipFill>
            <p:spPr>
              <a:xfrm>
                <a:off x="1283368" y="336102"/>
                <a:ext cx="5730889" cy="2529018"/>
              </a:xfrm>
              <a:prstGeom prst="rect">
                <a:avLst/>
              </a:prstGeom>
            </p:spPr>
          </p:pic>
          <p:sp>
            <p:nvSpPr>
              <p:cNvPr id="55" name="TextBox 54">
                <a:extLst>
                  <a:ext uri="{FF2B5EF4-FFF2-40B4-BE49-F238E27FC236}">
                    <a16:creationId xmlns:a16="http://schemas.microsoft.com/office/drawing/2014/main" id="{E0829219-745F-8149-BD60-FCB713BFA972}"/>
                  </a:ext>
                </a:extLst>
              </p:cNvPr>
              <p:cNvSpPr txBox="1"/>
              <p:nvPr/>
            </p:nvSpPr>
            <p:spPr>
              <a:xfrm>
                <a:off x="1868857" y="2859553"/>
                <a:ext cx="494345" cy="323326"/>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pre</a:t>
                </a:r>
              </a:p>
            </p:txBody>
          </p:sp>
          <p:sp>
            <p:nvSpPr>
              <p:cNvPr id="56" name="TextBox 55">
                <a:extLst>
                  <a:ext uri="{FF2B5EF4-FFF2-40B4-BE49-F238E27FC236}">
                    <a16:creationId xmlns:a16="http://schemas.microsoft.com/office/drawing/2014/main" id="{C81B54FE-7A05-304C-BE19-2411CC0CBF9E}"/>
                  </a:ext>
                </a:extLst>
              </p:cNvPr>
              <p:cNvSpPr txBox="1"/>
              <p:nvPr/>
            </p:nvSpPr>
            <p:spPr>
              <a:xfrm>
                <a:off x="3785582" y="2859553"/>
                <a:ext cx="464408" cy="323326"/>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1.8</a:t>
                </a:r>
              </a:p>
            </p:txBody>
          </p:sp>
          <p:sp>
            <p:nvSpPr>
              <p:cNvPr id="57" name="TextBox 56">
                <a:extLst>
                  <a:ext uri="{FF2B5EF4-FFF2-40B4-BE49-F238E27FC236}">
                    <a16:creationId xmlns:a16="http://schemas.microsoft.com/office/drawing/2014/main" id="{12095094-B9CE-BF46-A1A6-B2DE6C95E4B8}"/>
                  </a:ext>
                </a:extLst>
              </p:cNvPr>
              <p:cNvSpPr txBox="1"/>
              <p:nvPr/>
            </p:nvSpPr>
            <p:spPr>
              <a:xfrm>
                <a:off x="5740792" y="2859553"/>
                <a:ext cx="464408" cy="323326"/>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4.5</a:t>
                </a:r>
              </a:p>
            </p:txBody>
          </p:sp>
        </p:grpSp>
        <p:sp>
          <p:nvSpPr>
            <p:cNvPr id="45" name="TextBox 44">
              <a:extLst>
                <a:ext uri="{FF2B5EF4-FFF2-40B4-BE49-F238E27FC236}">
                  <a16:creationId xmlns:a16="http://schemas.microsoft.com/office/drawing/2014/main" id="{F73AE8E0-C70F-4642-AFA0-D87C1D9B7098}"/>
                </a:ext>
              </a:extLst>
            </p:cNvPr>
            <p:cNvSpPr txBox="1"/>
            <p:nvPr/>
          </p:nvSpPr>
          <p:spPr>
            <a:xfrm>
              <a:off x="6921281" y="3088746"/>
              <a:ext cx="3743585" cy="323326"/>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Time since treatment initiation (months)</a:t>
              </a:r>
            </a:p>
          </p:txBody>
        </p:sp>
        <p:sp>
          <p:nvSpPr>
            <p:cNvPr id="46" name="TextBox 45">
              <a:extLst>
                <a:ext uri="{FF2B5EF4-FFF2-40B4-BE49-F238E27FC236}">
                  <a16:creationId xmlns:a16="http://schemas.microsoft.com/office/drawing/2014/main" id="{424644D4-177E-9748-826A-2061590CD76B}"/>
                </a:ext>
              </a:extLst>
            </p:cNvPr>
            <p:cNvSpPr txBox="1"/>
            <p:nvPr/>
          </p:nvSpPr>
          <p:spPr>
            <a:xfrm rot="16200000">
              <a:off x="3953791" y="1310944"/>
              <a:ext cx="2380415" cy="538877"/>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TCR Beta clones</a:t>
              </a:r>
            </a:p>
            <a:p>
              <a:pPr algn="ctr"/>
              <a:r>
                <a:rPr lang="en-US" sz="1200" b="1" dirty="0">
                  <a:latin typeface="Arial" panose="020B0604020202020204" pitchFamily="34" charset="0"/>
                  <a:cs typeface="Arial" panose="020B0604020202020204" pitchFamily="34" charset="0"/>
                </a:rPr>
                <a:t>Productive frequency (%)</a:t>
              </a:r>
            </a:p>
          </p:txBody>
        </p:sp>
        <p:sp>
          <p:nvSpPr>
            <p:cNvPr id="47" name="TextBox 46">
              <a:extLst>
                <a:ext uri="{FF2B5EF4-FFF2-40B4-BE49-F238E27FC236}">
                  <a16:creationId xmlns:a16="http://schemas.microsoft.com/office/drawing/2014/main" id="{1901562A-2FCE-CB4A-A694-B06547BEEF20}"/>
                </a:ext>
              </a:extLst>
            </p:cNvPr>
            <p:cNvSpPr txBox="1"/>
            <p:nvPr/>
          </p:nvSpPr>
          <p:spPr>
            <a:xfrm>
              <a:off x="5625033" y="1034428"/>
              <a:ext cx="443473" cy="305363"/>
            </a:xfrm>
            <a:prstGeom prst="rect">
              <a:avLst/>
            </a:prstGeom>
            <a:solidFill>
              <a:schemeClr val="bg1"/>
            </a:solidFill>
          </p:spPr>
          <p:txBody>
            <a:bodyPr wrap="square" rtlCol="0">
              <a:spAutoFit/>
            </a:bodyPr>
            <a:lstStyle/>
            <a:p>
              <a:r>
                <a:rPr lang="en-US" sz="1100" b="1" dirty="0">
                  <a:latin typeface="Arial" panose="020B0604020202020204" pitchFamily="34" charset="0"/>
                  <a:cs typeface="Arial" panose="020B0604020202020204" pitchFamily="34" charset="0"/>
                </a:rPr>
                <a:t>10</a:t>
              </a:r>
            </a:p>
          </p:txBody>
        </p:sp>
        <p:sp>
          <p:nvSpPr>
            <p:cNvPr id="48" name="TextBox 47">
              <a:extLst>
                <a:ext uri="{FF2B5EF4-FFF2-40B4-BE49-F238E27FC236}">
                  <a16:creationId xmlns:a16="http://schemas.microsoft.com/office/drawing/2014/main" id="{E25ADB1D-0FFB-004A-B2E9-5F80C40010D5}"/>
                </a:ext>
              </a:extLst>
            </p:cNvPr>
            <p:cNvSpPr txBox="1"/>
            <p:nvPr/>
          </p:nvSpPr>
          <p:spPr>
            <a:xfrm>
              <a:off x="5527199" y="638935"/>
              <a:ext cx="616143" cy="305363"/>
            </a:xfrm>
            <a:prstGeom prst="rect">
              <a:avLst/>
            </a:prstGeom>
            <a:solidFill>
              <a:schemeClr val="bg1"/>
            </a:solidFill>
          </p:spPr>
          <p:txBody>
            <a:bodyPr wrap="square" rtlCol="0">
              <a:spAutoFit/>
            </a:bodyPr>
            <a:lstStyle/>
            <a:p>
              <a:r>
                <a:rPr lang="en-US" sz="1100" b="1" dirty="0">
                  <a:latin typeface="Arial" panose="020B0604020202020204" pitchFamily="34" charset="0"/>
                  <a:cs typeface="Arial" panose="020B0604020202020204" pitchFamily="34" charset="0"/>
                </a:rPr>
                <a:t>12.5</a:t>
              </a:r>
            </a:p>
          </p:txBody>
        </p:sp>
        <p:sp>
          <p:nvSpPr>
            <p:cNvPr id="49" name="TextBox 48">
              <a:extLst>
                <a:ext uri="{FF2B5EF4-FFF2-40B4-BE49-F238E27FC236}">
                  <a16:creationId xmlns:a16="http://schemas.microsoft.com/office/drawing/2014/main" id="{5A4B091F-CA2C-4242-BD68-287F5F525A32}"/>
                </a:ext>
              </a:extLst>
            </p:cNvPr>
            <p:cNvSpPr txBox="1"/>
            <p:nvPr/>
          </p:nvSpPr>
          <p:spPr>
            <a:xfrm>
              <a:off x="5625389" y="247306"/>
              <a:ext cx="475820" cy="305363"/>
            </a:xfrm>
            <a:prstGeom prst="rect">
              <a:avLst/>
            </a:prstGeom>
            <a:solidFill>
              <a:schemeClr val="bg1"/>
            </a:solidFill>
          </p:spPr>
          <p:txBody>
            <a:bodyPr wrap="square" rtlCol="0">
              <a:spAutoFit/>
            </a:bodyPr>
            <a:lstStyle/>
            <a:p>
              <a:r>
                <a:rPr lang="en-US" sz="1100" b="1" dirty="0">
                  <a:latin typeface="Arial" panose="020B0604020202020204" pitchFamily="34" charset="0"/>
                  <a:cs typeface="Arial" panose="020B0604020202020204" pitchFamily="34" charset="0"/>
                </a:rPr>
                <a:t>15</a:t>
              </a:r>
            </a:p>
          </p:txBody>
        </p:sp>
        <p:sp>
          <p:nvSpPr>
            <p:cNvPr id="50" name="TextBox 49">
              <a:extLst>
                <a:ext uri="{FF2B5EF4-FFF2-40B4-BE49-F238E27FC236}">
                  <a16:creationId xmlns:a16="http://schemas.microsoft.com/office/drawing/2014/main" id="{761809BD-2715-A047-8497-28EB1CD834E9}"/>
                </a:ext>
              </a:extLst>
            </p:cNvPr>
            <p:cNvSpPr txBox="1"/>
            <p:nvPr/>
          </p:nvSpPr>
          <p:spPr>
            <a:xfrm>
              <a:off x="5596571" y="1431885"/>
              <a:ext cx="493654" cy="305363"/>
            </a:xfrm>
            <a:prstGeom prst="rect">
              <a:avLst/>
            </a:prstGeom>
            <a:solidFill>
              <a:schemeClr val="bg1"/>
            </a:solidFill>
          </p:spPr>
          <p:txBody>
            <a:bodyPr wrap="square" rtlCol="0">
              <a:spAutoFit/>
            </a:bodyPr>
            <a:lstStyle/>
            <a:p>
              <a:r>
                <a:rPr lang="en-US" sz="1100" b="1" dirty="0">
                  <a:latin typeface="Arial" panose="020B0604020202020204" pitchFamily="34" charset="0"/>
                  <a:cs typeface="Arial" panose="020B0604020202020204" pitchFamily="34" charset="0"/>
                </a:rPr>
                <a:t>7.5</a:t>
              </a:r>
            </a:p>
          </p:txBody>
        </p:sp>
        <p:sp>
          <p:nvSpPr>
            <p:cNvPr id="51" name="TextBox 50">
              <a:extLst>
                <a:ext uri="{FF2B5EF4-FFF2-40B4-BE49-F238E27FC236}">
                  <a16:creationId xmlns:a16="http://schemas.microsoft.com/office/drawing/2014/main" id="{9DFB499B-1E2E-F44A-8438-63DD16AF53D8}"/>
                </a:ext>
              </a:extLst>
            </p:cNvPr>
            <p:cNvSpPr txBox="1"/>
            <p:nvPr/>
          </p:nvSpPr>
          <p:spPr>
            <a:xfrm>
              <a:off x="5678972" y="1802422"/>
              <a:ext cx="320805" cy="305363"/>
            </a:xfrm>
            <a:prstGeom prst="rect">
              <a:avLst/>
            </a:prstGeom>
            <a:solidFill>
              <a:schemeClr val="bg1"/>
            </a:solidFill>
          </p:spPr>
          <p:txBody>
            <a:bodyPr wrap="square" rtlCol="0">
              <a:spAutoFit/>
            </a:bodyPr>
            <a:lstStyle/>
            <a:p>
              <a:r>
                <a:rPr lang="en-US" sz="1100" b="1" dirty="0">
                  <a:latin typeface="Arial" panose="020B0604020202020204" pitchFamily="34" charset="0"/>
                  <a:cs typeface="Arial" panose="020B0604020202020204" pitchFamily="34" charset="0"/>
                </a:rPr>
                <a:t>5</a:t>
              </a:r>
            </a:p>
          </p:txBody>
        </p:sp>
        <p:sp>
          <p:nvSpPr>
            <p:cNvPr id="52" name="TextBox 51">
              <a:extLst>
                <a:ext uri="{FF2B5EF4-FFF2-40B4-BE49-F238E27FC236}">
                  <a16:creationId xmlns:a16="http://schemas.microsoft.com/office/drawing/2014/main" id="{03075C64-2BDA-E04B-A4F7-9CB2F0D1FEE7}"/>
                </a:ext>
              </a:extLst>
            </p:cNvPr>
            <p:cNvSpPr txBox="1"/>
            <p:nvPr/>
          </p:nvSpPr>
          <p:spPr>
            <a:xfrm>
              <a:off x="5596571" y="2222119"/>
              <a:ext cx="511942" cy="305363"/>
            </a:xfrm>
            <a:prstGeom prst="rect">
              <a:avLst/>
            </a:prstGeom>
            <a:solidFill>
              <a:schemeClr val="bg1"/>
            </a:solidFill>
          </p:spPr>
          <p:txBody>
            <a:bodyPr wrap="square" rtlCol="0">
              <a:spAutoFit/>
            </a:bodyPr>
            <a:lstStyle/>
            <a:p>
              <a:r>
                <a:rPr lang="en-US" sz="1100" b="1" dirty="0">
                  <a:latin typeface="Arial" panose="020B0604020202020204" pitchFamily="34" charset="0"/>
                  <a:cs typeface="Arial" panose="020B0604020202020204" pitchFamily="34" charset="0"/>
                </a:rPr>
                <a:t>2.5</a:t>
              </a:r>
            </a:p>
          </p:txBody>
        </p:sp>
        <p:sp>
          <p:nvSpPr>
            <p:cNvPr id="53" name="TextBox 52">
              <a:extLst>
                <a:ext uri="{FF2B5EF4-FFF2-40B4-BE49-F238E27FC236}">
                  <a16:creationId xmlns:a16="http://schemas.microsoft.com/office/drawing/2014/main" id="{C20D074D-EC19-DB44-A4B8-51EA7CC54995}"/>
                </a:ext>
              </a:extLst>
            </p:cNvPr>
            <p:cNvSpPr txBox="1"/>
            <p:nvPr/>
          </p:nvSpPr>
          <p:spPr>
            <a:xfrm>
              <a:off x="5687104" y="2605343"/>
              <a:ext cx="332994" cy="305363"/>
            </a:xfrm>
            <a:prstGeom prst="rect">
              <a:avLst/>
            </a:prstGeom>
            <a:solidFill>
              <a:schemeClr val="bg1"/>
            </a:solidFill>
          </p:spPr>
          <p:txBody>
            <a:bodyPr wrap="square" rtlCol="0">
              <a:spAutoFit/>
            </a:bodyPr>
            <a:lstStyle/>
            <a:p>
              <a:r>
                <a:rPr lang="en-US" sz="1100" b="1" dirty="0">
                  <a:latin typeface="Arial" panose="020B0604020202020204" pitchFamily="34" charset="0"/>
                  <a:cs typeface="Arial" panose="020B0604020202020204" pitchFamily="34" charset="0"/>
                </a:rPr>
                <a:t>0</a:t>
              </a:r>
            </a:p>
          </p:txBody>
        </p:sp>
      </p:grpSp>
      <p:sp>
        <p:nvSpPr>
          <p:cNvPr id="58" name="TextBox 57">
            <a:extLst>
              <a:ext uri="{FF2B5EF4-FFF2-40B4-BE49-F238E27FC236}">
                <a16:creationId xmlns:a16="http://schemas.microsoft.com/office/drawing/2014/main" id="{ED177F89-D230-D245-A22F-D1425A68F45A}"/>
              </a:ext>
            </a:extLst>
          </p:cNvPr>
          <p:cNvSpPr txBox="1"/>
          <p:nvPr/>
        </p:nvSpPr>
        <p:spPr>
          <a:xfrm>
            <a:off x="5960924" y="3632361"/>
            <a:ext cx="407484" cy="461665"/>
          </a:xfrm>
          <a:prstGeom prst="rect">
            <a:avLst/>
          </a:prstGeom>
          <a:noFill/>
        </p:spPr>
        <p:txBody>
          <a:bodyPr wrap="none" rtlCol="0">
            <a:spAutoFit/>
          </a:bodyPr>
          <a:lstStyle/>
          <a:p>
            <a:r>
              <a:rPr lang="en-US" sz="2400" b="1" dirty="0">
                <a:latin typeface="Arial" charset="0"/>
                <a:ea typeface="Arial" charset="0"/>
                <a:cs typeface="Arial" charset="0"/>
              </a:rPr>
              <a:t>D</a:t>
            </a:r>
          </a:p>
        </p:txBody>
      </p:sp>
    </p:spTree>
    <p:extLst>
      <p:ext uri="{BB962C8B-B14F-4D97-AF65-F5344CB8AC3E}">
        <p14:creationId xmlns:p14="http://schemas.microsoft.com/office/powerpoint/2010/main" val="2728692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129" y="-185154"/>
            <a:ext cx="11295743" cy="1942515"/>
          </a:xfrm>
        </p:spPr>
        <p:txBody>
          <a:bodyPr>
            <a:normAutofit/>
          </a:bodyPr>
          <a:lstStyle/>
          <a:p>
            <a:pPr algn="ctr"/>
            <a:r>
              <a:rPr lang="en-US" b="0" dirty="0">
                <a:solidFill>
                  <a:srgbClr val="002060"/>
                </a:solidFill>
              </a:rPr>
              <a:t>Despite radiologic CR, he had residual disease at 6 months and hence was rechallenged with pembrolizumab. </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6139" y="1489561"/>
            <a:ext cx="3213503" cy="3275216"/>
          </a:xfrm>
          <a:prstGeom prst="rect">
            <a:avLst/>
          </a:prstGeom>
        </p:spPr>
      </p:pic>
      <p:sp>
        <p:nvSpPr>
          <p:cNvPr id="5" name="TextBox 4"/>
          <p:cNvSpPr txBox="1"/>
          <p:nvPr/>
        </p:nvSpPr>
        <p:spPr>
          <a:xfrm>
            <a:off x="1294735" y="4885134"/>
            <a:ext cx="2373086" cy="461665"/>
          </a:xfrm>
          <a:prstGeom prst="rect">
            <a:avLst/>
          </a:prstGeom>
          <a:noFill/>
        </p:spPr>
        <p:txBody>
          <a:bodyPr wrap="none" rtlCol="0">
            <a:spAutoFit/>
          </a:bodyPr>
          <a:lstStyle/>
          <a:p>
            <a:r>
              <a:rPr lang="en-US" sz="2400" b="1" dirty="0"/>
              <a:t>6 months on </a:t>
            </a:r>
            <a:r>
              <a:rPr lang="en-US" sz="2400" b="1" dirty="0" err="1"/>
              <a:t>aNK</a:t>
            </a:r>
            <a:endParaRPr lang="en-US" sz="2400" b="1" dirty="0"/>
          </a:p>
        </p:txBody>
      </p:sp>
      <p:pic>
        <p:nvPicPr>
          <p:cNvPr id="6" name="Picture 5">
            <a:extLst>
              <a:ext uri="{FF2B5EF4-FFF2-40B4-BE49-F238E27FC236}">
                <a16:creationId xmlns:a16="http://schemas.microsoft.com/office/drawing/2014/main" id="{6C64E013-07A4-0042-A67C-7A11854EC4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19652" y="1489561"/>
            <a:ext cx="4340427" cy="3275216"/>
          </a:xfrm>
          <a:prstGeom prst="rect">
            <a:avLst/>
          </a:prstGeom>
        </p:spPr>
      </p:pic>
      <p:sp>
        <p:nvSpPr>
          <p:cNvPr id="8" name="TextBox 7">
            <a:extLst>
              <a:ext uri="{FF2B5EF4-FFF2-40B4-BE49-F238E27FC236}">
                <a16:creationId xmlns:a16="http://schemas.microsoft.com/office/drawing/2014/main" id="{91695B32-E229-0D49-9AB9-AF9EB1C16111}"/>
              </a:ext>
            </a:extLst>
          </p:cNvPr>
          <p:cNvSpPr txBox="1"/>
          <p:nvPr/>
        </p:nvSpPr>
        <p:spPr>
          <a:xfrm>
            <a:off x="7024490" y="4813494"/>
            <a:ext cx="3730751" cy="830997"/>
          </a:xfrm>
          <a:prstGeom prst="rect">
            <a:avLst/>
          </a:prstGeom>
          <a:noFill/>
        </p:spPr>
        <p:txBody>
          <a:bodyPr wrap="square" rtlCol="0">
            <a:spAutoFit/>
          </a:bodyPr>
          <a:lstStyle/>
          <a:p>
            <a:pPr algn="ctr"/>
            <a:r>
              <a:rPr lang="en-US" sz="2400" b="1" dirty="0"/>
              <a:t>Durable clinical and radiologic CR ensued</a:t>
            </a:r>
          </a:p>
        </p:txBody>
      </p:sp>
      <p:grpSp>
        <p:nvGrpSpPr>
          <p:cNvPr id="3" name="Group 2">
            <a:extLst>
              <a:ext uri="{FF2B5EF4-FFF2-40B4-BE49-F238E27FC236}">
                <a16:creationId xmlns:a16="http://schemas.microsoft.com/office/drawing/2014/main" id="{278515C6-772A-E231-6E5E-3AAF24B2BDD7}"/>
              </a:ext>
            </a:extLst>
          </p:cNvPr>
          <p:cNvGrpSpPr/>
          <p:nvPr/>
        </p:nvGrpSpPr>
        <p:grpSpPr>
          <a:xfrm>
            <a:off x="4428326" y="3127170"/>
            <a:ext cx="2005461" cy="715921"/>
            <a:chOff x="3321244" y="2345377"/>
            <a:chExt cx="1504096" cy="536941"/>
          </a:xfrm>
        </p:grpSpPr>
        <p:cxnSp>
          <p:nvCxnSpPr>
            <p:cNvPr id="9" name="Straight Arrow Connector 8">
              <a:extLst>
                <a:ext uri="{FF2B5EF4-FFF2-40B4-BE49-F238E27FC236}">
                  <a16:creationId xmlns:a16="http://schemas.microsoft.com/office/drawing/2014/main" id="{50965735-F7C4-184A-A05B-F5E2F9C7B5AD}"/>
                </a:ext>
              </a:extLst>
            </p:cNvPr>
            <p:cNvCxnSpPr/>
            <p:nvPr/>
          </p:nvCxnSpPr>
          <p:spPr>
            <a:xfrm>
              <a:off x="3321244" y="2345377"/>
              <a:ext cx="1504096"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9AF0332-DC50-3445-BEBF-C12D651DDA10}"/>
                </a:ext>
              </a:extLst>
            </p:cNvPr>
            <p:cNvSpPr txBox="1"/>
            <p:nvPr/>
          </p:nvSpPr>
          <p:spPr>
            <a:xfrm>
              <a:off x="3545552" y="2536069"/>
              <a:ext cx="888176" cy="346249"/>
            </a:xfrm>
            <a:prstGeom prst="rect">
              <a:avLst/>
            </a:prstGeom>
            <a:noFill/>
          </p:spPr>
          <p:txBody>
            <a:bodyPr wrap="none" rtlCol="0">
              <a:spAutoFit/>
            </a:bodyPr>
            <a:lstStyle/>
            <a:p>
              <a:r>
                <a:rPr lang="en-US" sz="2400" b="1" dirty="0" err="1">
                  <a:solidFill>
                    <a:srgbClr val="0432FF"/>
                  </a:solidFill>
                </a:rPr>
                <a:t>Pembro</a:t>
              </a:r>
              <a:endParaRPr lang="en-US" sz="2400" b="1" dirty="0">
                <a:solidFill>
                  <a:srgbClr val="0432FF"/>
                </a:solidFill>
              </a:endParaRPr>
            </a:p>
          </p:txBody>
        </p:sp>
      </p:grpSp>
      <p:sp>
        <p:nvSpPr>
          <p:cNvPr id="7" name="Title 1">
            <a:extLst>
              <a:ext uri="{FF2B5EF4-FFF2-40B4-BE49-F238E27FC236}">
                <a16:creationId xmlns:a16="http://schemas.microsoft.com/office/drawing/2014/main" id="{7E675559-B357-2BC8-C4E9-AACD8C6D6942}"/>
              </a:ext>
            </a:extLst>
          </p:cNvPr>
          <p:cNvSpPr txBox="1">
            <a:spLocks/>
          </p:cNvSpPr>
          <p:nvPr/>
        </p:nvSpPr>
        <p:spPr bwMode="auto">
          <a:xfrm>
            <a:off x="0" y="5619351"/>
            <a:ext cx="11966917" cy="1226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noAutofit/>
          </a:bodyPr>
          <a:lstStyle>
            <a:lvl1pPr algn="l" defTabSz="457200" rtl="0" eaLnBrk="1" fontAlgn="base" hangingPunct="1">
              <a:spcBef>
                <a:spcPct val="0"/>
              </a:spcBef>
              <a:spcAft>
                <a:spcPct val="0"/>
              </a:spcAft>
              <a:defRPr sz="3200" b="1" kern="1200">
                <a:solidFill>
                  <a:schemeClr val="tx1"/>
                </a:solidFill>
                <a:latin typeface="Arial Narrow"/>
                <a:ea typeface="MS PGothic" pitchFamily="34" charset="-128"/>
                <a:cs typeface="Arial Narrow"/>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algn="ctr"/>
            <a:r>
              <a:rPr lang="en-US" b="0" dirty="0">
                <a:latin typeface="Arial" panose="020B0604020202020204" pitchFamily="34" charset="0"/>
                <a:cs typeface="Arial" panose="020B0604020202020204" pitchFamily="34" charset="0"/>
              </a:rPr>
              <a:t>Pembrolizumab re-challenge led to </a:t>
            </a:r>
            <a:r>
              <a:rPr lang="en-US" u="sng" dirty="0">
                <a:latin typeface="Arial" panose="020B0604020202020204" pitchFamily="34" charset="0"/>
                <a:cs typeface="Arial" panose="020B0604020202020204" pitchFamily="34" charset="0"/>
              </a:rPr>
              <a:t>durable CR, ongoing at &gt;5 years later in 2022</a:t>
            </a:r>
            <a:r>
              <a:rPr lang="en-US" b="0" dirty="0">
                <a:latin typeface="Arial" panose="020B0604020202020204" pitchFamily="34" charset="0"/>
                <a:cs typeface="Arial" panose="020B0604020202020204" pitchFamily="34" charset="0"/>
              </a:rPr>
              <a:t>, when patient died from a non-MCC cause</a:t>
            </a:r>
          </a:p>
        </p:txBody>
      </p:sp>
    </p:spTree>
    <p:extLst>
      <p:ext uri="{BB962C8B-B14F-4D97-AF65-F5344CB8AC3E}">
        <p14:creationId xmlns:p14="http://schemas.microsoft.com/office/powerpoint/2010/main" val="1827500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49AA7CA-6CC0-14E6-C2F1-70C1C299EE53}"/>
              </a:ext>
            </a:extLst>
          </p:cNvPr>
          <p:cNvSpPr>
            <a:spLocks noGrp="1"/>
          </p:cNvSpPr>
          <p:nvPr>
            <p:ph type="title"/>
          </p:nvPr>
        </p:nvSpPr>
        <p:spPr>
          <a:xfrm>
            <a:off x="724800" y="2809807"/>
            <a:ext cx="10742400" cy="1143000"/>
          </a:xfrm>
        </p:spPr>
        <p:txBody>
          <a:bodyPr/>
          <a:lstStyle/>
          <a:p>
            <a:pPr algn="ctr"/>
            <a:r>
              <a:rPr lang="en-US" sz="4800" dirty="0">
                <a:solidFill>
                  <a:srgbClr val="002060"/>
                </a:solidFill>
              </a:rPr>
              <a:t>Lessons learnt</a:t>
            </a:r>
          </a:p>
        </p:txBody>
      </p:sp>
    </p:spTree>
    <p:extLst>
      <p:ext uri="{BB962C8B-B14F-4D97-AF65-F5344CB8AC3E}">
        <p14:creationId xmlns:p14="http://schemas.microsoft.com/office/powerpoint/2010/main" val="578999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D6BB77-A148-414D-A315-E4B5013816EA}" type="slidenum">
              <a:rPr lang="en-US" smtClean="0"/>
              <a:t>4</a:t>
            </a:fld>
            <a:endParaRPr lang="en-US"/>
          </a:p>
        </p:txBody>
      </p:sp>
      <p:sp>
        <p:nvSpPr>
          <p:cNvPr id="5" name="Title 1"/>
          <p:cNvSpPr>
            <a:spLocks noGrp="1"/>
          </p:cNvSpPr>
          <p:nvPr>
            <p:ph type="title"/>
          </p:nvPr>
        </p:nvSpPr>
        <p:spPr>
          <a:xfrm>
            <a:off x="838200" y="346272"/>
            <a:ext cx="8509000" cy="1325563"/>
          </a:xfrm>
        </p:spPr>
        <p:txBody>
          <a:bodyPr/>
          <a:lstStyle/>
          <a:p>
            <a:r>
              <a:rPr lang="en-US" dirty="0"/>
              <a:t>Webinar Faculty</a:t>
            </a:r>
          </a:p>
        </p:txBody>
      </p:sp>
      <p:sp>
        <p:nvSpPr>
          <p:cNvPr id="6" name="TextBox 5"/>
          <p:cNvSpPr txBox="1"/>
          <p:nvPr/>
        </p:nvSpPr>
        <p:spPr>
          <a:xfrm>
            <a:off x="265305" y="4439659"/>
            <a:ext cx="2161678" cy="1719573"/>
          </a:xfrm>
          <a:prstGeom prst="rect">
            <a:avLst/>
          </a:prstGeom>
          <a:noFill/>
        </p:spPr>
        <p:txBody>
          <a:bodyPr wrap="square" rtlCol="0">
            <a:spAutoFit/>
          </a:bodyPr>
          <a:lstStyle/>
          <a:p>
            <a:pPr marR="0" lvl="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Moderator:</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600" dirty="0">
                <a:effectLst/>
                <a:latin typeface="Calibri" panose="020F0502020204030204" pitchFamily="34" charset="0"/>
                <a:ea typeface="Calibri" panose="020F0502020204030204" pitchFamily="34" charset="0"/>
                <a:cs typeface="Times New Roman" panose="02020603050405020304" pitchFamily="18" charset="0"/>
              </a:rPr>
              <a:t>Vernon K. Sondak, MD </a:t>
            </a:r>
          </a:p>
          <a:p>
            <a:pPr algn="ctr">
              <a:lnSpc>
                <a:spcPct val="107000"/>
              </a:lnSpc>
            </a:pPr>
            <a:r>
              <a:rPr lang="en-US" sz="1600" dirty="0">
                <a:effectLst/>
                <a:latin typeface="Calibri" panose="020F0502020204030204" pitchFamily="34" charset="0"/>
                <a:ea typeface="Calibri" panose="020F0502020204030204" pitchFamily="34" charset="0"/>
                <a:cs typeface="Times New Roman" panose="02020603050405020304" pitchFamily="18" charset="0"/>
              </a:rPr>
              <a:t>Expert Panel Chair</a:t>
            </a:r>
          </a:p>
          <a:p>
            <a:pPr marR="0" lvl="0" algn="ctr">
              <a:lnSpc>
                <a:spcPct val="107000"/>
              </a:lnSpc>
              <a:spcBef>
                <a:spcPts val="0"/>
              </a:spcBef>
              <a:spcAft>
                <a:spcPts val="0"/>
              </a:spcAft>
            </a:pPr>
            <a:r>
              <a:rPr lang="en-US" sz="1600" i="1" dirty="0">
                <a:effectLst/>
                <a:latin typeface="Calibri" panose="020F0502020204030204" pitchFamily="34" charset="0"/>
                <a:ea typeface="Calibri" panose="020F0502020204030204" pitchFamily="34" charset="0"/>
                <a:cs typeface="Times New Roman" panose="02020603050405020304" pitchFamily="18" charset="0"/>
              </a:rPr>
              <a:t>Moffitt Cancer Center</a:t>
            </a:r>
            <a:br>
              <a:rPr lang="en-US" sz="1600" i="1" dirty="0">
                <a:effectLst/>
                <a:latin typeface="Calibri" panose="020F0502020204030204" pitchFamily="34" charset="0"/>
                <a:ea typeface="Calibri" panose="020F0502020204030204" pitchFamily="34" charset="0"/>
                <a:cs typeface="Times New Roman" panose="02020603050405020304" pitchFamily="18" charset="0"/>
              </a:rPr>
            </a:br>
            <a:r>
              <a:rPr lang="en-US" sz="1600" i="1" dirty="0">
                <a:effectLst/>
                <a:latin typeface="Calibri" panose="020F0502020204030204" pitchFamily="34" charset="0"/>
                <a:ea typeface="Calibri" panose="020F0502020204030204" pitchFamily="34" charset="0"/>
                <a:cs typeface="Times New Roman" panose="02020603050405020304" pitchFamily="18" charset="0"/>
              </a:rPr>
              <a:t>Tampa, Florida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i="1" dirty="0"/>
          </a:p>
        </p:txBody>
      </p:sp>
      <p:sp>
        <p:nvSpPr>
          <p:cNvPr id="17" name="TextBox 16">
            <a:extLst>
              <a:ext uri="{FF2B5EF4-FFF2-40B4-BE49-F238E27FC236}">
                <a16:creationId xmlns:a16="http://schemas.microsoft.com/office/drawing/2014/main" id="{253B7303-57FC-DA4C-EDFB-92425222360F}"/>
              </a:ext>
            </a:extLst>
          </p:cNvPr>
          <p:cNvSpPr txBox="1"/>
          <p:nvPr/>
        </p:nvSpPr>
        <p:spPr>
          <a:xfrm>
            <a:off x="2575611" y="4438680"/>
            <a:ext cx="2480558" cy="1134478"/>
          </a:xfrm>
          <a:prstGeom prst="rect">
            <a:avLst/>
          </a:prstGeom>
          <a:noFill/>
        </p:spPr>
        <p:txBody>
          <a:bodyPr wrap="square">
            <a:spAutoFit/>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Christopher A. Barker, MD </a:t>
            </a:r>
          </a:p>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Expert Panel Member</a:t>
            </a:r>
          </a:p>
          <a:p>
            <a:pPr marL="0" marR="0" algn="ctr">
              <a:lnSpc>
                <a:spcPct val="107000"/>
              </a:lnSpc>
              <a:spcBef>
                <a:spcPts val="0"/>
              </a:spcBef>
              <a:spcAft>
                <a:spcPts val="0"/>
              </a:spcAft>
            </a:pPr>
            <a:r>
              <a:rPr lang="en-US" sz="1600" i="1" dirty="0">
                <a:effectLst/>
                <a:latin typeface="Calibri" panose="020F0502020204030204" pitchFamily="34" charset="0"/>
                <a:ea typeface="Calibri" panose="020F0502020204030204" pitchFamily="34" charset="0"/>
                <a:cs typeface="Times New Roman" panose="02020603050405020304" pitchFamily="18" charset="0"/>
              </a:rPr>
              <a:t>Memorial Sloan Kettering</a:t>
            </a:r>
            <a:br>
              <a:rPr lang="en-US" sz="1600" i="1" dirty="0">
                <a:effectLst/>
                <a:latin typeface="Calibri" panose="020F0502020204030204" pitchFamily="34" charset="0"/>
                <a:ea typeface="Calibri" panose="020F0502020204030204" pitchFamily="34" charset="0"/>
                <a:cs typeface="Times New Roman" panose="02020603050405020304" pitchFamily="18" charset="0"/>
              </a:rPr>
            </a:br>
            <a:r>
              <a:rPr lang="en-US" sz="1600" i="1" dirty="0">
                <a:effectLst/>
                <a:latin typeface="Calibri" panose="020F0502020204030204" pitchFamily="34" charset="0"/>
                <a:ea typeface="Calibri" panose="020F0502020204030204" pitchFamily="34" charset="0"/>
                <a:cs typeface="Times New Roman" panose="02020603050405020304" pitchFamily="18" charset="0"/>
              </a:rPr>
              <a:t>New York, New York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119AF784-53FB-1E30-04B6-0BA617D8ABC4}"/>
              </a:ext>
            </a:extLst>
          </p:cNvPr>
          <p:cNvSpPr txBox="1"/>
          <p:nvPr/>
        </p:nvSpPr>
        <p:spPr>
          <a:xfrm>
            <a:off x="5264667" y="4433439"/>
            <a:ext cx="2354743" cy="1363450"/>
          </a:xfrm>
          <a:prstGeom prst="rect">
            <a:avLst/>
          </a:prstGeom>
          <a:noFill/>
        </p:spPr>
        <p:txBody>
          <a:bodyPr wrap="square">
            <a:spAutoFit/>
          </a:bodyPr>
          <a:lstStyle/>
          <a:p>
            <a:pPr marL="0" marR="0" algn="ctr">
              <a:spcBef>
                <a:spcPts val="0"/>
              </a:spcBef>
            </a:pPr>
            <a:r>
              <a:rPr lang="en-US" sz="1600" dirty="0">
                <a:effectLst/>
                <a:latin typeface="Calibri" panose="020F0502020204030204" pitchFamily="34" charset="0"/>
                <a:ea typeface="Calibri" panose="020F0502020204030204" pitchFamily="34" charset="0"/>
                <a:cs typeface="Times New Roman" panose="02020603050405020304" pitchFamily="18" charset="0"/>
              </a:rPr>
              <a:t>Shailender Bhatia, MD Expert Panel Member</a:t>
            </a:r>
          </a:p>
          <a:p>
            <a:pPr marL="0" marR="0" algn="ctr">
              <a:lnSpc>
                <a:spcPct val="107000"/>
              </a:lnSpc>
              <a:spcBef>
                <a:spcPts val="0"/>
              </a:spcBef>
              <a:spcAft>
                <a:spcPts val="800"/>
              </a:spcAft>
            </a:pPr>
            <a:r>
              <a:rPr lang="en-US" sz="1600" i="1" dirty="0">
                <a:effectLst/>
                <a:latin typeface="Calibri" panose="020F0502020204030204" pitchFamily="34" charset="0"/>
                <a:ea typeface="Calibri" panose="020F0502020204030204" pitchFamily="34" charset="0"/>
                <a:cs typeface="Times New Roman" panose="02020603050405020304" pitchFamily="18" charset="0"/>
              </a:rPr>
              <a:t>Fred Hutchinson Cancer Research Center</a:t>
            </a:r>
            <a:br>
              <a:rPr lang="en-US" sz="1600" i="1" dirty="0">
                <a:effectLst/>
                <a:latin typeface="Calibri" panose="020F0502020204030204" pitchFamily="34" charset="0"/>
                <a:ea typeface="Calibri" panose="020F0502020204030204" pitchFamily="34" charset="0"/>
                <a:cs typeface="Times New Roman" panose="02020603050405020304" pitchFamily="18" charset="0"/>
              </a:rPr>
            </a:br>
            <a:r>
              <a:rPr lang="en-US" sz="1600" i="1" dirty="0">
                <a:effectLst/>
                <a:latin typeface="Calibri" panose="020F0502020204030204" pitchFamily="34" charset="0"/>
                <a:ea typeface="Calibri" panose="020F0502020204030204" pitchFamily="34" charset="0"/>
                <a:cs typeface="Times New Roman" panose="02020603050405020304" pitchFamily="18" charset="0"/>
              </a:rPr>
              <a:t>Seattle, Washington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8FE36F5-507F-2AAE-0998-BE6B366C84AB}"/>
              </a:ext>
            </a:extLst>
          </p:cNvPr>
          <p:cNvSpPr txBox="1"/>
          <p:nvPr/>
        </p:nvSpPr>
        <p:spPr>
          <a:xfrm>
            <a:off x="7969313" y="4396532"/>
            <a:ext cx="1993836" cy="1134478"/>
          </a:xfrm>
          <a:prstGeom prst="rect">
            <a:avLst/>
          </a:prstGeom>
          <a:noFill/>
        </p:spPr>
        <p:txBody>
          <a:bodyPr wrap="square">
            <a:spAutoFit/>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Zeynep Eroglu, MD Expert Panel Member</a:t>
            </a:r>
          </a:p>
          <a:p>
            <a:pPr marL="0" marR="0" algn="ctr">
              <a:lnSpc>
                <a:spcPct val="107000"/>
              </a:lnSpc>
              <a:spcBef>
                <a:spcPts val="0"/>
              </a:spcBef>
              <a:spcAft>
                <a:spcPts val="800"/>
              </a:spcAft>
            </a:pPr>
            <a:r>
              <a:rPr lang="en-US" sz="1600" i="1" dirty="0">
                <a:effectLst/>
                <a:latin typeface="Calibri" panose="020F0502020204030204" pitchFamily="34" charset="0"/>
                <a:ea typeface="Calibri" panose="020F0502020204030204" pitchFamily="34" charset="0"/>
                <a:cs typeface="Times New Roman" panose="02020603050405020304" pitchFamily="18" charset="0"/>
              </a:rPr>
              <a:t>Moffitt Cancer Center</a:t>
            </a:r>
            <a:br>
              <a:rPr lang="en-US" sz="1600" i="1" dirty="0">
                <a:effectLst/>
                <a:latin typeface="Calibri" panose="020F0502020204030204" pitchFamily="34" charset="0"/>
                <a:ea typeface="Calibri" panose="020F0502020204030204" pitchFamily="34" charset="0"/>
                <a:cs typeface="Times New Roman" panose="02020603050405020304" pitchFamily="18" charset="0"/>
              </a:rPr>
            </a:br>
            <a:r>
              <a:rPr lang="en-US" sz="1600" i="1" dirty="0">
                <a:effectLst/>
                <a:latin typeface="Calibri" panose="020F0502020204030204" pitchFamily="34" charset="0"/>
                <a:ea typeface="Calibri" panose="020F0502020204030204" pitchFamily="34" charset="0"/>
                <a:cs typeface="Times New Roman" panose="02020603050405020304" pitchFamily="18" charset="0"/>
              </a:rPr>
              <a:t>Tampa, Florida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A picture containing person, person, wall, indoor&#10;&#10;Description automatically generated">
            <a:extLst>
              <a:ext uri="{FF2B5EF4-FFF2-40B4-BE49-F238E27FC236}">
                <a16:creationId xmlns:a16="http://schemas.microsoft.com/office/drawing/2014/main" id="{8779611C-FC4A-6A1E-C57F-6401FF2E79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56" r="16346"/>
          <a:stretch/>
        </p:blipFill>
        <p:spPr>
          <a:xfrm>
            <a:off x="2698226" y="2008932"/>
            <a:ext cx="2235327" cy="2387600"/>
          </a:xfrm>
          <a:prstGeom prst="rect">
            <a:avLst/>
          </a:prstGeom>
        </p:spPr>
      </p:pic>
      <p:pic>
        <p:nvPicPr>
          <p:cNvPr id="18" name="Picture 17" descr="A person in a suit smiling&#10;&#10;Description automatically generated with medium confidence">
            <a:extLst>
              <a:ext uri="{FF2B5EF4-FFF2-40B4-BE49-F238E27FC236}">
                <a16:creationId xmlns:a16="http://schemas.microsoft.com/office/drawing/2014/main" id="{AE2FA282-F29C-92EA-D3A4-49E86588F393}"/>
              </a:ext>
            </a:extLst>
          </p:cNvPr>
          <p:cNvPicPr>
            <a:picLocks noChangeAspect="1"/>
          </p:cNvPicPr>
          <p:nvPr/>
        </p:nvPicPr>
        <p:blipFill rotWithShape="1">
          <a:blip r:embed="rId4">
            <a:extLst>
              <a:ext uri="{28A0092B-C50C-407E-A947-70E740481C1C}">
                <a14:useLocalDpi xmlns:a14="http://schemas.microsoft.com/office/drawing/2010/main" val="0"/>
              </a:ext>
            </a:extLst>
          </a:blip>
          <a:srcRect l="13457" r="2986"/>
          <a:stretch/>
        </p:blipFill>
        <p:spPr>
          <a:xfrm>
            <a:off x="5380229" y="2030830"/>
            <a:ext cx="2201473" cy="2375107"/>
          </a:xfrm>
          <a:prstGeom prst="rect">
            <a:avLst/>
          </a:prstGeom>
        </p:spPr>
      </p:pic>
      <p:pic>
        <p:nvPicPr>
          <p:cNvPr id="19" name="Picture 18" descr="Image Place holder">
            <a:extLst>
              <a:ext uri="{FF2B5EF4-FFF2-40B4-BE49-F238E27FC236}">
                <a16:creationId xmlns:a16="http://schemas.microsoft.com/office/drawing/2014/main" id="{6A6F9821-A89D-838E-65A9-AADD43AF31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01291" y="2040257"/>
            <a:ext cx="1893835" cy="2375107"/>
          </a:xfrm>
          <a:prstGeom prst="rect">
            <a:avLst/>
          </a:prstGeom>
          <a:noFill/>
          <a:ln>
            <a:noFill/>
          </a:ln>
        </p:spPr>
      </p:pic>
      <p:pic>
        <p:nvPicPr>
          <p:cNvPr id="12" name="Picture 11"/>
          <p:cNvPicPr/>
          <p:nvPr/>
        </p:nvPicPr>
        <p:blipFill>
          <a:blip r:embed="rId6">
            <a:extLst>
              <a:ext uri="{28A0092B-C50C-407E-A947-70E740481C1C}">
                <a14:useLocalDpi xmlns:a14="http://schemas.microsoft.com/office/drawing/2010/main" val="0"/>
              </a:ext>
            </a:extLst>
          </a:blip>
          <a:srcRect/>
          <a:stretch>
            <a:fillRect/>
          </a:stretch>
        </p:blipFill>
        <p:spPr bwMode="auto">
          <a:xfrm>
            <a:off x="393644" y="2008932"/>
            <a:ext cx="1801409" cy="2387600"/>
          </a:xfrm>
          <a:prstGeom prst="rect">
            <a:avLst/>
          </a:prstGeom>
          <a:noFill/>
        </p:spPr>
      </p:pic>
    </p:spTree>
    <p:extLst>
      <p:ext uri="{BB962C8B-B14F-4D97-AF65-F5344CB8AC3E}">
        <p14:creationId xmlns:p14="http://schemas.microsoft.com/office/powerpoint/2010/main" val="2825139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361B-EA67-AD0B-600C-6D0ACE289644}"/>
              </a:ext>
            </a:extLst>
          </p:cNvPr>
          <p:cNvSpPr>
            <a:spLocks noGrp="1"/>
          </p:cNvSpPr>
          <p:nvPr>
            <p:ph type="title"/>
          </p:nvPr>
        </p:nvSpPr>
        <p:spPr>
          <a:xfrm>
            <a:off x="724800" y="575480"/>
            <a:ext cx="10742400" cy="1143000"/>
          </a:xfrm>
        </p:spPr>
        <p:txBody>
          <a:bodyPr>
            <a:normAutofit fontScale="90000"/>
          </a:bodyPr>
          <a:lstStyle/>
          <a:p>
            <a:r>
              <a:rPr lang="en-US" dirty="0">
                <a:solidFill>
                  <a:srgbClr val="002060"/>
                </a:solidFill>
              </a:rPr>
              <a:t>Be </a:t>
            </a:r>
            <a:r>
              <a:rPr lang="en-US" u="sng" dirty="0">
                <a:solidFill>
                  <a:srgbClr val="002060"/>
                </a:solidFill>
              </a:rPr>
              <a:t>relentless</a:t>
            </a:r>
            <a:r>
              <a:rPr lang="en-US" dirty="0">
                <a:solidFill>
                  <a:srgbClr val="002060"/>
                </a:solidFill>
              </a:rPr>
              <a:t> in the pursuit of a successful immune response against cancer cells</a:t>
            </a:r>
          </a:p>
        </p:txBody>
      </p:sp>
      <p:pic>
        <p:nvPicPr>
          <p:cNvPr id="4" name="Picture 3" descr="A picture containing graphical user interface&#10;&#10;Description automatically generated">
            <a:extLst>
              <a:ext uri="{FF2B5EF4-FFF2-40B4-BE49-F238E27FC236}">
                <a16:creationId xmlns:a16="http://schemas.microsoft.com/office/drawing/2014/main" id="{ADE908B0-7789-4C0E-36F6-74A6AE05EFE2}"/>
              </a:ext>
            </a:extLst>
          </p:cNvPr>
          <p:cNvPicPr>
            <a:picLocks noChangeAspect="1"/>
          </p:cNvPicPr>
          <p:nvPr/>
        </p:nvPicPr>
        <p:blipFill>
          <a:blip r:embed="rId2"/>
          <a:stretch>
            <a:fillRect/>
          </a:stretch>
        </p:blipFill>
        <p:spPr>
          <a:xfrm>
            <a:off x="626533" y="2328334"/>
            <a:ext cx="10363200" cy="2085473"/>
          </a:xfrm>
          <a:prstGeom prst="rect">
            <a:avLst/>
          </a:prstGeom>
        </p:spPr>
      </p:pic>
      <p:sp>
        <p:nvSpPr>
          <p:cNvPr id="5" name="TextBox 4">
            <a:extLst>
              <a:ext uri="{FF2B5EF4-FFF2-40B4-BE49-F238E27FC236}">
                <a16:creationId xmlns:a16="http://schemas.microsoft.com/office/drawing/2014/main" id="{5F349C34-E896-EA31-9149-F98DABAF41EA}"/>
              </a:ext>
            </a:extLst>
          </p:cNvPr>
          <p:cNvSpPr txBox="1"/>
          <p:nvPr/>
        </p:nvSpPr>
        <p:spPr>
          <a:xfrm>
            <a:off x="724801" y="5023660"/>
            <a:ext cx="10867201" cy="1077218"/>
          </a:xfrm>
          <a:prstGeom prst="rect">
            <a:avLst/>
          </a:prstGeom>
          <a:noFill/>
        </p:spPr>
        <p:txBody>
          <a:bodyPr wrap="square" rtlCol="0">
            <a:spAutoFit/>
          </a:bodyPr>
          <a:lstStyle/>
          <a:p>
            <a:pPr defTabSz="609585"/>
            <a:r>
              <a:rPr lang="en-US" sz="3200" dirty="0">
                <a:latin typeface="Arial Narrow"/>
                <a:cs typeface="Arial Narrow"/>
              </a:rPr>
              <a:t>Required </a:t>
            </a:r>
            <a:r>
              <a:rPr lang="en-US" sz="3200" dirty="0">
                <a:solidFill>
                  <a:srgbClr val="FF0000"/>
                </a:solidFill>
                <a:latin typeface="Arial Narrow"/>
                <a:cs typeface="Arial Narrow"/>
              </a:rPr>
              <a:t>6 different treatment regimens </a:t>
            </a:r>
            <a:r>
              <a:rPr lang="en-US" sz="3200" dirty="0">
                <a:latin typeface="Arial Narrow"/>
                <a:cs typeface="Arial Narrow"/>
              </a:rPr>
              <a:t>before achieving durable disease control!</a:t>
            </a:r>
          </a:p>
        </p:txBody>
      </p:sp>
    </p:spTree>
    <p:extLst>
      <p:ext uri="{BB962C8B-B14F-4D97-AF65-F5344CB8AC3E}">
        <p14:creationId xmlns:p14="http://schemas.microsoft.com/office/powerpoint/2010/main" val="1869841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361B-EA67-AD0B-600C-6D0ACE289644}"/>
              </a:ext>
            </a:extLst>
          </p:cNvPr>
          <p:cNvSpPr>
            <a:spLocks noGrp="1"/>
          </p:cNvSpPr>
          <p:nvPr>
            <p:ph type="title"/>
          </p:nvPr>
        </p:nvSpPr>
        <p:spPr>
          <a:xfrm>
            <a:off x="724800" y="308907"/>
            <a:ext cx="10742400" cy="1143000"/>
          </a:xfrm>
        </p:spPr>
        <p:txBody>
          <a:bodyPr>
            <a:normAutofit fontScale="90000"/>
          </a:bodyPr>
          <a:lstStyle/>
          <a:p>
            <a:r>
              <a:rPr lang="en-US" dirty="0">
                <a:solidFill>
                  <a:srgbClr val="002060"/>
                </a:solidFill>
              </a:rPr>
              <a:t>Prioritize </a:t>
            </a:r>
            <a:r>
              <a:rPr lang="en-US" u="sng" dirty="0">
                <a:solidFill>
                  <a:srgbClr val="002060"/>
                </a:solidFill>
              </a:rPr>
              <a:t>immunotherapy clinical trials </a:t>
            </a:r>
            <a:r>
              <a:rPr lang="en-US" dirty="0">
                <a:solidFill>
                  <a:srgbClr val="002060"/>
                </a:solidFill>
              </a:rPr>
              <a:t>whenever feasible and appropriate</a:t>
            </a:r>
          </a:p>
        </p:txBody>
      </p:sp>
      <p:pic>
        <p:nvPicPr>
          <p:cNvPr id="4" name="Picture 3" descr="A picture containing graphical user interface&#10;&#10;Description automatically generated">
            <a:extLst>
              <a:ext uri="{FF2B5EF4-FFF2-40B4-BE49-F238E27FC236}">
                <a16:creationId xmlns:a16="http://schemas.microsoft.com/office/drawing/2014/main" id="{ADE908B0-7789-4C0E-36F6-74A6AE05EFE2}"/>
              </a:ext>
            </a:extLst>
          </p:cNvPr>
          <p:cNvPicPr>
            <a:picLocks noChangeAspect="1"/>
          </p:cNvPicPr>
          <p:nvPr/>
        </p:nvPicPr>
        <p:blipFill>
          <a:blip r:embed="rId2"/>
          <a:stretch>
            <a:fillRect/>
          </a:stretch>
        </p:blipFill>
        <p:spPr>
          <a:xfrm>
            <a:off x="626533" y="2328334"/>
            <a:ext cx="10363200" cy="2085473"/>
          </a:xfrm>
          <a:prstGeom prst="rect">
            <a:avLst/>
          </a:prstGeom>
        </p:spPr>
      </p:pic>
      <p:sp>
        <p:nvSpPr>
          <p:cNvPr id="5" name="TextBox 4">
            <a:extLst>
              <a:ext uri="{FF2B5EF4-FFF2-40B4-BE49-F238E27FC236}">
                <a16:creationId xmlns:a16="http://schemas.microsoft.com/office/drawing/2014/main" id="{5F349C34-E896-EA31-9149-F98DABAF41EA}"/>
              </a:ext>
            </a:extLst>
          </p:cNvPr>
          <p:cNvSpPr txBox="1"/>
          <p:nvPr/>
        </p:nvSpPr>
        <p:spPr>
          <a:xfrm>
            <a:off x="724800" y="4865323"/>
            <a:ext cx="10934404" cy="584775"/>
          </a:xfrm>
          <a:prstGeom prst="rect">
            <a:avLst/>
          </a:prstGeom>
          <a:noFill/>
        </p:spPr>
        <p:txBody>
          <a:bodyPr wrap="none" rtlCol="0">
            <a:spAutoFit/>
          </a:bodyPr>
          <a:lstStyle/>
          <a:p>
            <a:pPr defTabSz="609585"/>
            <a:r>
              <a:rPr lang="en-US" sz="3200" dirty="0">
                <a:solidFill>
                  <a:srgbClr val="FF0000"/>
                </a:solidFill>
                <a:latin typeface="Arial Narrow"/>
                <a:cs typeface="Arial Narrow"/>
              </a:rPr>
              <a:t>3 clinical trials were attempted</a:t>
            </a:r>
            <a:r>
              <a:rPr lang="en-US" sz="3200" dirty="0">
                <a:latin typeface="Arial Narrow"/>
                <a:cs typeface="Arial Narrow"/>
              </a:rPr>
              <a:t> before achieving durable disease control!</a:t>
            </a:r>
          </a:p>
        </p:txBody>
      </p:sp>
    </p:spTree>
    <p:extLst>
      <p:ext uri="{BB962C8B-B14F-4D97-AF65-F5344CB8AC3E}">
        <p14:creationId xmlns:p14="http://schemas.microsoft.com/office/powerpoint/2010/main" val="1444726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35BF8F2-6FBE-CC1D-02E9-8916CD942685}"/>
              </a:ext>
            </a:extLst>
          </p:cNvPr>
          <p:cNvGrpSpPr/>
          <p:nvPr/>
        </p:nvGrpSpPr>
        <p:grpSpPr>
          <a:xfrm>
            <a:off x="237849" y="2241944"/>
            <a:ext cx="11716304" cy="3515402"/>
            <a:chOff x="119491" y="1692797"/>
            <a:chExt cx="8787228" cy="2636552"/>
          </a:xfrm>
        </p:grpSpPr>
        <p:pic>
          <p:nvPicPr>
            <p:cNvPr id="5" name="Picture 4">
              <a:extLst>
                <a:ext uri="{FF2B5EF4-FFF2-40B4-BE49-F238E27FC236}">
                  <a16:creationId xmlns:a16="http://schemas.microsoft.com/office/drawing/2014/main" id="{6FFB58A5-29F9-B4D8-DE41-FD490FD3F3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9491" y="1692797"/>
              <a:ext cx="2082609" cy="1773857"/>
            </a:xfrm>
            <a:prstGeom prst="rect">
              <a:avLst/>
            </a:prstGeom>
          </p:spPr>
        </p:pic>
        <p:pic>
          <p:nvPicPr>
            <p:cNvPr id="6" name="Picture 5">
              <a:extLst>
                <a:ext uri="{FF2B5EF4-FFF2-40B4-BE49-F238E27FC236}">
                  <a16:creationId xmlns:a16="http://schemas.microsoft.com/office/drawing/2014/main" id="{E09C9815-90EE-991E-9C92-57566B7062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1245" y="1692797"/>
              <a:ext cx="2148158" cy="1773857"/>
            </a:xfrm>
            <a:prstGeom prst="rect">
              <a:avLst/>
            </a:prstGeom>
          </p:spPr>
        </p:pic>
        <p:sp>
          <p:nvSpPr>
            <p:cNvPr id="7" name="TextBox 6">
              <a:extLst>
                <a:ext uri="{FF2B5EF4-FFF2-40B4-BE49-F238E27FC236}">
                  <a16:creationId xmlns:a16="http://schemas.microsoft.com/office/drawing/2014/main" id="{7373E32B-FE73-5561-3811-E99BF5F7FCAE}"/>
                </a:ext>
              </a:extLst>
            </p:cNvPr>
            <p:cNvSpPr txBox="1"/>
            <p:nvPr/>
          </p:nvSpPr>
          <p:spPr>
            <a:xfrm>
              <a:off x="170733" y="3706101"/>
              <a:ext cx="1674400" cy="623248"/>
            </a:xfrm>
            <a:prstGeom prst="rect">
              <a:avLst/>
            </a:prstGeom>
            <a:noFill/>
          </p:spPr>
          <p:txBody>
            <a:bodyPr wrap="none" rtlCol="0">
              <a:spAutoFit/>
            </a:bodyPr>
            <a:lstStyle/>
            <a:p>
              <a:pPr algn="ctr"/>
              <a:r>
                <a:rPr lang="en-US" sz="2400" b="1" dirty="0"/>
                <a:t>Baseline (Day 1)</a:t>
              </a:r>
            </a:p>
            <a:p>
              <a:pPr algn="ctr"/>
              <a:r>
                <a:rPr lang="en-US" sz="2400" b="1" dirty="0"/>
                <a:t>O3/14/2016</a:t>
              </a:r>
            </a:p>
          </p:txBody>
        </p:sp>
        <p:sp>
          <p:nvSpPr>
            <p:cNvPr id="8" name="TextBox 7">
              <a:extLst>
                <a:ext uri="{FF2B5EF4-FFF2-40B4-BE49-F238E27FC236}">
                  <a16:creationId xmlns:a16="http://schemas.microsoft.com/office/drawing/2014/main" id="{02119BDA-7A5C-2C6D-5E92-B6DFE806A489}"/>
                </a:ext>
              </a:extLst>
            </p:cNvPr>
            <p:cNvSpPr txBox="1"/>
            <p:nvPr/>
          </p:nvSpPr>
          <p:spPr>
            <a:xfrm>
              <a:off x="2920588" y="3706100"/>
              <a:ext cx="788342" cy="346249"/>
            </a:xfrm>
            <a:prstGeom prst="rect">
              <a:avLst/>
            </a:prstGeom>
            <a:noFill/>
          </p:spPr>
          <p:txBody>
            <a:bodyPr wrap="none" rtlCol="0">
              <a:spAutoFit/>
            </a:bodyPr>
            <a:lstStyle/>
            <a:p>
              <a:r>
                <a:rPr lang="en-US" sz="2400" b="1" dirty="0"/>
                <a:t>Day 14</a:t>
              </a:r>
            </a:p>
          </p:txBody>
        </p:sp>
        <p:pic>
          <p:nvPicPr>
            <p:cNvPr id="9" name="Picture 8">
              <a:extLst>
                <a:ext uri="{FF2B5EF4-FFF2-40B4-BE49-F238E27FC236}">
                  <a16:creationId xmlns:a16="http://schemas.microsoft.com/office/drawing/2014/main" id="{E3B3A0E2-1164-F89D-50DC-9C4B55E6B2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84747" y="1692797"/>
              <a:ext cx="1909913" cy="1773857"/>
            </a:xfrm>
            <a:prstGeom prst="rect">
              <a:avLst/>
            </a:prstGeom>
          </p:spPr>
        </p:pic>
        <p:sp>
          <p:nvSpPr>
            <p:cNvPr id="10" name="TextBox 9">
              <a:extLst>
                <a:ext uri="{FF2B5EF4-FFF2-40B4-BE49-F238E27FC236}">
                  <a16:creationId xmlns:a16="http://schemas.microsoft.com/office/drawing/2014/main" id="{8883C1CB-3B0D-73CF-4B44-1A37CCE55B87}"/>
                </a:ext>
              </a:extLst>
            </p:cNvPr>
            <p:cNvSpPr txBox="1"/>
            <p:nvPr/>
          </p:nvSpPr>
          <p:spPr>
            <a:xfrm>
              <a:off x="5162601" y="3710787"/>
              <a:ext cx="1036823" cy="346249"/>
            </a:xfrm>
            <a:prstGeom prst="rect">
              <a:avLst/>
            </a:prstGeom>
            <a:noFill/>
          </p:spPr>
          <p:txBody>
            <a:bodyPr wrap="none" rtlCol="0">
              <a:spAutoFit/>
            </a:bodyPr>
            <a:lstStyle/>
            <a:p>
              <a:r>
                <a:rPr lang="en-US" sz="2400" b="1" dirty="0"/>
                <a:t>3 months</a:t>
              </a:r>
            </a:p>
          </p:txBody>
        </p:sp>
        <p:sp>
          <p:nvSpPr>
            <p:cNvPr id="11" name="TextBox 10">
              <a:extLst>
                <a:ext uri="{FF2B5EF4-FFF2-40B4-BE49-F238E27FC236}">
                  <a16:creationId xmlns:a16="http://schemas.microsoft.com/office/drawing/2014/main" id="{5D7F123A-EC60-5A01-2031-BF2BC0284C5C}"/>
                </a:ext>
              </a:extLst>
            </p:cNvPr>
            <p:cNvSpPr txBox="1"/>
            <p:nvPr/>
          </p:nvSpPr>
          <p:spPr>
            <a:xfrm>
              <a:off x="7432471" y="3706100"/>
              <a:ext cx="1036823" cy="346249"/>
            </a:xfrm>
            <a:prstGeom prst="rect">
              <a:avLst/>
            </a:prstGeom>
            <a:noFill/>
          </p:spPr>
          <p:txBody>
            <a:bodyPr wrap="none" rtlCol="0">
              <a:spAutoFit/>
            </a:bodyPr>
            <a:lstStyle/>
            <a:p>
              <a:r>
                <a:rPr lang="en-US" sz="2400" b="1" dirty="0"/>
                <a:t>4 months</a:t>
              </a:r>
            </a:p>
          </p:txBody>
        </p:sp>
        <p:pic>
          <p:nvPicPr>
            <p:cNvPr id="12" name="Picture 11">
              <a:extLst>
                <a:ext uri="{FF2B5EF4-FFF2-40B4-BE49-F238E27FC236}">
                  <a16:creationId xmlns:a16="http://schemas.microsoft.com/office/drawing/2014/main" id="{6943D8D5-96A2-9D80-93AF-17FC6747C29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60028" y="1692797"/>
              <a:ext cx="2146691" cy="1822896"/>
            </a:xfrm>
            <a:prstGeom prst="rect">
              <a:avLst/>
            </a:prstGeom>
            <a:ln>
              <a:solidFill>
                <a:schemeClr val="bg1">
                  <a:lumMod val="75000"/>
                </a:schemeClr>
              </a:solidFill>
            </a:ln>
          </p:spPr>
        </p:pic>
      </p:grpSp>
      <p:sp>
        <p:nvSpPr>
          <p:cNvPr id="13" name="Title 1">
            <a:extLst>
              <a:ext uri="{FF2B5EF4-FFF2-40B4-BE49-F238E27FC236}">
                <a16:creationId xmlns:a16="http://schemas.microsoft.com/office/drawing/2014/main" id="{64076649-8934-8EA9-6697-E8A36E8FC45A}"/>
              </a:ext>
            </a:extLst>
          </p:cNvPr>
          <p:cNvSpPr>
            <a:spLocks noGrp="1"/>
          </p:cNvSpPr>
          <p:nvPr>
            <p:ph type="title"/>
          </p:nvPr>
        </p:nvSpPr>
        <p:spPr>
          <a:xfrm>
            <a:off x="531842" y="498377"/>
            <a:ext cx="11128317" cy="1143000"/>
          </a:xfrm>
        </p:spPr>
        <p:txBody>
          <a:bodyPr>
            <a:normAutofit fontScale="90000"/>
          </a:bodyPr>
          <a:lstStyle/>
          <a:p>
            <a:r>
              <a:rPr lang="en-US" dirty="0">
                <a:solidFill>
                  <a:srgbClr val="002060"/>
                </a:solidFill>
              </a:rPr>
              <a:t>Kinetics of successful immunotherapy responses demand </a:t>
            </a:r>
            <a:r>
              <a:rPr lang="en-US" u="sng" dirty="0">
                <a:solidFill>
                  <a:srgbClr val="002060"/>
                </a:solidFill>
              </a:rPr>
              <a:t>patience</a:t>
            </a:r>
          </a:p>
        </p:txBody>
      </p:sp>
    </p:spTree>
    <p:extLst>
      <p:ext uri="{BB962C8B-B14F-4D97-AF65-F5344CB8AC3E}">
        <p14:creationId xmlns:p14="http://schemas.microsoft.com/office/powerpoint/2010/main" val="989523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361B-EA67-AD0B-600C-6D0ACE289644}"/>
              </a:ext>
            </a:extLst>
          </p:cNvPr>
          <p:cNvSpPr>
            <a:spLocks noGrp="1"/>
          </p:cNvSpPr>
          <p:nvPr>
            <p:ph type="title"/>
          </p:nvPr>
        </p:nvSpPr>
        <p:spPr>
          <a:xfrm>
            <a:off x="515096" y="228765"/>
            <a:ext cx="11161808" cy="1143000"/>
          </a:xfrm>
        </p:spPr>
        <p:txBody>
          <a:bodyPr>
            <a:normAutofit fontScale="90000"/>
          </a:bodyPr>
          <a:lstStyle/>
          <a:p>
            <a:r>
              <a:rPr lang="en-US" dirty="0">
                <a:solidFill>
                  <a:srgbClr val="002060"/>
                </a:solidFill>
              </a:rPr>
              <a:t>Optimize disease control prior to immunotherapy:  Value of </a:t>
            </a:r>
            <a:r>
              <a:rPr lang="en-US" u="sng" dirty="0">
                <a:solidFill>
                  <a:srgbClr val="002060"/>
                </a:solidFill>
              </a:rPr>
              <a:t>debulking</a:t>
            </a:r>
          </a:p>
        </p:txBody>
      </p:sp>
      <p:pic>
        <p:nvPicPr>
          <p:cNvPr id="3" name="Picture 2">
            <a:extLst>
              <a:ext uri="{FF2B5EF4-FFF2-40B4-BE49-F238E27FC236}">
                <a16:creationId xmlns:a16="http://schemas.microsoft.com/office/drawing/2014/main" id="{2E78F3F7-B722-DD88-5071-75F6CB230D7A}"/>
              </a:ext>
            </a:extLst>
          </p:cNvPr>
          <p:cNvPicPr/>
          <p:nvPr/>
        </p:nvPicPr>
        <p:blipFill rotWithShape="1">
          <a:blip r:embed="rId2"/>
          <a:srcRect r="51080" b="52429"/>
          <a:stretch/>
        </p:blipFill>
        <p:spPr>
          <a:xfrm>
            <a:off x="1018519" y="1623345"/>
            <a:ext cx="4155623" cy="4093276"/>
          </a:xfrm>
          <a:prstGeom prst="rect">
            <a:avLst/>
          </a:prstGeom>
        </p:spPr>
      </p:pic>
      <p:pic>
        <p:nvPicPr>
          <p:cNvPr id="6" name="Picture 5">
            <a:extLst>
              <a:ext uri="{FF2B5EF4-FFF2-40B4-BE49-F238E27FC236}">
                <a16:creationId xmlns:a16="http://schemas.microsoft.com/office/drawing/2014/main" id="{609A2409-7535-AAB3-2D90-6A1F1B7AE3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00941" y="1623344"/>
            <a:ext cx="4772544" cy="4065003"/>
          </a:xfrm>
          <a:prstGeom prst="rect">
            <a:avLst/>
          </a:prstGeom>
        </p:spPr>
      </p:pic>
      <p:sp>
        <p:nvSpPr>
          <p:cNvPr id="7" name="TextBox 6">
            <a:extLst>
              <a:ext uri="{FF2B5EF4-FFF2-40B4-BE49-F238E27FC236}">
                <a16:creationId xmlns:a16="http://schemas.microsoft.com/office/drawing/2014/main" id="{151E3E55-5B1C-890B-A527-EA0DC63E2433}"/>
              </a:ext>
            </a:extLst>
          </p:cNvPr>
          <p:cNvSpPr txBox="1"/>
          <p:nvPr/>
        </p:nvSpPr>
        <p:spPr>
          <a:xfrm>
            <a:off x="5811521" y="3182780"/>
            <a:ext cx="508473" cy="461665"/>
          </a:xfrm>
          <a:prstGeom prst="rect">
            <a:avLst/>
          </a:prstGeom>
          <a:noFill/>
        </p:spPr>
        <p:txBody>
          <a:bodyPr wrap="none" rtlCol="0">
            <a:spAutoFit/>
          </a:bodyPr>
          <a:lstStyle/>
          <a:p>
            <a:pPr defTabSz="609585"/>
            <a:r>
              <a:rPr lang="en-US" sz="2400" dirty="0">
                <a:latin typeface="Arial Narrow"/>
                <a:cs typeface="Arial Narrow"/>
              </a:rPr>
              <a:t>vs.</a:t>
            </a:r>
          </a:p>
        </p:txBody>
      </p:sp>
    </p:spTree>
    <p:extLst>
      <p:ext uri="{BB962C8B-B14F-4D97-AF65-F5344CB8AC3E}">
        <p14:creationId xmlns:p14="http://schemas.microsoft.com/office/powerpoint/2010/main" val="4044745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361B-EA67-AD0B-600C-6D0ACE289644}"/>
              </a:ext>
            </a:extLst>
          </p:cNvPr>
          <p:cNvSpPr>
            <a:spLocks noGrp="1"/>
          </p:cNvSpPr>
          <p:nvPr>
            <p:ph type="title"/>
          </p:nvPr>
        </p:nvSpPr>
        <p:spPr>
          <a:xfrm>
            <a:off x="515096" y="117929"/>
            <a:ext cx="11161808" cy="1143000"/>
          </a:xfrm>
        </p:spPr>
        <p:txBody>
          <a:bodyPr>
            <a:normAutofit fontScale="90000"/>
          </a:bodyPr>
          <a:lstStyle/>
          <a:p>
            <a:r>
              <a:rPr lang="en-US" dirty="0">
                <a:solidFill>
                  <a:srgbClr val="002060"/>
                </a:solidFill>
              </a:rPr>
              <a:t>Most cancers are “immunogenic” – we just need to find the right immunotherapy for each patient!</a:t>
            </a:r>
            <a:endParaRPr lang="en-US" u="sng" dirty="0">
              <a:solidFill>
                <a:srgbClr val="002060"/>
              </a:solidFill>
            </a:endParaRPr>
          </a:p>
        </p:txBody>
      </p:sp>
      <p:pic>
        <p:nvPicPr>
          <p:cNvPr id="5" name="Picture 4" descr="A picture containing graphical user interface&#10;&#10;Description automatically generated">
            <a:extLst>
              <a:ext uri="{FF2B5EF4-FFF2-40B4-BE49-F238E27FC236}">
                <a16:creationId xmlns:a16="http://schemas.microsoft.com/office/drawing/2014/main" id="{870E365C-48A7-94C5-817B-54D5A1E7BC6D}"/>
              </a:ext>
            </a:extLst>
          </p:cNvPr>
          <p:cNvPicPr>
            <a:picLocks noChangeAspect="1"/>
          </p:cNvPicPr>
          <p:nvPr/>
        </p:nvPicPr>
        <p:blipFill>
          <a:blip r:embed="rId2"/>
          <a:stretch>
            <a:fillRect/>
          </a:stretch>
        </p:blipFill>
        <p:spPr>
          <a:xfrm>
            <a:off x="914400" y="1371766"/>
            <a:ext cx="10363200" cy="2085473"/>
          </a:xfrm>
          <a:prstGeom prst="rect">
            <a:avLst/>
          </a:prstGeom>
        </p:spPr>
      </p:pic>
      <p:sp>
        <p:nvSpPr>
          <p:cNvPr id="8" name="TextBox 7">
            <a:extLst>
              <a:ext uri="{FF2B5EF4-FFF2-40B4-BE49-F238E27FC236}">
                <a16:creationId xmlns:a16="http://schemas.microsoft.com/office/drawing/2014/main" id="{3719D193-03E4-E402-3C4E-7510F87BD700}"/>
              </a:ext>
            </a:extLst>
          </p:cNvPr>
          <p:cNvSpPr txBox="1"/>
          <p:nvPr/>
        </p:nvSpPr>
        <p:spPr>
          <a:xfrm>
            <a:off x="214256" y="4201426"/>
            <a:ext cx="5739241" cy="1569660"/>
          </a:xfrm>
          <a:prstGeom prst="rect">
            <a:avLst/>
          </a:prstGeom>
          <a:noFill/>
        </p:spPr>
        <p:txBody>
          <a:bodyPr wrap="square" rtlCol="0">
            <a:spAutoFit/>
          </a:bodyPr>
          <a:lstStyle/>
          <a:p>
            <a:pPr defTabSz="609585"/>
            <a:r>
              <a:rPr lang="en-US" sz="3200" dirty="0">
                <a:solidFill>
                  <a:srgbClr val="FF0000"/>
                </a:solidFill>
                <a:latin typeface="Arial Narrow"/>
                <a:cs typeface="Arial Narrow"/>
              </a:rPr>
              <a:t>4 different immunotherapy regimens were tried</a:t>
            </a:r>
            <a:r>
              <a:rPr lang="en-US" sz="3200" dirty="0">
                <a:latin typeface="Arial Narrow"/>
                <a:cs typeface="Arial Narrow"/>
              </a:rPr>
              <a:t> before demonstration of “immunogenicity” in our patient. </a:t>
            </a:r>
          </a:p>
        </p:txBody>
      </p:sp>
      <p:pic>
        <p:nvPicPr>
          <p:cNvPr id="10" name="Picture 9" descr="Chart, bar chart&#10;&#10;Description automatically generated">
            <a:extLst>
              <a:ext uri="{FF2B5EF4-FFF2-40B4-BE49-F238E27FC236}">
                <a16:creationId xmlns:a16="http://schemas.microsoft.com/office/drawing/2014/main" id="{9C4E7DB8-3D97-A0C9-7404-498B46315651}"/>
              </a:ext>
            </a:extLst>
          </p:cNvPr>
          <p:cNvPicPr>
            <a:picLocks noChangeAspect="1"/>
          </p:cNvPicPr>
          <p:nvPr/>
        </p:nvPicPr>
        <p:blipFill>
          <a:blip r:embed="rId3"/>
          <a:stretch>
            <a:fillRect/>
          </a:stretch>
        </p:blipFill>
        <p:spPr>
          <a:xfrm>
            <a:off x="5842798" y="3696953"/>
            <a:ext cx="6134948" cy="2543759"/>
          </a:xfrm>
          <a:prstGeom prst="rect">
            <a:avLst/>
          </a:prstGeom>
        </p:spPr>
      </p:pic>
    </p:spTree>
    <p:extLst>
      <p:ext uri="{BB962C8B-B14F-4D97-AF65-F5344CB8AC3E}">
        <p14:creationId xmlns:p14="http://schemas.microsoft.com/office/powerpoint/2010/main" val="2743557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6027" y="230832"/>
            <a:ext cx="9144000" cy="2387600"/>
          </a:xfrm>
        </p:spPr>
        <p:txBody>
          <a:bodyPr>
            <a:noAutofit/>
          </a:bodyPr>
          <a:lstStyle/>
          <a:p>
            <a:r>
              <a:rPr lang="en-US" sz="4800" dirty="0">
                <a:solidFill>
                  <a:srgbClr val="002060"/>
                </a:solidFill>
              </a:rPr>
              <a:t>Thank you for your attention!</a:t>
            </a:r>
          </a:p>
        </p:txBody>
      </p:sp>
      <p:sp>
        <p:nvSpPr>
          <p:cNvPr id="3" name="Subtitle 2"/>
          <p:cNvSpPr>
            <a:spLocks noGrp="1"/>
          </p:cNvSpPr>
          <p:nvPr>
            <p:ph type="subTitle" idx="1"/>
          </p:nvPr>
        </p:nvSpPr>
        <p:spPr>
          <a:xfrm>
            <a:off x="1276027" y="3481036"/>
            <a:ext cx="9144000" cy="1655763"/>
          </a:xfrm>
        </p:spPr>
        <p:txBody>
          <a:bodyPr>
            <a:normAutofit/>
          </a:bodyPr>
          <a:lstStyle/>
          <a:p>
            <a:r>
              <a:rPr lang="en-US" dirty="0"/>
              <a:t>Questions or comments: </a:t>
            </a:r>
          </a:p>
          <a:p>
            <a:r>
              <a:rPr lang="en-US" dirty="0">
                <a:hlinkClick r:id="rId4"/>
              </a:rPr>
              <a:t>sbhatia@uw.edu</a:t>
            </a:r>
            <a:r>
              <a:rPr lang="en-US" dirty="0"/>
              <a:t> </a:t>
            </a:r>
          </a:p>
          <a:p>
            <a:r>
              <a:rPr lang="en-US" dirty="0">
                <a:hlinkClick r:id="rId5"/>
              </a:rPr>
              <a:t>connectED@sitcancer.org</a:t>
            </a:r>
            <a:r>
              <a:rPr lang="en-US" dirty="0"/>
              <a:t> </a:t>
            </a:r>
            <a:endParaRPr lang="en-US" sz="3200" dirty="0"/>
          </a:p>
          <a:p>
            <a:endParaRPr lang="en-US" dirty="0"/>
          </a:p>
        </p:txBody>
      </p:sp>
      <p:sp>
        <p:nvSpPr>
          <p:cNvPr id="4" name="Slide Number Placeholder 3"/>
          <p:cNvSpPr>
            <a:spLocks noGrp="1"/>
          </p:cNvSpPr>
          <p:nvPr>
            <p:ph type="sldNum" sz="quarter" idx="12"/>
          </p:nvPr>
        </p:nvSpPr>
        <p:spPr/>
        <p:txBody>
          <a:bodyPr/>
          <a:lstStyle/>
          <a:p>
            <a:pPr defTabSz="914377"/>
            <a:fld id="{BBD6BB77-A148-414D-A315-E4B5013816EA}" type="slidenum">
              <a:rPr lang="en-US">
                <a:solidFill>
                  <a:prstClr val="white"/>
                </a:solidFill>
                <a:latin typeface="Calibri" panose="020F0502020204030204"/>
                <a:ea typeface="+mn-ea"/>
              </a:rPr>
              <a:pPr defTabSz="914377"/>
              <a:t>45</a:t>
            </a:fld>
            <a:endParaRPr lang="en-US" dirty="0">
              <a:solidFill>
                <a:prstClr val="white"/>
              </a:solidFill>
              <a:latin typeface="Calibri" panose="020F0502020204030204"/>
              <a:ea typeface="+mn-ea"/>
            </a:endParaRPr>
          </a:p>
        </p:txBody>
      </p:sp>
      <p:sp>
        <p:nvSpPr>
          <p:cNvPr id="8" name="TextBox 7"/>
          <p:cNvSpPr txBox="1"/>
          <p:nvPr/>
        </p:nvSpPr>
        <p:spPr>
          <a:xfrm>
            <a:off x="4808483" y="6041737"/>
            <a:ext cx="5263528" cy="830997"/>
          </a:xfrm>
          <a:prstGeom prst="rect">
            <a:avLst/>
          </a:prstGeom>
          <a:noFill/>
        </p:spPr>
        <p:txBody>
          <a:bodyPr wrap="square" rtlCol="0">
            <a:spAutoFit/>
          </a:bodyPr>
          <a:lstStyle/>
          <a:p>
            <a:pPr algn="ctr" defTabSz="914377"/>
            <a:r>
              <a:rPr lang="en-US" sz="1200" i="1" dirty="0">
                <a:solidFill>
                  <a:prstClr val="black"/>
                </a:solidFill>
                <a:latin typeface="Calibri" panose="020F0502020204030204"/>
              </a:rPr>
              <a:t>The Practical Management Pearls and Case Studies Webinars are part of the Cancer Immunotherapy Clinical Practice Guidelines Advanced Webinar Series supported, in part, by grants from Amgen and Merck &amp; Co., Inc. (as of 9/15/2021)</a:t>
            </a:r>
            <a:endParaRPr lang="en-US" sz="1200" dirty="0">
              <a:solidFill>
                <a:prstClr val="black"/>
              </a:solidFill>
              <a:latin typeface="Calibri" panose="020F0502020204030204"/>
            </a:endParaRPr>
          </a:p>
          <a:p>
            <a:pPr algn="ctr" defTabSz="914377"/>
            <a:endParaRPr lang="en-US" sz="1200" dirty="0">
              <a:solidFill>
                <a:prstClr val="black"/>
              </a:solidFill>
              <a:latin typeface="Calibri" panose="020F0502020204030204"/>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6739" y="6195850"/>
            <a:ext cx="2071744" cy="431319"/>
          </a:xfrm>
          <a:prstGeom prst="rect">
            <a:avLst/>
          </a:prstGeom>
        </p:spPr>
      </p:pic>
    </p:spTree>
    <p:custDataLst>
      <p:tags r:id="rId1"/>
    </p:custDataLst>
    <p:extLst>
      <p:ext uri="{BB962C8B-B14F-4D97-AF65-F5344CB8AC3E}">
        <p14:creationId xmlns:p14="http://schemas.microsoft.com/office/powerpoint/2010/main" val="3192685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6199" y="1063199"/>
            <a:ext cx="10105810" cy="2387600"/>
          </a:xfrm>
        </p:spPr>
        <p:txBody>
          <a:bodyPr>
            <a:noAutofit/>
          </a:bodyPr>
          <a:lstStyle/>
          <a:p>
            <a:r>
              <a:rPr lang="en-US" sz="4800" dirty="0"/>
              <a:t>Case III - Immunotherapy in Challenging Populations in NMSC</a:t>
            </a:r>
          </a:p>
        </p:txBody>
      </p:sp>
      <p:sp>
        <p:nvSpPr>
          <p:cNvPr id="3" name="Subtitle 2"/>
          <p:cNvSpPr>
            <a:spLocks noGrp="1"/>
          </p:cNvSpPr>
          <p:nvPr>
            <p:ph type="subTitle" idx="1"/>
          </p:nvPr>
        </p:nvSpPr>
        <p:spPr>
          <a:xfrm>
            <a:off x="1237104" y="3916388"/>
            <a:ext cx="9144000" cy="1194168"/>
          </a:xfrm>
        </p:spPr>
        <p:txBody>
          <a:bodyPr>
            <a:normAutofit fontScale="92500" lnSpcReduction="10000"/>
          </a:bodyPr>
          <a:lstStyle/>
          <a:p>
            <a:r>
              <a:rPr lang="en-US" dirty="0"/>
              <a:t>Zeynep Eroglu</a:t>
            </a:r>
          </a:p>
          <a:p>
            <a:r>
              <a:rPr lang="en-US" dirty="0"/>
              <a:t>Moffitt Cancer Center, Tampa, FL</a:t>
            </a:r>
          </a:p>
          <a:p>
            <a:r>
              <a:rPr lang="en-US" dirty="0"/>
              <a:t>October 28, 2022</a:t>
            </a:r>
          </a:p>
          <a:p>
            <a:endParaRPr lang="en-US" dirty="0"/>
          </a:p>
        </p:txBody>
      </p:sp>
      <p:sp>
        <p:nvSpPr>
          <p:cNvPr id="8" name="TextBox 7"/>
          <p:cNvSpPr txBox="1"/>
          <p:nvPr/>
        </p:nvSpPr>
        <p:spPr>
          <a:xfrm>
            <a:off x="4808483" y="6041735"/>
            <a:ext cx="5263528" cy="830997"/>
          </a:xfrm>
          <a:prstGeom prst="rect">
            <a:avLst/>
          </a:prstGeom>
          <a:noFill/>
        </p:spPr>
        <p:txBody>
          <a:bodyPr wrap="square" rtlCol="0">
            <a:spAutoFit/>
          </a:bodyPr>
          <a:lstStyle/>
          <a:p>
            <a:pPr algn="ctr"/>
            <a:r>
              <a:rPr lang="en-US" sz="1200" i="1" dirty="0"/>
              <a:t>The Practical Management Pearls and Case Studies Webinars are part of the Cancer Immunotherapy Clinical Practice Guidelines Advanced Webinar Series supported, in part, by grants from Amgen and Merck &amp; Co., Inc. </a:t>
            </a:r>
            <a:r>
              <a:rPr lang="en-US" sz="1200" i="1" dirty="0">
                <a:solidFill>
                  <a:srgbClr val="FF0000"/>
                </a:solidFill>
              </a:rPr>
              <a:t>(as of 9/15/2021</a:t>
            </a:r>
            <a:r>
              <a:rPr lang="en-US" sz="1200" i="1" dirty="0"/>
              <a:t>)</a:t>
            </a:r>
            <a:endParaRPr lang="en-US" sz="1200" dirty="0"/>
          </a:p>
          <a:p>
            <a:pPr algn="ctr"/>
            <a:endParaRPr lang="en-US" sz="12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6739" y="6195848"/>
            <a:ext cx="2071744" cy="431319"/>
          </a:xfrm>
          <a:prstGeom prst="rect">
            <a:avLst/>
          </a:prstGeom>
        </p:spPr>
      </p:pic>
    </p:spTree>
    <p:custDataLst>
      <p:tags r:id="rId1"/>
    </p:custDataLst>
    <p:extLst>
      <p:ext uri="{BB962C8B-B14F-4D97-AF65-F5344CB8AC3E}">
        <p14:creationId xmlns:p14="http://schemas.microsoft.com/office/powerpoint/2010/main" val="186922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38A60-DA7A-4EE7-88EC-355A83598A8A}"/>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AF19F002-5ADB-4A1F-92BF-902BA0455E0A}"/>
              </a:ext>
            </a:extLst>
          </p:cNvPr>
          <p:cNvSpPr>
            <a:spLocks noGrp="1"/>
          </p:cNvSpPr>
          <p:nvPr>
            <p:ph idx="1"/>
          </p:nvPr>
        </p:nvSpPr>
        <p:spPr>
          <a:xfrm>
            <a:off x="464949" y="1825625"/>
            <a:ext cx="11065789" cy="4351338"/>
          </a:xfrm>
        </p:spPr>
        <p:txBody>
          <a:bodyPr>
            <a:normAutofit/>
          </a:bodyPr>
          <a:lstStyle/>
          <a:p>
            <a:r>
              <a:rPr lang="en-US" sz="2000" dirty="0"/>
              <a:t>Advisory boards: Regeneron, Pfizer, Genentech, </a:t>
            </a:r>
            <a:r>
              <a:rPr lang="en-US" sz="2000" dirty="0" err="1"/>
              <a:t>Natera</a:t>
            </a:r>
            <a:r>
              <a:rPr lang="en-US" sz="2000" dirty="0"/>
              <a:t>, Eisai, </a:t>
            </a:r>
            <a:r>
              <a:rPr lang="en-US" sz="2000" dirty="0" err="1"/>
              <a:t>OncoSec</a:t>
            </a:r>
            <a:r>
              <a:rPr lang="en-US" sz="2000" dirty="0"/>
              <a:t>, Novartis</a:t>
            </a:r>
          </a:p>
          <a:p>
            <a:r>
              <a:rPr lang="en-US" sz="2000" dirty="0"/>
              <a:t>Research funding: Pfizer, Boehringer-Ingelheim</a:t>
            </a:r>
          </a:p>
        </p:txBody>
      </p:sp>
      <p:sp>
        <p:nvSpPr>
          <p:cNvPr id="4" name="Slide Number Placeholder 3">
            <a:extLst>
              <a:ext uri="{FF2B5EF4-FFF2-40B4-BE49-F238E27FC236}">
                <a16:creationId xmlns:a16="http://schemas.microsoft.com/office/drawing/2014/main" id="{72E6D014-315A-4258-BFE7-44827633E936}"/>
              </a:ext>
            </a:extLst>
          </p:cNvPr>
          <p:cNvSpPr>
            <a:spLocks noGrp="1"/>
          </p:cNvSpPr>
          <p:nvPr>
            <p:ph type="sldNum" sz="quarter" idx="12"/>
          </p:nvPr>
        </p:nvSpPr>
        <p:spPr/>
        <p:txBody>
          <a:bodyPr/>
          <a:lstStyle/>
          <a:p>
            <a:fld id="{BBD6BB77-A148-414D-A315-E4B5013816EA}" type="slidenum">
              <a:rPr lang="en-US" smtClean="0"/>
              <a:pPr/>
              <a:t>47</a:t>
            </a:fld>
            <a:endParaRPr lang="en-US" dirty="0"/>
          </a:p>
        </p:txBody>
      </p:sp>
    </p:spTree>
    <p:extLst>
      <p:ext uri="{BB962C8B-B14F-4D97-AF65-F5344CB8AC3E}">
        <p14:creationId xmlns:p14="http://schemas.microsoft.com/office/powerpoint/2010/main" val="3136978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157" y="338554"/>
            <a:ext cx="8674100" cy="1325563"/>
          </a:xfrm>
        </p:spPr>
        <p:txBody>
          <a:bodyPr/>
          <a:lstStyle/>
          <a:p>
            <a:r>
              <a:rPr lang="en-US" dirty="0">
                <a:solidFill>
                  <a:schemeClr val="accent5">
                    <a:lumMod val="75000"/>
                  </a:schemeClr>
                </a:solidFill>
              </a:rPr>
              <a:t>Case presentation</a:t>
            </a:r>
          </a:p>
        </p:txBody>
      </p:sp>
      <p:sp>
        <p:nvSpPr>
          <p:cNvPr id="4" name="Slide Number Placeholder 3"/>
          <p:cNvSpPr>
            <a:spLocks noGrp="1"/>
          </p:cNvSpPr>
          <p:nvPr>
            <p:ph type="sldNum" sz="quarter" idx="12"/>
          </p:nvPr>
        </p:nvSpPr>
        <p:spPr/>
        <p:txBody>
          <a:bodyPr/>
          <a:lstStyle/>
          <a:p>
            <a:fld id="{BBD6BB77-A148-414D-A315-E4B5013816EA}" type="slidenum">
              <a:rPr lang="en-US" smtClean="0"/>
              <a:t>48</a:t>
            </a:fld>
            <a:endParaRPr lang="en-US"/>
          </a:p>
        </p:txBody>
      </p:sp>
      <p:sp>
        <p:nvSpPr>
          <p:cNvPr id="5" name="TextBox 4">
            <a:extLst>
              <a:ext uri="{FF2B5EF4-FFF2-40B4-BE49-F238E27FC236}">
                <a16:creationId xmlns:a16="http://schemas.microsoft.com/office/drawing/2014/main" id="{5ED8B468-E713-43CD-A5C4-152FE542C779}"/>
              </a:ext>
            </a:extLst>
          </p:cNvPr>
          <p:cNvSpPr txBox="1"/>
          <p:nvPr/>
        </p:nvSpPr>
        <p:spPr>
          <a:xfrm>
            <a:off x="186120" y="1798251"/>
            <a:ext cx="11324562"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51 year old lady with of reflux nephropathy s/p a living-related donor kidney transplant in 1984 &amp; deceased donor kidney transplantation in 2012</a:t>
            </a:r>
          </a:p>
          <a:p>
            <a:pPr marL="285750" indent="-285750">
              <a:buFont typeface="Arial" panose="020B0604020202020204" pitchFamily="34" charset="0"/>
              <a:buChar char="•"/>
            </a:pPr>
            <a:r>
              <a:rPr lang="en-US" sz="2400" dirty="0"/>
              <a:t>On tacrolimus, mycophenolate, and prednisone. Started to have </a:t>
            </a:r>
            <a:r>
              <a:rPr lang="en-US" sz="2400" dirty="0" err="1"/>
              <a:t>cSCCs</a:t>
            </a:r>
            <a:r>
              <a:rPr lang="en-US" sz="2400" dirty="0"/>
              <a:t> ~ 7 years ago</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 12/2018  - Diagnosed with multifocal, fungating squamous cell carcinoma of the chest area initially not felt to be </a:t>
            </a:r>
            <a:r>
              <a:rPr lang="en-US" sz="2400" dirty="0" err="1"/>
              <a:t>resectable</a:t>
            </a:r>
            <a:r>
              <a:rPr lang="en-US" sz="2400" dirty="0"/>
              <a:t> </a:t>
            </a:r>
          </a:p>
          <a:p>
            <a:pPr marL="285750" indent="-285750">
              <a:buFont typeface="Arial" panose="020B0604020202020204" pitchFamily="34" charset="0"/>
              <a:buChar char="•"/>
            </a:pPr>
            <a:r>
              <a:rPr lang="en-US" sz="2400" dirty="0"/>
              <a:t>Underwent radiation therapy chest/breast area and mid sternal early 2019</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dirty="0"/>
              <a:t>Given recurrent disease, she underwent bilateral mastectomies on 4/2019, along with resection of a neck SCC, and multiple other skin lesions</a:t>
            </a:r>
          </a:p>
          <a:p>
            <a:pPr marL="285750" indent="-285750">
              <a:buFont typeface="Arial" panose="020B0604020202020204" pitchFamily="34" charset="0"/>
              <a:buChar char="•"/>
            </a:pPr>
            <a:r>
              <a:rPr lang="en-US" sz="2400" dirty="0"/>
              <a:t>After further recurrence of SCCs in the mastectomy bed, presented for systemic treatment options </a:t>
            </a:r>
          </a:p>
        </p:txBody>
      </p:sp>
    </p:spTree>
    <p:custDataLst>
      <p:tags r:id="rId1"/>
    </p:custDataLst>
    <p:extLst>
      <p:ext uri="{BB962C8B-B14F-4D97-AF65-F5344CB8AC3E}">
        <p14:creationId xmlns:p14="http://schemas.microsoft.com/office/powerpoint/2010/main" val="3536067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BE768-283D-47B5-8FE4-EAD43C70FF34}"/>
              </a:ext>
            </a:extLst>
          </p:cNvPr>
          <p:cNvSpPr>
            <a:spLocks noGrp="1"/>
          </p:cNvSpPr>
          <p:nvPr>
            <p:ph type="title"/>
          </p:nvPr>
        </p:nvSpPr>
        <p:spPr/>
        <p:txBody>
          <a:bodyPr/>
          <a:lstStyle/>
          <a:p>
            <a:r>
              <a:rPr lang="en-US" dirty="0">
                <a:solidFill>
                  <a:schemeClr val="accent5">
                    <a:lumMod val="75000"/>
                  </a:schemeClr>
                </a:solidFill>
              </a:rPr>
              <a:t>Case presentation</a:t>
            </a:r>
          </a:p>
        </p:txBody>
      </p:sp>
      <p:pic>
        <p:nvPicPr>
          <p:cNvPr id="5" name="Content Placeholder 4">
            <a:extLst>
              <a:ext uri="{FF2B5EF4-FFF2-40B4-BE49-F238E27FC236}">
                <a16:creationId xmlns:a16="http://schemas.microsoft.com/office/drawing/2014/main" id="{FF4A847E-3DEE-4081-94D6-F1D4B5F538A3}"/>
              </a:ext>
            </a:extLst>
          </p:cNvPr>
          <p:cNvPicPr>
            <a:picLocks noGrp="1" noChangeAspect="1"/>
          </p:cNvPicPr>
          <p:nvPr>
            <p:ph idx="1"/>
          </p:nvPr>
        </p:nvPicPr>
        <p:blipFill rotWithShape="1">
          <a:blip r:embed="rId2"/>
          <a:srcRect l="9483"/>
          <a:stretch/>
        </p:blipFill>
        <p:spPr>
          <a:xfrm>
            <a:off x="161174" y="2241120"/>
            <a:ext cx="4000499" cy="1809750"/>
          </a:xfrm>
          <a:prstGeom prst="rect">
            <a:avLst/>
          </a:prstGeom>
        </p:spPr>
      </p:pic>
      <p:sp>
        <p:nvSpPr>
          <p:cNvPr id="4" name="Slide Number Placeholder 3">
            <a:extLst>
              <a:ext uri="{FF2B5EF4-FFF2-40B4-BE49-F238E27FC236}">
                <a16:creationId xmlns:a16="http://schemas.microsoft.com/office/drawing/2014/main" id="{859A967E-55D0-4AD1-93B8-B68E0F074E8E}"/>
              </a:ext>
            </a:extLst>
          </p:cNvPr>
          <p:cNvSpPr>
            <a:spLocks noGrp="1"/>
          </p:cNvSpPr>
          <p:nvPr>
            <p:ph type="sldNum" sz="quarter" idx="12"/>
          </p:nvPr>
        </p:nvSpPr>
        <p:spPr/>
        <p:txBody>
          <a:bodyPr/>
          <a:lstStyle/>
          <a:p>
            <a:fld id="{BBD6BB77-A148-414D-A315-E4B5013816EA}" type="slidenum">
              <a:rPr lang="en-US" smtClean="0"/>
              <a:t>49</a:t>
            </a:fld>
            <a:endParaRPr lang="en-US"/>
          </a:p>
        </p:txBody>
      </p:sp>
      <p:pic>
        <p:nvPicPr>
          <p:cNvPr id="6" name="Picture 5">
            <a:extLst>
              <a:ext uri="{FF2B5EF4-FFF2-40B4-BE49-F238E27FC236}">
                <a16:creationId xmlns:a16="http://schemas.microsoft.com/office/drawing/2014/main" id="{F1832AAA-6968-4AC4-B23B-637D2DC510B6}"/>
              </a:ext>
            </a:extLst>
          </p:cNvPr>
          <p:cNvPicPr>
            <a:picLocks noChangeAspect="1"/>
          </p:cNvPicPr>
          <p:nvPr/>
        </p:nvPicPr>
        <p:blipFill rotWithShape="1">
          <a:blip r:embed="rId3"/>
          <a:srcRect l="15301" b="1061"/>
          <a:stretch/>
        </p:blipFill>
        <p:spPr>
          <a:xfrm>
            <a:off x="8538411" y="2241120"/>
            <a:ext cx="3348037" cy="2337145"/>
          </a:xfrm>
          <a:prstGeom prst="rect">
            <a:avLst/>
          </a:prstGeom>
        </p:spPr>
      </p:pic>
      <p:pic>
        <p:nvPicPr>
          <p:cNvPr id="7" name="Picture 6">
            <a:extLst>
              <a:ext uri="{FF2B5EF4-FFF2-40B4-BE49-F238E27FC236}">
                <a16:creationId xmlns:a16="http://schemas.microsoft.com/office/drawing/2014/main" id="{06EAA9BC-DAF1-41AE-AD6D-CFA1C524A3D6}"/>
              </a:ext>
            </a:extLst>
          </p:cNvPr>
          <p:cNvPicPr>
            <a:picLocks noChangeAspect="1"/>
          </p:cNvPicPr>
          <p:nvPr/>
        </p:nvPicPr>
        <p:blipFill>
          <a:blip r:embed="rId4"/>
          <a:stretch>
            <a:fillRect/>
          </a:stretch>
        </p:blipFill>
        <p:spPr>
          <a:xfrm>
            <a:off x="4616492" y="2241120"/>
            <a:ext cx="3467100" cy="2505075"/>
          </a:xfrm>
          <a:prstGeom prst="rect">
            <a:avLst/>
          </a:prstGeom>
        </p:spPr>
      </p:pic>
    </p:spTree>
    <p:extLst>
      <p:ext uri="{BB962C8B-B14F-4D97-AF65-F5344CB8AC3E}">
        <p14:creationId xmlns:p14="http://schemas.microsoft.com/office/powerpoint/2010/main" val="2324289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Plan immunotherapy treatment regimens for challenging patient populations</a:t>
            </a:r>
          </a:p>
          <a:p>
            <a:r>
              <a:rPr lang="en-US" dirty="0"/>
              <a:t>Identify management strategies for uncommon and/or atypically responsive toxicities </a:t>
            </a:r>
          </a:p>
          <a:p>
            <a:r>
              <a:rPr lang="en-US" dirty="0"/>
              <a:t>Select appropriate treatment strategies for patients with relapsed and/or unresponsive disease </a:t>
            </a:r>
          </a:p>
          <a:p>
            <a:r>
              <a:rPr lang="en-US" dirty="0"/>
              <a:t>Articulate the potential risks and benefits for proceeding with any other possible interventions specific to a given disease setting in the context of an immunotherapy treatment plan</a:t>
            </a:r>
          </a:p>
        </p:txBody>
      </p:sp>
      <p:sp>
        <p:nvSpPr>
          <p:cNvPr id="4" name="Slide Number Placeholder 3"/>
          <p:cNvSpPr>
            <a:spLocks noGrp="1"/>
          </p:cNvSpPr>
          <p:nvPr>
            <p:ph type="sldNum" sz="quarter" idx="12"/>
          </p:nvPr>
        </p:nvSpPr>
        <p:spPr/>
        <p:txBody>
          <a:bodyPr/>
          <a:lstStyle/>
          <a:p>
            <a:fld id="{BBD6BB77-A148-414D-A315-E4B5013816EA}" type="slidenum">
              <a:rPr lang="en-US" smtClean="0"/>
              <a:t>5</a:t>
            </a:fld>
            <a:endParaRPr lang="en-US"/>
          </a:p>
        </p:txBody>
      </p:sp>
      <p:sp>
        <p:nvSpPr>
          <p:cNvPr id="6" name="Title 1"/>
          <p:cNvSpPr txBox="1">
            <a:spLocks/>
          </p:cNvSpPr>
          <p:nvPr/>
        </p:nvSpPr>
        <p:spPr>
          <a:xfrm>
            <a:off x="896330" y="386938"/>
            <a:ext cx="86741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Learning Objectives</a:t>
            </a:r>
          </a:p>
        </p:txBody>
      </p:sp>
    </p:spTree>
    <p:custDataLst>
      <p:tags r:id="rId1"/>
    </p:custDataLst>
    <p:extLst>
      <p:ext uri="{BB962C8B-B14F-4D97-AF65-F5344CB8AC3E}">
        <p14:creationId xmlns:p14="http://schemas.microsoft.com/office/powerpoint/2010/main" val="37937714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54D7-3291-4367-845C-9E7F83B395B7}"/>
              </a:ext>
            </a:extLst>
          </p:cNvPr>
          <p:cNvSpPr>
            <a:spLocks noGrp="1"/>
          </p:cNvSpPr>
          <p:nvPr>
            <p:ph type="title"/>
          </p:nvPr>
        </p:nvSpPr>
        <p:spPr>
          <a:xfrm>
            <a:off x="304801" y="365125"/>
            <a:ext cx="11542642" cy="1325563"/>
          </a:xfrm>
        </p:spPr>
        <p:txBody>
          <a:bodyPr/>
          <a:lstStyle/>
          <a:p>
            <a:r>
              <a:rPr lang="en-US" dirty="0">
                <a:solidFill>
                  <a:schemeClr val="accent5">
                    <a:lumMod val="75000"/>
                  </a:schemeClr>
                </a:solidFill>
              </a:rPr>
              <a:t>Higher risk of </a:t>
            </a:r>
            <a:r>
              <a:rPr lang="en-US" dirty="0" err="1">
                <a:solidFill>
                  <a:schemeClr val="accent5">
                    <a:lumMod val="75000"/>
                  </a:schemeClr>
                </a:solidFill>
              </a:rPr>
              <a:t>cSCC</a:t>
            </a:r>
            <a:r>
              <a:rPr lang="en-US" dirty="0">
                <a:solidFill>
                  <a:schemeClr val="accent5">
                    <a:lumMod val="75000"/>
                  </a:schemeClr>
                </a:solidFill>
              </a:rPr>
              <a:t> in immunosuppressed patients</a:t>
            </a:r>
          </a:p>
        </p:txBody>
      </p:sp>
      <p:sp>
        <p:nvSpPr>
          <p:cNvPr id="4" name="Slide Number Placeholder 3">
            <a:extLst>
              <a:ext uri="{FF2B5EF4-FFF2-40B4-BE49-F238E27FC236}">
                <a16:creationId xmlns:a16="http://schemas.microsoft.com/office/drawing/2014/main" id="{99FD05BB-D3BF-4C51-9B3C-0A9193E615A4}"/>
              </a:ext>
            </a:extLst>
          </p:cNvPr>
          <p:cNvSpPr>
            <a:spLocks noGrp="1"/>
          </p:cNvSpPr>
          <p:nvPr>
            <p:ph type="sldNum" sz="quarter" idx="12"/>
          </p:nvPr>
        </p:nvSpPr>
        <p:spPr/>
        <p:txBody>
          <a:bodyPr/>
          <a:lstStyle/>
          <a:p>
            <a:fld id="{BBD6BB77-A148-414D-A315-E4B5013816EA}" type="slidenum">
              <a:rPr lang="en-US" smtClean="0"/>
              <a:t>50</a:t>
            </a:fld>
            <a:endParaRPr lang="en-US"/>
          </a:p>
        </p:txBody>
      </p:sp>
      <p:sp>
        <p:nvSpPr>
          <p:cNvPr id="5" name="Content Placeholder 2">
            <a:extLst>
              <a:ext uri="{FF2B5EF4-FFF2-40B4-BE49-F238E27FC236}">
                <a16:creationId xmlns:a16="http://schemas.microsoft.com/office/drawing/2014/main" id="{37ABED41-9C39-44BA-BD32-F6FA3253BC0C}"/>
              </a:ext>
            </a:extLst>
          </p:cNvPr>
          <p:cNvSpPr txBox="1">
            <a:spLocks/>
          </p:cNvSpPr>
          <p:nvPr/>
        </p:nvSpPr>
        <p:spPr>
          <a:xfrm>
            <a:off x="655980" y="1796534"/>
            <a:ext cx="11270975" cy="4800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Immunosuppression, directly from disease or its treatment </a:t>
            </a:r>
            <a:r>
              <a:rPr lang="en-US" sz="2400" dirty="0">
                <a:sym typeface="Wingdings" panose="05000000000000000000" pitchFamily="2" charset="2"/>
              </a:rPr>
              <a:t> </a:t>
            </a:r>
            <a:r>
              <a:rPr lang="en-US" sz="2400" dirty="0"/>
              <a:t>the strongest host risk factor for poor outcomes in </a:t>
            </a:r>
            <a:r>
              <a:rPr lang="en-US" sz="2400" dirty="0" err="1"/>
              <a:t>cSCC</a:t>
            </a:r>
            <a:endParaRPr lang="en-US" sz="2400" dirty="0"/>
          </a:p>
          <a:p>
            <a:r>
              <a:rPr lang="en-US" sz="2400" dirty="0"/>
              <a:t>Immunosuppressed populations: organ transplant recipients (OTRs), CLL, lymphoma, drug-induced immunosuppression, HIV </a:t>
            </a:r>
          </a:p>
          <a:p>
            <a:r>
              <a:rPr lang="en-US" sz="2400" dirty="0"/>
              <a:t>CLL  (impairs host immune function) </a:t>
            </a:r>
            <a:r>
              <a:rPr lang="en-US" sz="2400" dirty="0">
                <a:sym typeface="Wingdings" panose="05000000000000000000" pitchFamily="2" charset="2"/>
              </a:rPr>
              <a:t> </a:t>
            </a:r>
            <a:r>
              <a:rPr lang="en-US" sz="2400" dirty="0"/>
              <a:t>8X increased risk of </a:t>
            </a:r>
            <a:r>
              <a:rPr lang="en-US" sz="2400" dirty="0" err="1"/>
              <a:t>cSCC</a:t>
            </a:r>
            <a:r>
              <a:rPr lang="en-US" sz="2400" dirty="0"/>
              <a:t>) </a:t>
            </a:r>
          </a:p>
          <a:p>
            <a:r>
              <a:rPr lang="en-US" sz="2400" dirty="0"/>
              <a:t>Non-Hodgkin lymphoma </a:t>
            </a:r>
            <a:r>
              <a:rPr lang="en-US" sz="2400" dirty="0">
                <a:sym typeface="Wingdings" panose="05000000000000000000" pitchFamily="2" charset="2"/>
              </a:rPr>
              <a:t> </a:t>
            </a:r>
            <a:r>
              <a:rPr lang="en-US" sz="2400" dirty="0"/>
              <a:t>5X increased risk </a:t>
            </a:r>
          </a:p>
          <a:p>
            <a:r>
              <a:rPr lang="en-US" sz="2400" dirty="0"/>
              <a:t>HIV</a:t>
            </a:r>
            <a:r>
              <a:rPr lang="en-US" sz="2400" dirty="0">
                <a:sym typeface="Wingdings" panose="05000000000000000000" pitchFamily="2" charset="2"/>
              </a:rPr>
              <a:t></a:t>
            </a:r>
            <a:r>
              <a:rPr lang="en-US" sz="2400" dirty="0"/>
              <a:t> 2.6X increased risk - correlates inversely with CD4 count</a:t>
            </a:r>
          </a:p>
          <a:p>
            <a:r>
              <a:rPr lang="en-US" sz="2400" dirty="0"/>
              <a:t>Rheumatoid arthritis on MTX – 2 to 4X increased risk</a:t>
            </a:r>
          </a:p>
          <a:p>
            <a:endParaRPr lang="en-US" sz="2400" dirty="0"/>
          </a:p>
          <a:p>
            <a:r>
              <a:rPr lang="en-US" sz="2400" b="1" dirty="0"/>
              <a:t>OTR </a:t>
            </a:r>
            <a:r>
              <a:rPr lang="en-US" sz="2400" b="1" dirty="0">
                <a:sym typeface="Wingdings" panose="05000000000000000000" pitchFamily="2" charset="2"/>
              </a:rPr>
              <a:t> 65 to 200X increased risk of </a:t>
            </a:r>
            <a:r>
              <a:rPr lang="en-US" sz="2400" b="1" dirty="0" err="1">
                <a:sym typeface="Wingdings" panose="05000000000000000000" pitchFamily="2" charset="2"/>
              </a:rPr>
              <a:t>cSCC</a:t>
            </a:r>
            <a:endParaRPr lang="en-US" sz="2400" b="1" dirty="0">
              <a:sym typeface="Wingdings" panose="05000000000000000000" pitchFamily="2" charset="2"/>
            </a:endParaRPr>
          </a:p>
          <a:p>
            <a:endParaRPr lang="en-US" sz="2400" dirty="0">
              <a:solidFill>
                <a:schemeClr val="bg1"/>
              </a:solidFill>
            </a:endParaRPr>
          </a:p>
          <a:p>
            <a:endParaRPr lang="en-US" dirty="0"/>
          </a:p>
        </p:txBody>
      </p:sp>
      <p:sp>
        <p:nvSpPr>
          <p:cNvPr id="6" name="TextBox 5">
            <a:extLst>
              <a:ext uri="{FF2B5EF4-FFF2-40B4-BE49-F238E27FC236}">
                <a16:creationId xmlns:a16="http://schemas.microsoft.com/office/drawing/2014/main" id="{26913AE8-DC32-4EFA-B1ED-9D905E869022}"/>
              </a:ext>
            </a:extLst>
          </p:cNvPr>
          <p:cNvSpPr txBox="1"/>
          <p:nvPr/>
        </p:nvSpPr>
        <p:spPr>
          <a:xfrm>
            <a:off x="304800" y="6412468"/>
            <a:ext cx="5486400" cy="369332"/>
          </a:xfrm>
          <a:prstGeom prst="rect">
            <a:avLst/>
          </a:prstGeom>
          <a:noFill/>
        </p:spPr>
        <p:txBody>
          <a:bodyPr wrap="square" rtlCol="0">
            <a:spAutoFit/>
          </a:bodyPr>
          <a:lstStyle/>
          <a:p>
            <a:r>
              <a:rPr lang="en-US" dirty="0"/>
              <a:t>Levine et al., JAMA </a:t>
            </a:r>
            <a:r>
              <a:rPr lang="en-US" dirty="0" err="1"/>
              <a:t>Derm</a:t>
            </a:r>
            <a:r>
              <a:rPr lang="en-US" dirty="0"/>
              <a:t> 2015</a:t>
            </a:r>
          </a:p>
        </p:txBody>
      </p:sp>
    </p:spTree>
    <p:extLst>
      <p:ext uri="{BB962C8B-B14F-4D97-AF65-F5344CB8AC3E}">
        <p14:creationId xmlns:p14="http://schemas.microsoft.com/office/powerpoint/2010/main" val="877922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32C59-1515-40E0-907F-E8FEF8DF6382}"/>
              </a:ext>
            </a:extLst>
          </p:cNvPr>
          <p:cNvSpPr>
            <a:spLocks noGrp="1"/>
          </p:cNvSpPr>
          <p:nvPr>
            <p:ph type="title"/>
          </p:nvPr>
        </p:nvSpPr>
        <p:spPr>
          <a:xfrm>
            <a:off x="371061" y="500062"/>
            <a:ext cx="11820939" cy="1325563"/>
          </a:xfrm>
        </p:spPr>
        <p:txBody>
          <a:bodyPr/>
          <a:lstStyle/>
          <a:p>
            <a:r>
              <a:rPr lang="en-US" dirty="0">
                <a:solidFill>
                  <a:schemeClr val="accent5">
                    <a:lumMod val="75000"/>
                  </a:schemeClr>
                </a:solidFill>
              </a:rPr>
              <a:t>Higher risk of </a:t>
            </a:r>
            <a:r>
              <a:rPr lang="en-US" dirty="0" err="1">
                <a:solidFill>
                  <a:schemeClr val="accent5">
                    <a:lumMod val="75000"/>
                  </a:schemeClr>
                </a:solidFill>
              </a:rPr>
              <a:t>cSCC</a:t>
            </a:r>
            <a:r>
              <a:rPr lang="en-US" dirty="0">
                <a:solidFill>
                  <a:schemeClr val="accent5">
                    <a:lumMod val="75000"/>
                  </a:schemeClr>
                </a:solidFill>
              </a:rPr>
              <a:t> in organ transplant recipients </a:t>
            </a:r>
          </a:p>
        </p:txBody>
      </p:sp>
      <p:sp>
        <p:nvSpPr>
          <p:cNvPr id="3" name="Content Placeholder 2">
            <a:extLst>
              <a:ext uri="{FF2B5EF4-FFF2-40B4-BE49-F238E27FC236}">
                <a16:creationId xmlns:a16="http://schemas.microsoft.com/office/drawing/2014/main" id="{4EC90DE5-D475-4A92-A55C-96AC04C973C4}"/>
              </a:ext>
            </a:extLst>
          </p:cNvPr>
          <p:cNvSpPr>
            <a:spLocks noGrp="1"/>
          </p:cNvSpPr>
          <p:nvPr>
            <p:ph idx="1"/>
          </p:nvPr>
        </p:nvSpPr>
        <p:spPr>
          <a:xfrm>
            <a:off x="371062" y="1825625"/>
            <a:ext cx="11304104" cy="5032375"/>
          </a:xfrm>
        </p:spPr>
        <p:txBody>
          <a:bodyPr>
            <a:noAutofit/>
          </a:bodyPr>
          <a:lstStyle/>
          <a:p>
            <a:r>
              <a:rPr lang="en-US" sz="2400" dirty="0" err="1"/>
              <a:t>cSCC</a:t>
            </a:r>
            <a:r>
              <a:rPr lang="en-US" sz="2400" dirty="0"/>
              <a:t> burden in OTRs strongly correlates with increasing time after transplant and intensity of immunosuppression </a:t>
            </a:r>
          </a:p>
          <a:p>
            <a:r>
              <a:rPr lang="en-US" sz="2400" dirty="0"/>
              <a:t>Correlating with intensity of immunosuppression needed </a:t>
            </a:r>
            <a:r>
              <a:rPr lang="en-US" sz="2400" dirty="0">
                <a:sym typeface="Wingdings" panose="05000000000000000000" pitchFamily="2" charset="2"/>
              </a:rPr>
              <a:t></a:t>
            </a:r>
            <a:r>
              <a:rPr lang="en-US" sz="2400" dirty="0"/>
              <a:t> highest risk in cardiac and lung transplants, then pancreas and/or kidney, then liver transplants</a:t>
            </a:r>
          </a:p>
          <a:p>
            <a:r>
              <a:rPr lang="en-US" sz="2400" dirty="0"/>
              <a:t>Pre-transplant history of skin cancer </a:t>
            </a:r>
          </a:p>
          <a:p>
            <a:r>
              <a:rPr lang="en-US" sz="2400" dirty="0"/>
              <a:t>Higher in sunnier climates (DNA damage caused by UV radiation augmented by direct effects of immunosuppressive agents and decreased immune surveillance </a:t>
            </a:r>
            <a:r>
              <a:rPr lang="en-US" sz="2400" dirty="0">
                <a:sym typeface="Wingdings" panose="05000000000000000000" pitchFamily="2" charset="2"/>
              </a:rPr>
              <a:t> reduced</a:t>
            </a:r>
            <a:r>
              <a:rPr lang="en-US" sz="2400" dirty="0"/>
              <a:t> ability to eradicate precancerous changes in the skin)</a:t>
            </a:r>
          </a:p>
          <a:p>
            <a:r>
              <a:rPr lang="en-US" sz="2400" dirty="0"/>
              <a:t>Direct or contributory carcinogenic effects of immunosuppressive agents</a:t>
            </a:r>
          </a:p>
        </p:txBody>
      </p:sp>
      <p:sp>
        <p:nvSpPr>
          <p:cNvPr id="4" name="Slide Number Placeholder 3">
            <a:extLst>
              <a:ext uri="{FF2B5EF4-FFF2-40B4-BE49-F238E27FC236}">
                <a16:creationId xmlns:a16="http://schemas.microsoft.com/office/drawing/2014/main" id="{8A675489-3344-445E-A368-7D9915C1AE1C}"/>
              </a:ext>
            </a:extLst>
          </p:cNvPr>
          <p:cNvSpPr>
            <a:spLocks noGrp="1"/>
          </p:cNvSpPr>
          <p:nvPr>
            <p:ph type="sldNum" sz="quarter" idx="12"/>
          </p:nvPr>
        </p:nvSpPr>
        <p:spPr>
          <a:xfrm>
            <a:off x="3866322" y="2649538"/>
            <a:ext cx="2743200" cy="365125"/>
          </a:xfrm>
        </p:spPr>
        <p:txBody>
          <a:bodyPr/>
          <a:lstStyle/>
          <a:p>
            <a:fld id="{BBD6BB77-A148-414D-A315-E4B5013816EA}" type="slidenum">
              <a:rPr lang="en-US" smtClean="0"/>
              <a:t>51</a:t>
            </a:fld>
            <a:endParaRPr lang="en-US"/>
          </a:p>
        </p:txBody>
      </p:sp>
      <p:sp>
        <p:nvSpPr>
          <p:cNvPr id="5" name="TextBox 4">
            <a:extLst>
              <a:ext uri="{FF2B5EF4-FFF2-40B4-BE49-F238E27FC236}">
                <a16:creationId xmlns:a16="http://schemas.microsoft.com/office/drawing/2014/main" id="{46DB6F6C-C0AD-435F-AF44-38C2403E34E8}"/>
              </a:ext>
            </a:extLst>
          </p:cNvPr>
          <p:cNvSpPr txBox="1"/>
          <p:nvPr/>
        </p:nvSpPr>
        <p:spPr>
          <a:xfrm>
            <a:off x="304800" y="6412468"/>
            <a:ext cx="5486400" cy="369332"/>
          </a:xfrm>
          <a:prstGeom prst="rect">
            <a:avLst/>
          </a:prstGeom>
          <a:noFill/>
        </p:spPr>
        <p:txBody>
          <a:bodyPr wrap="square" rtlCol="0">
            <a:spAutoFit/>
          </a:bodyPr>
          <a:lstStyle/>
          <a:p>
            <a:r>
              <a:rPr lang="en-US" dirty="0"/>
              <a:t>Levine et al., JAMA </a:t>
            </a:r>
            <a:r>
              <a:rPr lang="en-US" dirty="0" err="1"/>
              <a:t>Derm</a:t>
            </a:r>
            <a:r>
              <a:rPr lang="en-US" dirty="0"/>
              <a:t> 2015</a:t>
            </a:r>
          </a:p>
        </p:txBody>
      </p:sp>
    </p:spTree>
    <p:extLst>
      <p:ext uri="{BB962C8B-B14F-4D97-AF65-F5344CB8AC3E}">
        <p14:creationId xmlns:p14="http://schemas.microsoft.com/office/powerpoint/2010/main" val="20160358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0AAFB-9822-4295-BF73-ACC0B481F9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A389C5-79AA-4770-B913-841FFF3A53E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8DBA750-830B-4986-A1C4-B84454052D7B}"/>
              </a:ext>
            </a:extLst>
          </p:cNvPr>
          <p:cNvSpPr>
            <a:spLocks noGrp="1"/>
          </p:cNvSpPr>
          <p:nvPr>
            <p:ph type="sldNum" sz="quarter" idx="12"/>
          </p:nvPr>
        </p:nvSpPr>
        <p:spPr/>
        <p:txBody>
          <a:bodyPr/>
          <a:lstStyle/>
          <a:p>
            <a:fld id="{BBD6BB77-A148-414D-A315-E4B5013816EA}" type="slidenum">
              <a:rPr lang="en-US" smtClean="0"/>
              <a:t>52</a:t>
            </a:fld>
            <a:endParaRPr lang="en-US"/>
          </a:p>
        </p:txBody>
      </p:sp>
      <p:pic>
        <p:nvPicPr>
          <p:cNvPr id="5" name="Picture 4">
            <a:extLst>
              <a:ext uri="{FF2B5EF4-FFF2-40B4-BE49-F238E27FC236}">
                <a16:creationId xmlns:a16="http://schemas.microsoft.com/office/drawing/2014/main" id="{5AB2B15E-1CB9-43E3-AEAA-19D04BA7EBEB}"/>
              </a:ext>
            </a:extLst>
          </p:cNvPr>
          <p:cNvPicPr>
            <a:picLocks noChangeAspect="1"/>
          </p:cNvPicPr>
          <p:nvPr/>
        </p:nvPicPr>
        <p:blipFill rotWithShape="1">
          <a:blip r:embed="rId2"/>
          <a:srcRect l="2964"/>
          <a:stretch/>
        </p:blipFill>
        <p:spPr>
          <a:xfrm>
            <a:off x="617351" y="24574"/>
            <a:ext cx="11189125" cy="6541061"/>
          </a:xfrm>
          <a:prstGeom prst="rect">
            <a:avLst/>
          </a:prstGeom>
        </p:spPr>
      </p:pic>
      <p:pic>
        <p:nvPicPr>
          <p:cNvPr id="6" name="Picture 5">
            <a:extLst>
              <a:ext uri="{FF2B5EF4-FFF2-40B4-BE49-F238E27FC236}">
                <a16:creationId xmlns:a16="http://schemas.microsoft.com/office/drawing/2014/main" id="{E23E71C2-995C-46A5-A58E-CF7D535BE234}"/>
              </a:ext>
            </a:extLst>
          </p:cNvPr>
          <p:cNvPicPr>
            <a:picLocks noChangeAspect="1"/>
          </p:cNvPicPr>
          <p:nvPr/>
        </p:nvPicPr>
        <p:blipFill>
          <a:blip r:embed="rId3"/>
          <a:stretch>
            <a:fillRect/>
          </a:stretch>
        </p:blipFill>
        <p:spPr>
          <a:xfrm>
            <a:off x="5948601" y="1291742"/>
            <a:ext cx="5857875" cy="2276475"/>
          </a:xfrm>
          <a:prstGeom prst="rect">
            <a:avLst/>
          </a:prstGeom>
        </p:spPr>
      </p:pic>
      <p:sp>
        <p:nvSpPr>
          <p:cNvPr id="7" name="TextBox 6">
            <a:extLst>
              <a:ext uri="{FF2B5EF4-FFF2-40B4-BE49-F238E27FC236}">
                <a16:creationId xmlns:a16="http://schemas.microsoft.com/office/drawing/2014/main" id="{A2354BB5-FF5C-4126-B6B6-B654E4C7A066}"/>
              </a:ext>
            </a:extLst>
          </p:cNvPr>
          <p:cNvSpPr txBox="1"/>
          <p:nvPr/>
        </p:nvSpPr>
        <p:spPr>
          <a:xfrm>
            <a:off x="6678990" y="2873466"/>
            <a:ext cx="4121426" cy="553998"/>
          </a:xfrm>
          <a:prstGeom prst="rect">
            <a:avLst/>
          </a:prstGeom>
          <a:noFill/>
        </p:spPr>
        <p:txBody>
          <a:bodyPr wrap="square" rtlCol="0">
            <a:spAutoFit/>
          </a:bodyPr>
          <a:lstStyle/>
          <a:p>
            <a:r>
              <a:rPr lang="en-US" dirty="0"/>
              <a:t>Cemiplimab in advanced </a:t>
            </a:r>
            <a:r>
              <a:rPr lang="en-US" dirty="0" err="1"/>
              <a:t>cSCC</a:t>
            </a:r>
            <a:r>
              <a:rPr lang="en-US" dirty="0"/>
              <a:t> – </a:t>
            </a:r>
          </a:p>
          <a:p>
            <a:r>
              <a:rPr lang="en-US" sz="1200" dirty="0" err="1"/>
              <a:t>Migden</a:t>
            </a:r>
            <a:r>
              <a:rPr lang="en-US" sz="1200" dirty="0"/>
              <a:t> et al., NEJM 2018</a:t>
            </a:r>
          </a:p>
        </p:txBody>
      </p:sp>
      <p:sp>
        <p:nvSpPr>
          <p:cNvPr id="8" name="TextBox 7">
            <a:extLst>
              <a:ext uri="{FF2B5EF4-FFF2-40B4-BE49-F238E27FC236}">
                <a16:creationId xmlns:a16="http://schemas.microsoft.com/office/drawing/2014/main" id="{A4295AD4-F88E-4C49-A49D-2E25023E3008}"/>
              </a:ext>
            </a:extLst>
          </p:cNvPr>
          <p:cNvSpPr txBox="1"/>
          <p:nvPr/>
        </p:nvSpPr>
        <p:spPr>
          <a:xfrm>
            <a:off x="195262" y="6526768"/>
            <a:ext cx="5486400" cy="369332"/>
          </a:xfrm>
          <a:prstGeom prst="rect">
            <a:avLst/>
          </a:prstGeom>
          <a:noFill/>
        </p:spPr>
        <p:txBody>
          <a:bodyPr wrap="square" rtlCol="0">
            <a:spAutoFit/>
          </a:bodyPr>
          <a:lstStyle/>
          <a:p>
            <a:r>
              <a:rPr lang="en-US" dirty="0"/>
              <a:t>NCCN Guidelines, nccn.org 2022</a:t>
            </a:r>
          </a:p>
        </p:txBody>
      </p:sp>
    </p:spTree>
    <p:extLst>
      <p:ext uri="{BB962C8B-B14F-4D97-AF65-F5344CB8AC3E}">
        <p14:creationId xmlns:p14="http://schemas.microsoft.com/office/powerpoint/2010/main" val="1174909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9C445-AE99-465F-9D48-1F64030F2121}"/>
              </a:ext>
            </a:extLst>
          </p:cNvPr>
          <p:cNvSpPr>
            <a:spLocks noGrp="1"/>
          </p:cNvSpPr>
          <p:nvPr>
            <p:ph type="title"/>
          </p:nvPr>
        </p:nvSpPr>
        <p:spPr>
          <a:xfrm>
            <a:off x="100771" y="219351"/>
            <a:ext cx="11545957" cy="1325563"/>
          </a:xfrm>
        </p:spPr>
        <p:txBody>
          <a:bodyPr/>
          <a:lstStyle/>
          <a:p>
            <a:r>
              <a:rPr lang="en-US" dirty="0">
                <a:solidFill>
                  <a:schemeClr val="accent5">
                    <a:lumMod val="75000"/>
                  </a:schemeClr>
                </a:solidFill>
              </a:rPr>
              <a:t>Immunotherapy in Organ Transplant Recipients</a:t>
            </a:r>
          </a:p>
        </p:txBody>
      </p:sp>
      <p:sp>
        <p:nvSpPr>
          <p:cNvPr id="3" name="Content Placeholder 2">
            <a:extLst>
              <a:ext uri="{FF2B5EF4-FFF2-40B4-BE49-F238E27FC236}">
                <a16:creationId xmlns:a16="http://schemas.microsoft.com/office/drawing/2014/main" id="{105629E3-4062-483B-B12B-A69A22F971D5}"/>
              </a:ext>
            </a:extLst>
          </p:cNvPr>
          <p:cNvSpPr>
            <a:spLocks noGrp="1"/>
          </p:cNvSpPr>
          <p:nvPr>
            <p:ph idx="1"/>
          </p:nvPr>
        </p:nvSpPr>
        <p:spPr>
          <a:xfrm>
            <a:off x="545272" y="1362351"/>
            <a:ext cx="10677129" cy="5038449"/>
          </a:xfrm>
        </p:spPr>
        <p:txBody>
          <a:bodyPr>
            <a:noAutofit/>
          </a:bodyPr>
          <a:lstStyle/>
          <a:p>
            <a:r>
              <a:rPr lang="en-US" sz="2200" dirty="0"/>
              <a:t>CTLA-4 and PD-1 axes have an important role in influencing balance between </a:t>
            </a:r>
            <a:r>
              <a:rPr lang="en-US" sz="2200" dirty="0" err="1"/>
              <a:t>Treg</a:t>
            </a:r>
            <a:r>
              <a:rPr lang="en-US" sz="2200" dirty="0"/>
              <a:t> induction and effector T cell function to restrain or promote allograft responses</a:t>
            </a:r>
          </a:p>
          <a:p>
            <a:r>
              <a:rPr lang="en-US" sz="2200" dirty="0"/>
              <a:t>Case reports acute graft rejection and subsequent graft failure with immunotherapy</a:t>
            </a:r>
          </a:p>
          <a:p>
            <a:r>
              <a:rPr lang="en-US" sz="2200" dirty="0"/>
              <a:t>39 pts with OTR - 15% </a:t>
            </a:r>
            <a:r>
              <a:rPr lang="en-US" sz="2200" dirty="0" err="1"/>
              <a:t>cSCC</a:t>
            </a:r>
            <a:r>
              <a:rPr lang="en-US" sz="2200" dirty="0"/>
              <a:t>, 77% </a:t>
            </a:r>
            <a:r>
              <a:rPr lang="en-US" sz="2200" dirty="0" err="1"/>
              <a:t>tx</a:t>
            </a:r>
            <a:r>
              <a:rPr lang="en-US" sz="2200" dirty="0"/>
              <a:t> anti-PD-1 - 59% with renal, 28% hepatic, and 13% cardiac transplants</a:t>
            </a:r>
          </a:p>
          <a:p>
            <a:r>
              <a:rPr lang="en-US" sz="2200" dirty="0"/>
              <a:t>Transplant rejection in 41% of patients - similar rates for anti-CTLA-4 and anti-PD-1 therapy </a:t>
            </a:r>
          </a:p>
          <a:p>
            <a:r>
              <a:rPr lang="en-US" sz="2200" dirty="0"/>
              <a:t>Median time to rejection - 21 days</a:t>
            </a:r>
          </a:p>
          <a:p>
            <a:r>
              <a:rPr lang="en-US" sz="2200" dirty="0"/>
              <a:t>31% of permanently discontinued </a:t>
            </a:r>
            <a:r>
              <a:rPr lang="en-US" sz="2200" dirty="0" err="1"/>
              <a:t>immunotx</a:t>
            </a:r>
            <a:r>
              <a:rPr lang="en-US" sz="2200" dirty="0"/>
              <a:t> because of rejection</a:t>
            </a:r>
          </a:p>
          <a:p>
            <a:r>
              <a:rPr lang="en-US" sz="2200" dirty="0"/>
              <a:t>Graft loss in 81%</a:t>
            </a:r>
          </a:p>
          <a:p>
            <a:r>
              <a:rPr lang="en-US" sz="2200" dirty="0"/>
              <a:t>Death in 46% (from organ rejection or rejection complications)</a:t>
            </a:r>
          </a:p>
          <a:p>
            <a:r>
              <a:rPr lang="en-US" sz="2200" dirty="0"/>
              <a:t>Of the 12 with transplantation biopsies, 75% had acute rejection, and 5 of these rejections T cell-mediated</a:t>
            </a:r>
          </a:p>
        </p:txBody>
      </p:sp>
      <p:sp>
        <p:nvSpPr>
          <p:cNvPr id="4" name="TextBox 3">
            <a:extLst>
              <a:ext uri="{FF2B5EF4-FFF2-40B4-BE49-F238E27FC236}">
                <a16:creationId xmlns:a16="http://schemas.microsoft.com/office/drawing/2014/main" id="{CC94E1C4-0A18-45FA-9FC8-2CA2E2F98136}"/>
              </a:ext>
            </a:extLst>
          </p:cNvPr>
          <p:cNvSpPr txBox="1"/>
          <p:nvPr/>
        </p:nvSpPr>
        <p:spPr>
          <a:xfrm>
            <a:off x="1600200" y="6400800"/>
            <a:ext cx="6477000" cy="369332"/>
          </a:xfrm>
          <a:prstGeom prst="rect">
            <a:avLst/>
          </a:prstGeom>
          <a:noFill/>
        </p:spPr>
        <p:txBody>
          <a:bodyPr wrap="square" rtlCol="0">
            <a:spAutoFit/>
          </a:bodyPr>
          <a:lstStyle/>
          <a:p>
            <a:r>
              <a:rPr lang="en-US" dirty="0">
                <a:solidFill>
                  <a:schemeClr val="bg1"/>
                </a:solidFill>
              </a:rPr>
              <a:t>Abdel-Wahab, Journal for Immunotherapy of Cancer, 2019</a:t>
            </a:r>
          </a:p>
        </p:txBody>
      </p:sp>
      <p:sp>
        <p:nvSpPr>
          <p:cNvPr id="5" name="TextBox 4">
            <a:extLst>
              <a:ext uri="{FF2B5EF4-FFF2-40B4-BE49-F238E27FC236}">
                <a16:creationId xmlns:a16="http://schemas.microsoft.com/office/drawing/2014/main" id="{4FD1CC08-4A8F-4237-ABCF-749A1211DE10}"/>
              </a:ext>
            </a:extLst>
          </p:cNvPr>
          <p:cNvSpPr txBox="1"/>
          <p:nvPr/>
        </p:nvSpPr>
        <p:spPr>
          <a:xfrm>
            <a:off x="76200" y="6400800"/>
            <a:ext cx="6477000" cy="369332"/>
          </a:xfrm>
          <a:prstGeom prst="rect">
            <a:avLst/>
          </a:prstGeom>
          <a:noFill/>
        </p:spPr>
        <p:txBody>
          <a:bodyPr wrap="square" rtlCol="0">
            <a:spAutoFit/>
          </a:bodyPr>
          <a:lstStyle/>
          <a:p>
            <a:r>
              <a:rPr lang="en-US" dirty="0"/>
              <a:t>Abdel-Wahab et al, Journal for Immunotherapy of Cancer, 2019</a:t>
            </a:r>
          </a:p>
        </p:txBody>
      </p:sp>
    </p:spTree>
    <p:extLst>
      <p:ext uri="{BB962C8B-B14F-4D97-AF65-F5344CB8AC3E}">
        <p14:creationId xmlns:p14="http://schemas.microsoft.com/office/powerpoint/2010/main" val="19000027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EF628-756B-4365-9B85-D47F8EE800D4}"/>
              </a:ext>
            </a:extLst>
          </p:cNvPr>
          <p:cNvSpPr>
            <a:spLocks noGrp="1"/>
          </p:cNvSpPr>
          <p:nvPr>
            <p:ph type="title"/>
          </p:nvPr>
        </p:nvSpPr>
        <p:spPr/>
        <p:txBody>
          <a:bodyPr/>
          <a:lstStyle/>
          <a:p>
            <a:r>
              <a:rPr lang="en-US" dirty="0">
                <a:solidFill>
                  <a:schemeClr val="accent5">
                    <a:lumMod val="75000"/>
                  </a:schemeClr>
                </a:solidFill>
              </a:rPr>
              <a:t>Case presentation</a:t>
            </a:r>
          </a:p>
        </p:txBody>
      </p:sp>
      <p:sp>
        <p:nvSpPr>
          <p:cNvPr id="3" name="Content Placeholder 2">
            <a:extLst>
              <a:ext uri="{FF2B5EF4-FFF2-40B4-BE49-F238E27FC236}">
                <a16:creationId xmlns:a16="http://schemas.microsoft.com/office/drawing/2014/main" id="{64C47E01-7611-4919-BF45-FBC952503A0B}"/>
              </a:ext>
            </a:extLst>
          </p:cNvPr>
          <p:cNvSpPr>
            <a:spLocks noGrp="1"/>
          </p:cNvSpPr>
          <p:nvPr>
            <p:ph idx="1"/>
          </p:nvPr>
        </p:nvSpPr>
        <p:spPr>
          <a:xfrm>
            <a:off x="649358" y="1363403"/>
            <a:ext cx="10272642" cy="634729"/>
          </a:xfrm>
        </p:spPr>
        <p:txBody>
          <a:bodyPr>
            <a:normAutofit/>
          </a:bodyPr>
          <a:lstStyle/>
          <a:p>
            <a:r>
              <a:rPr lang="en-US" dirty="0"/>
              <a:t>Patient started on cetuximab May to August 2019</a:t>
            </a:r>
          </a:p>
        </p:txBody>
      </p:sp>
      <p:sp>
        <p:nvSpPr>
          <p:cNvPr id="4" name="Slide Number Placeholder 3">
            <a:extLst>
              <a:ext uri="{FF2B5EF4-FFF2-40B4-BE49-F238E27FC236}">
                <a16:creationId xmlns:a16="http://schemas.microsoft.com/office/drawing/2014/main" id="{787801FC-2801-4F0E-A9BF-0FB7E24A7A24}"/>
              </a:ext>
            </a:extLst>
          </p:cNvPr>
          <p:cNvSpPr>
            <a:spLocks noGrp="1"/>
          </p:cNvSpPr>
          <p:nvPr>
            <p:ph type="sldNum" sz="quarter" idx="12"/>
          </p:nvPr>
        </p:nvSpPr>
        <p:spPr/>
        <p:txBody>
          <a:bodyPr/>
          <a:lstStyle/>
          <a:p>
            <a:fld id="{BBD6BB77-A148-414D-A315-E4B5013816EA}" type="slidenum">
              <a:rPr lang="en-US" smtClean="0"/>
              <a:t>54</a:t>
            </a:fld>
            <a:endParaRPr lang="en-US" dirty="0"/>
          </a:p>
        </p:txBody>
      </p:sp>
      <p:graphicFrame>
        <p:nvGraphicFramePr>
          <p:cNvPr id="5" name="Table 4">
            <a:extLst>
              <a:ext uri="{FF2B5EF4-FFF2-40B4-BE49-F238E27FC236}">
                <a16:creationId xmlns:a16="http://schemas.microsoft.com/office/drawing/2014/main" id="{4B8402E2-D119-4C9F-A99B-1CBD29238EEC}"/>
              </a:ext>
            </a:extLst>
          </p:cNvPr>
          <p:cNvGraphicFramePr>
            <a:graphicFrameLocks noGrp="1"/>
          </p:cNvGraphicFramePr>
          <p:nvPr/>
        </p:nvGraphicFramePr>
        <p:xfrm>
          <a:off x="649357" y="1998132"/>
          <a:ext cx="8073493" cy="4050288"/>
        </p:xfrm>
        <a:graphic>
          <a:graphicData uri="http://schemas.openxmlformats.org/drawingml/2006/table">
            <a:tbl>
              <a:tblPr firstRow="1" bandRow="1">
                <a:tableStyleId>{5C22544A-7EE6-4342-B048-85BDC9FD1C3A}</a:tableStyleId>
              </a:tblPr>
              <a:tblGrid>
                <a:gridCol w="1821757">
                  <a:extLst>
                    <a:ext uri="{9D8B030D-6E8A-4147-A177-3AD203B41FA5}">
                      <a16:colId xmlns:a16="http://schemas.microsoft.com/office/drawing/2014/main" val="3275232806"/>
                    </a:ext>
                  </a:extLst>
                </a:gridCol>
                <a:gridCol w="1562934">
                  <a:extLst>
                    <a:ext uri="{9D8B030D-6E8A-4147-A177-3AD203B41FA5}">
                      <a16:colId xmlns:a16="http://schemas.microsoft.com/office/drawing/2014/main" val="684173594"/>
                    </a:ext>
                  </a:extLst>
                </a:gridCol>
                <a:gridCol w="1562934">
                  <a:extLst>
                    <a:ext uri="{9D8B030D-6E8A-4147-A177-3AD203B41FA5}">
                      <a16:colId xmlns:a16="http://schemas.microsoft.com/office/drawing/2014/main" val="1012059041"/>
                    </a:ext>
                  </a:extLst>
                </a:gridCol>
                <a:gridCol w="1562934">
                  <a:extLst>
                    <a:ext uri="{9D8B030D-6E8A-4147-A177-3AD203B41FA5}">
                      <a16:colId xmlns:a16="http://schemas.microsoft.com/office/drawing/2014/main" val="3201386350"/>
                    </a:ext>
                  </a:extLst>
                </a:gridCol>
                <a:gridCol w="1562934">
                  <a:extLst>
                    <a:ext uri="{9D8B030D-6E8A-4147-A177-3AD203B41FA5}">
                      <a16:colId xmlns:a16="http://schemas.microsoft.com/office/drawing/2014/main" val="3856575817"/>
                    </a:ext>
                  </a:extLst>
                </a:gridCol>
              </a:tblGrid>
              <a:tr h="0">
                <a:tc rowSpan="2">
                  <a:txBody>
                    <a:bodyPr/>
                    <a:lstStyle/>
                    <a:p>
                      <a:pPr algn="l">
                        <a:lnSpc>
                          <a:spcPct val="90000"/>
                        </a:lnSpc>
                      </a:pPr>
                      <a:endParaRPr lang="en-US" sz="1200" b="1" dirty="0">
                        <a:solidFill>
                          <a:schemeClr val="tx1"/>
                        </a:solidFill>
                        <a:latin typeface="+mn-lt"/>
                      </a:endParaRPr>
                    </a:p>
                  </a:txBody>
                  <a:tcPr marL="54014" marR="54014" marT="90000" marB="90000" anchor="ctr"/>
                </a:tc>
                <a:tc gridSpan="2">
                  <a:txBody>
                    <a:bodyPr/>
                    <a:lstStyle/>
                    <a:p>
                      <a:pPr algn="ctr">
                        <a:lnSpc>
                          <a:spcPct val="90000"/>
                        </a:lnSpc>
                      </a:pPr>
                      <a:r>
                        <a:rPr lang="en-GB" sz="1200" b="1" kern="0">
                          <a:solidFill>
                            <a:schemeClr val="bg1"/>
                          </a:solidFill>
                        </a:rPr>
                        <a:t>Monoclonal antibodies</a:t>
                      </a:r>
                      <a:endParaRPr lang="en-US" sz="1200" b="1" baseline="0" dirty="0">
                        <a:solidFill>
                          <a:schemeClr val="bg1"/>
                        </a:solidFill>
                        <a:latin typeface="+mn-lt"/>
                      </a:endParaRPr>
                    </a:p>
                  </a:txBody>
                  <a:tcPr marL="54014" marR="54014" marT="90000" marB="90000" anchor="ctr">
                    <a:solidFill>
                      <a:schemeClr val="tx2"/>
                    </a:solidFill>
                  </a:tcPr>
                </a:tc>
                <a:tc hMerge="1">
                  <a:txBody>
                    <a:bodyPr/>
                    <a:lstStyle/>
                    <a:p>
                      <a:pPr algn="ctr"/>
                      <a:endParaRPr lang="en-US" sz="1200" b="1" baseline="30000" dirty="0">
                        <a:solidFill>
                          <a:schemeClr val="tx1"/>
                        </a:solidFill>
                        <a:latin typeface="+mn-lt"/>
                      </a:endParaRPr>
                    </a:p>
                  </a:txBody>
                  <a:tcPr marL="72000" marR="72000" marT="90000" marB="90000" anchor="ctr">
                    <a:lnB w="12700" cap="flat" cmpd="sng" algn="ctr">
                      <a:solidFill>
                        <a:schemeClr val="bg1"/>
                      </a:solidFill>
                      <a:prstDash val="solid"/>
                      <a:round/>
                      <a:headEnd type="none" w="med" len="med"/>
                      <a:tailEnd type="none" w="med" len="med"/>
                    </a:lnB>
                    <a:solidFill>
                      <a:srgbClr val="0E99FF"/>
                    </a:solidFill>
                  </a:tcPr>
                </a:tc>
                <a:tc gridSpan="2">
                  <a:txBody>
                    <a:bodyPr/>
                    <a:lstStyle/>
                    <a:p>
                      <a:pPr marL="0" marR="0" indent="0" algn="ctr" defTabSz="457200" rtl="0" eaLnBrk="1" fontAlgn="auto" latinLnBrk="0" hangingPunct="1">
                        <a:lnSpc>
                          <a:spcPct val="90000"/>
                        </a:lnSpc>
                        <a:spcBef>
                          <a:spcPts val="0"/>
                        </a:spcBef>
                        <a:spcAft>
                          <a:spcPts val="0"/>
                        </a:spcAft>
                        <a:buClrTx/>
                        <a:buSzTx/>
                        <a:buFontTx/>
                        <a:buNone/>
                        <a:tabLst/>
                        <a:defRPr/>
                      </a:pPr>
                      <a:r>
                        <a:rPr lang="en-GB" sz="1200" b="1" kern="0" dirty="0">
                          <a:solidFill>
                            <a:schemeClr val="bg1"/>
                          </a:solidFill>
                        </a:rPr>
                        <a:t>Tyrosine kinase inhibitor</a:t>
                      </a:r>
                      <a:r>
                        <a:rPr lang="en-US" sz="1200" b="1" dirty="0">
                          <a:solidFill>
                            <a:schemeClr val="bg1"/>
                          </a:solidFill>
                        </a:rPr>
                        <a:t>s</a:t>
                      </a:r>
                      <a:endParaRPr lang="en-US" sz="1200" b="1" dirty="0">
                        <a:solidFill>
                          <a:schemeClr val="bg1"/>
                        </a:solidFill>
                        <a:latin typeface="+mn-lt"/>
                      </a:endParaRPr>
                    </a:p>
                  </a:txBody>
                  <a:tcPr marL="54014" marR="54014" marT="90000" marB="90000" anchor="ctr">
                    <a:solidFill>
                      <a:schemeClr val="tx2"/>
                    </a:solidFill>
                  </a:tcPr>
                </a:tc>
                <a:tc hMerge="1">
                  <a:txBody>
                    <a:bodyPr/>
                    <a:lstStyle/>
                    <a:p>
                      <a:pPr algn="ctr"/>
                      <a:endParaRPr lang="en-US" sz="1200" b="1" baseline="30000" dirty="0">
                        <a:solidFill>
                          <a:schemeClr val="tx1"/>
                        </a:solidFill>
                        <a:latin typeface="+mn-lt"/>
                      </a:endParaRPr>
                    </a:p>
                  </a:txBody>
                  <a:tcPr marL="72000" marR="72000" marT="90000" marB="90000" anchor="ctr">
                    <a:lnB w="12700" cap="flat" cmpd="sng" algn="ctr">
                      <a:solidFill>
                        <a:schemeClr val="bg1"/>
                      </a:solidFill>
                      <a:prstDash val="solid"/>
                      <a:round/>
                      <a:headEnd type="none" w="med" len="med"/>
                      <a:tailEnd type="none" w="med" len="med"/>
                    </a:lnB>
                    <a:solidFill>
                      <a:srgbClr val="0E99FF"/>
                    </a:solidFill>
                  </a:tcPr>
                </a:tc>
                <a:extLst>
                  <a:ext uri="{0D108BD9-81ED-4DB2-BD59-A6C34878D82A}">
                    <a16:rowId xmlns:a16="http://schemas.microsoft.com/office/drawing/2014/main" val="1753503423"/>
                  </a:ext>
                </a:extLst>
              </a:tr>
              <a:tr h="0">
                <a:tc vMerge="1">
                  <a:txBody>
                    <a:bodyPr/>
                    <a:lstStyle/>
                    <a:p>
                      <a:pPr algn="l"/>
                      <a:endParaRPr lang="en-US" sz="1200" b="1" dirty="0">
                        <a:solidFill>
                          <a:schemeClr val="tx1"/>
                        </a:solidFill>
                        <a:latin typeface="+mj-lt"/>
                      </a:endParaRPr>
                    </a:p>
                  </a:txBody>
                  <a:tcPr marL="72000" marR="72000" marT="90000" marB="9000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E99FF"/>
                    </a:solidFill>
                  </a:tcPr>
                </a:tc>
                <a:tc>
                  <a:txBody>
                    <a:bodyPr/>
                    <a:lstStyle/>
                    <a:p>
                      <a:pPr algn="ctr">
                        <a:lnSpc>
                          <a:spcPct val="90000"/>
                        </a:lnSpc>
                      </a:pPr>
                      <a:r>
                        <a:rPr lang="en-US" sz="1200" b="1" dirty="0">
                          <a:solidFill>
                            <a:schemeClr val="bg1"/>
                          </a:solidFill>
                        </a:rPr>
                        <a:t>Cetuximab</a:t>
                      </a:r>
                      <a:r>
                        <a:rPr lang="en-US" sz="1200" b="1" baseline="30000" dirty="0">
                          <a:solidFill>
                            <a:schemeClr val="bg1"/>
                          </a:solidFill>
                        </a:rPr>
                        <a:t>1</a:t>
                      </a:r>
                      <a:endParaRPr lang="en-US" sz="1200" b="1" baseline="30000" dirty="0">
                        <a:solidFill>
                          <a:schemeClr val="bg1"/>
                        </a:solidFill>
                        <a:latin typeface="+mn-lt"/>
                      </a:endParaRPr>
                    </a:p>
                  </a:txBody>
                  <a:tcPr marL="54014" marR="54014" marT="90000" marB="90000" anchor="ctr">
                    <a:solidFill>
                      <a:schemeClr val="tx2"/>
                    </a:solidFill>
                  </a:tcPr>
                </a:tc>
                <a:tc>
                  <a:txBody>
                    <a:bodyPr/>
                    <a:lstStyle/>
                    <a:p>
                      <a:pPr algn="ctr">
                        <a:lnSpc>
                          <a:spcPct val="90000"/>
                        </a:lnSpc>
                      </a:pPr>
                      <a:r>
                        <a:rPr lang="en-US" sz="1200" b="1" dirty="0">
                          <a:solidFill>
                            <a:schemeClr val="bg1"/>
                          </a:solidFill>
                        </a:rPr>
                        <a:t>Panitumumab</a:t>
                      </a:r>
                      <a:r>
                        <a:rPr lang="en-US" sz="1200" b="1" baseline="30000" dirty="0">
                          <a:solidFill>
                            <a:schemeClr val="bg1"/>
                          </a:solidFill>
                        </a:rPr>
                        <a:t>2</a:t>
                      </a:r>
                      <a:endParaRPr lang="en-US" sz="1200" b="1" baseline="30000" dirty="0">
                        <a:solidFill>
                          <a:schemeClr val="bg1"/>
                        </a:solidFill>
                        <a:latin typeface="+mn-lt"/>
                      </a:endParaRPr>
                    </a:p>
                  </a:txBody>
                  <a:tcPr marL="54014" marR="54014" marT="90000" marB="90000" anchor="ctr">
                    <a:solidFill>
                      <a:schemeClr val="tx2"/>
                    </a:solidFill>
                  </a:tcPr>
                </a:tc>
                <a:tc>
                  <a:txBody>
                    <a:bodyPr/>
                    <a:lstStyle/>
                    <a:p>
                      <a:pPr algn="ctr">
                        <a:lnSpc>
                          <a:spcPct val="90000"/>
                        </a:lnSpc>
                      </a:pPr>
                      <a:r>
                        <a:rPr lang="en-US" sz="1200" b="1" dirty="0">
                          <a:solidFill>
                            <a:schemeClr val="bg1"/>
                          </a:solidFill>
                        </a:rPr>
                        <a:t>Erlotinib</a:t>
                      </a:r>
                      <a:r>
                        <a:rPr lang="en-US" sz="1200" b="1" baseline="30000" dirty="0">
                          <a:solidFill>
                            <a:schemeClr val="bg1"/>
                          </a:solidFill>
                        </a:rPr>
                        <a:t>3</a:t>
                      </a:r>
                      <a:endParaRPr lang="en-US" sz="1200" b="1" dirty="0">
                        <a:solidFill>
                          <a:schemeClr val="bg1"/>
                        </a:solidFill>
                        <a:latin typeface="+mn-lt"/>
                      </a:endParaRPr>
                    </a:p>
                  </a:txBody>
                  <a:tcPr marL="54014" marR="54014" marT="90000" marB="90000" anchor="ctr">
                    <a:solidFill>
                      <a:schemeClr val="tx2"/>
                    </a:solidFill>
                  </a:tcPr>
                </a:tc>
                <a:tc>
                  <a:txBody>
                    <a:bodyPr/>
                    <a:lstStyle/>
                    <a:p>
                      <a:pPr algn="ctr">
                        <a:lnSpc>
                          <a:spcPct val="90000"/>
                        </a:lnSpc>
                      </a:pPr>
                      <a:r>
                        <a:rPr lang="en-US" sz="1200" b="1" dirty="0">
                          <a:solidFill>
                            <a:schemeClr val="bg1"/>
                          </a:solidFill>
                        </a:rPr>
                        <a:t>Gefitinib</a:t>
                      </a:r>
                      <a:r>
                        <a:rPr lang="en-US" sz="1200" b="1" baseline="30000" dirty="0">
                          <a:solidFill>
                            <a:schemeClr val="bg1"/>
                          </a:solidFill>
                        </a:rPr>
                        <a:t>4</a:t>
                      </a:r>
                      <a:endParaRPr lang="en-US" sz="1200" b="1" baseline="30000" dirty="0">
                        <a:solidFill>
                          <a:schemeClr val="bg1"/>
                        </a:solidFill>
                        <a:latin typeface="+mn-lt"/>
                      </a:endParaRPr>
                    </a:p>
                  </a:txBody>
                  <a:tcPr marL="54014" marR="54014" marT="90000" marB="90000" anchor="ctr">
                    <a:solidFill>
                      <a:schemeClr val="tx2"/>
                    </a:solidFill>
                  </a:tcPr>
                </a:tc>
                <a:extLst>
                  <a:ext uri="{0D108BD9-81ED-4DB2-BD59-A6C34878D82A}">
                    <a16:rowId xmlns:a16="http://schemas.microsoft.com/office/drawing/2014/main" val="3150375438"/>
                  </a:ext>
                </a:extLst>
              </a:tr>
              <a:tr h="0">
                <a:tc>
                  <a:txBody>
                    <a:bodyPr/>
                    <a:lstStyle/>
                    <a:p>
                      <a:pPr algn="l">
                        <a:lnSpc>
                          <a:spcPct val="90000"/>
                        </a:lnSpc>
                      </a:pPr>
                      <a:r>
                        <a:rPr lang="en-US" sz="1200" b="1" kern="1200" dirty="0"/>
                        <a:t>Eligibility</a:t>
                      </a:r>
                      <a:endParaRPr lang="en-US" sz="1200" b="1" kern="1200" dirty="0">
                        <a:solidFill>
                          <a:schemeClr val="bg1"/>
                        </a:solidFill>
                        <a:latin typeface="+mn-lt"/>
                        <a:ea typeface="+mn-ea"/>
                        <a:cs typeface="+mn-cs"/>
                      </a:endParaRPr>
                    </a:p>
                  </a:txBody>
                  <a:tcPr marL="54014" marR="54014" marT="90000" marB="108000" anchor="ctr"/>
                </a:tc>
                <a:tc>
                  <a:txBody>
                    <a:bodyPr/>
                    <a:lstStyle/>
                    <a:p>
                      <a:pPr marL="0" algn="ctr" defTabSz="457200" rtl="0" eaLnBrk="1" latinLnBrk="0" hangingPunct="1">
                        <a:lnSpc>
                          <a:spcPct val="90000"/>
                        </a:lnSpc>
                      </a:pPr>
                      <a:r>
                        <a:rPr lang="en-US" sz="1200" kern="1200" dirty="0"/>
                        <a:t>Unresectable </a:t>
                      </a:r>
                      <a:r>
                        <a:rPr lang="en-US" sz="1200" kern="1200"/>
                        <a:t>laCSCC </a:t>
                      </a:r>
                      <a:br>
                        <a:rPr lang="en-US" sz="1200" kern="1200"/>
                      </a:br>
                      <a:r>
                        <a:rPr lang="en-US" sz="1200" kern="1200"/>
                        <a:t>or </a:t>
                      </a:r>
                      <a:r>
                        <a:rPr lang="en-US" sz="1200" kern="1200" dirty="0"/>
                        <a:t>mCSCC</a:t>
                      </a:r>
                      <a:endParaRPr lang="en-US" sz="1200" kern="1200" dirty="0">
                        <a:solidFill>
                          <a:schemeClr val="bg1"/>
                        </a:solidFill>
                        <a:latin typeface="+mn-lt"/>
                        <a:ea typeface="+mn-ea"/>
                        <a:cs typeface="+mn-cs"/>
                      </a:endParaRPr>
                    </a:p>
                  </a:txBody>
                  <a:tcPr marL="54014" marR="54014" marT="90000" marB="108000" anchor="ctr"/>
                </a:tc>
                <a:tc>
                  <a:txBody>
                    <a:bodyPr/>
                    <a:lstStyle/>
                    <a:p>
                      <a:pPr marL="0" marR="0" indent="0" algn="ctr" defTabSz="457200" rtl="0" eaLnBrk="1" fontAlgn="auto" latinLnBrk="0" hangingPunct="1">
                        <a:lnSpc>
                          <a:spcPct val="90000"/>
                        </a:lnSpc>
                        <a:spcBef>
                          <a:spcPts val="0"/>
                        </a:spcBef>
                        <a:spcAft>
                          <a:spcPts val="0"/>
                        </a:spcAft>
                        <a:buClrTx/>
                        <a:buSzTx/>
                        <a:buFontTx/>
                        <a:buNone/>
                        <a:tabLst/>
                        <a:defRPr/>
                      </a:pPr>
                      <a:r>
                        <a:rPr lang="en-US" sz="1200" kern="1200" dirty="0"/>
                        <a:t>laCSCC, </a:t>
                      </a:r>
                      <a:r>
                        <a:rPr lang="en-US" sz="1200" kern="1200" dirty="0" err="1"/>
                        <a:t>mCSCC</a:t>
                      </a:r>
                      <a:br>
                        <a:rPr lang="en-US" sz="1200" kern="1200" dirty="0"/>
                      </a:br>
                      <a:r>
                        <a:rPr lang="en-US" sz="1200" kern="1200" dirty="0"/>
                        <a:t>or recurrent CSCC</a:t>
                      </a:r>
                      <a:endParaRPr lang="en-US" sz="1200" kern="1200" dirty="0">
                        <a:solidFill>
                          <a:schemeClr val="bg1"/>
                        </a:solidFill>
                        <a:latin typeface="+mn-lt"/>
                        <a:ea typeface="+mn-ea"/>
                        <a:cs typeface="+mn-cs"/>
                      </a:endParaRPr>
                    </a:p>
                  </a:txBody>
                  <a:tcPr marL="54014" marR="54014" marT="90000" marB="108000" anchor="ctr"/>
                </a:tc>
                <a:tc>
                  <a:txBody>
                    <a:bodyPr/>
                    <a:lstStyle/>
                    <a:p>
                      <a:pPr marL="0" algn="ctr" defTabSz="457200" rtl="0" eaLnBrk="1" latinLnBrk="0" hangingPunct="1">
                        <a:lnSpc>
                          <a:spcPct val="90000"/>
                        </a:lnSpc>
                      </a:pPr>
                      <a:r>
                        <a:rPr lang="en-NZ" sz="1200" kern="1200" dirty="0"/>
                        <a:t>Unresectable locoregional recurrent</a:t>
                      </a:r>
                      <a:r>
                        <a:rPr lang="en-NZ" sz="1200" kern="1200" baseline="0" dirty="0"/>
                        <a:t> </a:t>
                      </a:r>
                      <a:r>
                        <a:rPr lang="en-NZ" sz="1200" kern="1200" dirty="0"/>
                        <a:t>or m</a:t>
                      </a:r>
                      <a:r>
                        <a:rPr lang="en-US" sz="1200" kern="1200" dirty="0"/>
                        <a:t>CSCC </a:t>
                      </a:r>
                      <a:r>
                        <a:rPr lang="en-US" sz="1200" kern="1200" baseline="0" dirty="0"/>
                        <a:t> </a:t>
                      </a:r>
                      <a:endParaRPr lang="en-US" sz="1200" kern="1200" dirty="0">
                        <a:solidFill>
                          <a:schemeClr val="bg1"/>
                        </a:solidFill>
                        <a:latin typeface="+mn-lt"/>
                        <a:ea typeface="+mn-ea"/>
                        <a:cs typeface="+mn-cs"/>
                      </a:endParaRPr>
                    </a:p>
                  </a:txBody>
                  <a:tcPr marL="54014" marR="54014" marT="90000" marB="108000" anchor="ctr"/>
                </a:tc>
                <a:tc>
                  <a:txBody>
                    <a:bodyPr/>
                    <a:lstStyle/>
                    <a:p>
                      <a:pPr marL="0" algn="ctr" defTabSz="457200" rtl="0" eaLnBrk="1" latinLnBrk="0" hangingPunct="1">
                        <a:lnSpc>
                          <a:spcPct val="90000"/>
                        </a:lnSpc>
                      </a:pPr>
                      <a:r>
                        <a:rPr lang="en-NZ" sz="1200" kern="1200" dirty="0"/>
                        <a:t>Unresectable locoregional recurrent</a:t>
                      </a:r>
                      <a:r>
                        <a:rPr lang="en-NZ" sz="1200" kern="1200" baseline="0" dirty="0"/>
                        <a:t> </a:t>
                      </a:r>
                      <a:r>
                        <a:rPr lang="en-NZ" sz="1200" kern="1200" dirty="0"/>
                        <a:t>or </a:t>
                      </a:r>
                      <a:r>
                        <a:rPr lang="en-NZ" sz="1200" kern="1200" dirty="0" err="1"/>
                        <a:t>mC</a:t>
                      </a:r>
                      <a:r>
                        <a:rPr lang="en-US" sz="1200" kern="1200" dirty="0"/>
                        <a:t>SCC </a:t>
                      </a:r>
                      <a:r>
                        <a:rPr lang="en-US" sz="1200" kern="1200" baseline="0" dirty="0"/>
                        <a:t> </a:t>
                      </a:r>
                      <a:endParaRPr lang="en-US" sz="1200" kern="1200" dirty="0">
                        <a:solidFill>
                          <a:schemeClr val="bg1"/>
                        </a:solidFill>
                        <a:latin typeface="+mn-lt"/>
                        <a:ea typeface="+mn-ea"/>
                        <a:cs typeface="+mn-cs"/>
                      </a:endParaRPr>
                    </a:p>
                  </a:txBody>
                  <a:tcPr marL="54014" marR="54014" marT="90000" marB="108000" anchor="ctr"/>
                </a:tc>
                <a:extLst>
                  <a:ext uri="{0D108BD9-81ED-4DB2-BD59-A6C34878D82A}">
                    <a16:rowId xmlns:a16="http://schemas.microsoft.com/office/drawing/2014/main" val="4279153209"/>
                  </a:ext>
                </a:extLst>
              </a:tr>
              <a:tr h="0">
                <a:tc>
                  <a:txBody>
                    <a:bodyPr/>
                    <a:lstStyle/>
                    <a:p>
                      <a:pPr algn="l">
                        <a:lnSpc>
                          <a:spcPct val="90000"/>
                        </a:lnSpc>
                      </a:pPr>
                      <a:r>
                        <a:rPr lang="en-US" sz="1200" b="1" kern="1200" dirty="0"/>
                        <a:t>N</a:t>
                      </a:r>
                      <a:endParaRPr lang="en-US" sz="1200" b="1" kern="1200" dirty="0">
                        <a:solidFill>
                          <a:schemeClr val="bg1"/>
                        </a:solidFill>
                        <a:latin typeface="+mn-lt"/>
                        <a:ea typeface="+mn-ea"/>
                        <a:cs typeface="+mn-cs"/>
                      </a:endParaRPr>
                    </a:p>
                  </a:txBody>
                  <a:tcPr marL="54014" marR="54014" marT="90000" marB="108000" anchor="ctr">
                    <a:lnB w="28575" cap="flat" cmpd="sng" algn="ctr">
                      <a:solidFill>
                        <a:srgbClr val="FF0000"/>
                      </a:solidFill>
                      <a:prstDash val="solid"/>
                      <a:round/>
                      <a:headEnd type="none" w="med" len="med"/>
                      <a:tailEnd type="none" w="med" len="med"/>
                    </a:lnB>
                  </a:tcPr>
                </a:tc>
                <a:tc>
                  <a:txBody>
                    <a:bodyPr/>
                    <a:lstStyle/>
                    <a:p>
                      <a:pPr marL="0" algn="ctr" defTabSz="457200" rtl="0" eaLnBrk="1" latinLnBrk="0" hangingPunct="1">
                        <a:lnSpc>
                          <a:spcPct val="90000"/>
                        </a:lnSpc>
                      </a:pPr>
                      <a:r>
                        <a:rPr lang="en-US" sz="1200" kern="1200" dirty="0"/>
                        <a:t>36</a:t>
                      </a:r>
                      <a:endParaRPr lang="en-US" sz="1200" kern="1200" dirty="0">
                        <a:solidFill>
                          <a:schemeClr val="bg1"/>
                        </a:solidFill>
                        <a:latin typeface="+mn-lt"/>
                        <a:ea typeface="+mn-ea"/>
                        <a:cs typeface="+mn-cs"/>
                      </a:endParaRPr>
                    </a:p>
                  </a:txBody>
                  <a:tcPr marL="54014" marR="54014" marT="90000" marB="108000" anchor="ctr">
                    <a:lnB w="28575" cap="flat" cmpd="sng" algn="ctr">
                      <a:solidFill>
                        <a:srgbClr val="FF0000"/>
                      </a:solidFill>
                      <a:prstDash val="solid"/>
                      <a:round/>
                      <a:headEnd type="none" w="med" len="med"/>
                      <a:tailEnd type="none" w="med" len="med"/>
                    </a:lnB>
                  </a:tcPr>
                </a:tc>
                <a:tc>
                  <a:txBody>
                    <a:bodyPr/>
                    <a:lstStyle/>
                    <a:p>
                      <a:pPr algn="ctr">
                        <a:lnSpc>
                          <a:spcPct val="90000"/>
                        </a:lnSpc>
                      </a:pPr>
                      <a:r>
                        <a:rPr lang="en-US" sz="1200" kern="1200" dirty="0"/>
                        <a:t>16</a:t>
                      </a:r>
                      <a:endParaRPr lang="en-US" sz="1200" kern="1200" dirty="0">
                        <a:solidFill>
                          <a:schemeClr val="bg1"/>
                        </a:solidFill>
                        <a:latin typeface="+mn-lt"/>
                        <a:ea typeface="+mn-ea"/>
                        <a:cs typeface="+mn-cs"/>
                      </a:endParaRPr>
                    </a:p>
                  </a:txBody>
                  <a:tcPr marL="54014" marR="54014" marT="90000" marB="108000" anchor="ctr">
                    <a:lnB w="28575" cap="flat" cmpd="sng" algn="ctr">
                      <a:solidFill>
                        <a:srgbClr val="FF0000"/>
                      </a:solidFill>
                      <a:prstDash val="solid"/>
                      <a:round/>
                      <a:headEnd type="none" w="med" len="med"/>
                      <a:tailEnd type="none" w="med" len="med"/>
                    </a:lnB>
                  </a:tcPr>
                </a:tc>
                <a:tc>
                  <a:txBody>
                    <a:bodyPr/>
                    <a:lstStyle/>
                    <a:p>
                      <a:pPr algn="ctr">
                        <a:lnSpc>
                          <a:spcPct val="90000"/>
                        </a:lnSpc>
                      </a:pPr>
                      <a:r>
                        <a:rPr lang="en-US" sz="1200" kern="1200" dirty="0"/>
                        <a:t>39</a:t>
                      </a:r>
                      <a:r>
                        <a:rPr lang="en-US" sz="1200" kern="1200" baseline="0" dirty="0"/>
                        <a:t> (29 evaluable)</a:t>
                      </a:r>
                      <a:endParaRPr lang="en-US" sz="1200" kern="1200" dirty="0">
                        <a:solidFill>
                          <a:schemeClr val="bg1"/>
                        </a:solidFill>
                        <a:latin typeface="+mn-lt"/>
                        <a:ea typeface="+mn-ea"/>
                        <a:cs typeface="+mn-cs"/>
                      </a:endParaRPr>
                    </a:p>
                  </a:txBody>
                  <a:tcPr marL="54014" marR="54014" marT="90000" marB="108000" anchor="ctr">
                    <a:lnB w="28575" cap="flat" cmpd="sng" algn="ctr">
                      <a:solidFill>
                        <a:srgbClr val="FF0000"/>
                      </a:solidFill>
                      <a:prstDash val="solid"/>
                      <a:round/>
                      <a:headEnd type="none" w="med" len="med"/>
                      <a:tailEnd type="none" w="med" len="med"/>
                    </a:lnB>
                  </a:tcPr>
                </a:tc>
                <a:tc>
                  <a:txBody>
                    <a:bodyPr/>
                    <a:lstStyle/>
                    <a:p>
                      <a:pPr algn="ctr">
                        <a:lnSpc>
                          <a:spcPct val="90000"/>
                        </a:lnSpc>
                      </a:pPr>
                      <a:r>
                        <a:rPr lang="en-US" sz="1200" kern="1200" dirty="0"/>
                        <a:t>40 (37 evaluable)</a:t>
                      </a:r>
                      <a:endParaRPr lang="en-US" sz="1200" kern="1200" dirty="0">
                        <a:solidFill>
                          <a:schemeClr val="bg1"/>
                        </a:solidFill>
                        <a:latin typeface="+mn-lt"/>
                        <a:ea typeface="+mn-ea"/>
                        <a:cs typeface="+mn-cs"/>
                      </a:endParaRPr>
                    </a:p>
                  </a:txBody>
                  <a:tcPr marL="54014" marR="54014" marT="90000" marB="108000" anchor="ctr">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999208111"/>
                  </a:ext>
                </a:extLst>
              </a:tr>
              <a:tr h="0">
                <a:tc>
                  <a:txBody>
                    <a:bodyPr/>
                    <a:lstStyle/>
                    <a:p>
                      <a:pPr algn="l">
                        <a:lnSpc>
                          <a:spcPct val="90000"/>
                        </a:lnSpc>
                      </a:pPr>
                      <a:r>
                        <a:rPr lang="en-US" sz="1200" b="1" kern="1200" dirty="0"/>
                        <a:t>ORR, % (n/N)</a:t>
                      </a:r>
                      <a:endParaRPr lang="en-US" sz="1200" b="1" kern="1200" dirty="0">
                        <a:solidFill>
                          <a:schemeClr val="bg1"/>
                        </a:solidFill>
                        <a:latin typeface="+mn-lt"/>
                        <a:ea typeface="+mn-ea"/>
                        <a:cs typeface="+mn-cs"/>
                      </a:endParaRPr>
                    </a:p>
                  </a:txBody>
                  <a:tcPr marL="54014" marR="54014" marT="90000" marB="108000" anchor="ctr">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lnSpc>
                          <a:spcPct val="90000"/>
                        </a:lnSpc>
                      </a:pPr>
                      <a:r>
                        <a:rPr lang="en-US" sz="1200" kern="0" baseline="0" dirty="0"/>
                        <a:t>28 (10/36)</a:t>
                      </a:r>
                      <a:endParaRPr lang="en-US" sz="1200" b="0" kern="0" baseline="0" dirty="0">
                        <a:solidFill>
                          <a:schemeClr val="bg1"/>
                        </a:solidFill>
                        <a:latin typeface="+mn-lt"/>
                        <a:ea typeface="ＭＳ Ｐゴシック" pitchFamily="34" charset="-128"/>
                        <a:cs typeface="+mn-cs"/>
                      </a:endParaRPr>
                    </a:p>
                  </a:txBody>
                  <a:tcPr marL="54014" marR="54014" marT="90000" marB="108000" anchor="ct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lnSpc>
                          <a:spcPct val="90000"/>
                        </a:lnSpc>
                      </a:pPr>
                      <a:r>
                        <a:rPr lang="en-US" sz="1200" kern="1200" dirty="0"/>
                        <a:t>31 (5/16)</a:t>
                      </a:r>
                      <a:endParaRPr lang="en-US" sz="1200" b="0" kern="1200" dirty="0">
                        <a:solidFill>
                          <a:schemeClr val="bg1"/>
                        </a:solidFill>
                        <a:latin typeface="+mn-lt"/>
                        <a:ea typeface="+mn-ea"/>
                        <a:cs typeface="+mn-cs"/>
                      </a:endParaRPr>
                    </a:p>
                  </a:txBody>
                  <a:tcPr marL="54014" marR="54014" marT="90000" marB="108000" anchor="ct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lnSpc>
                          <a:spcPct val="90000"/>
                        </a:lnSpc>
                      </a:pPr>
                      <a:r>
                        <a:rPr lang="en-US" sz="1200" kern="1200" dirty="0"/>
                        <a:t>10</a:t>
                      </a:r>
                      <a:r>
                        <a:rPr lang="en-US" sz="1200" kern="1200" baseline="0" dirty="0"/>
                        <a:t> (3/29)</a:t>
                      </a:r>
                      <a:endParaRPr lang="en-US" sz="1200" b="0" kern="1200" dirty="0">
                        <a:solidFill>
                          <a:schemeClr val="bg1"/>
                        </a:solidFill>
                        <a:latin typeface="+mn-lt"/>
                        <a:ea typeface="+mn-ea"/>
                        <a:cs typeface="+mn-cs"/>
                      </a:endParaRPr>
                    </a:p>
                  </a:txBody>
                  <a:tcPr marL="54014" marR="54014" marT="90000" marB="108000" anchor="ct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lnSpc>
                          <a:spcPct val="90000"/>
                        </a:lnSpc>
                      </a:pPr>
                      <a:r>
                        <a:rPr lang="en-US" sz="1200" kern="1200" dirty="0"/>
                        <a:t>16 (6/37)</a:t>
                      </a:r>
                      <a:endParaRPr lang="en-US" sz="1200" b="0" kern="1200" dirty="0">
                        <a:solidFill>
                          <a:schemeClr val="bg1"/>
                        </a:solidFill>
                        <a:latin typeface="+mn-lt"/>
                        <a:ea typeface="+mn-ea"/>
                        <a:cs typeface="+mn-cs"/>
                      </a:endParaRPr>
                    </a:p>
                  </a:txBody>
                  <a:tcPr marL="54014" marR="54014" marT="90000" marB="108000" anchor="ctr">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906694970"/>
                  </a:ext>
                </a:extLst>
              </a:tr>
              <a:tr h="0">
                <a:tc>
                  <a:txBody>
                    <a:bodyPr/>
                    <a:lstStyle/>
                    <a:p>
                      <a:pPr algn="l">
                        <a:lnSpc>
                          <a:spcPct val="90000"/>
                        </a:lnSpc>
                      </a:pPr>
                      <a:r>
                        <a:rPr lang="en-US" sz="1200" b="1" kern="1200" dirty="0"/>
                        <a:t>DCR, % (n/N)</a:t>
                      </a:r>
                      <a:endParaRPr lang="en-US" sz="1200" b="1" kern="1200" dirty="0">
                        <a:solidFill>
                          <a:schemeClr val="bg1"/>
                        </a:solidFill>
                        <a:latin typeface="+mn-lt"/>
                        <a:ea typeface="+mn-ea"/>
                        <a:cs typeface="+mn-cs"/>
                      </a:endParaRPr>
                    </a:p>
                  </a:txBody>
                  <a:tcPr marL="54014" marR="54014" marT="90000" marB="108000" anchor="ctr">
                    <a:lnT w="28575" cap="flat" cmpd="sng" algn="ctr">
                      <a:solidFill>
                        <a:srgbClr val="FF0000"/>
                      </a:solidFill>
                      <a:prstDash val="solid"/>
                      <a:round/>
                      <a:headEnd type="none" w="med" len="med"/>
                      <a:tailEnd type="none" w="med" len="med"/>
                    </a:lnT>
                  </a:tcPr>
                </a:tc>
                <a:tc>
                  <a:txBody>
                    <a:bodyPr/>
                    <a:lstStyle/>
                    <a:p>
                      <a:pPr algn="ctr">
                        <a:lnSpc>
                          <a:spcPct val="90000"/>
                        </a:lnSpc>
                      </a:pPr>
                      <a:r>
                        <a:rPr lang="en-NZ" sz="1200" dirty="0"/>
                        <a:t>69</a:t>
                      </a:r>
                      <a:r>
                        <a:rPr lang="en-NZ" sz="1200" baseline="0" dirty="0"/>
                        <a:t> (25/36)</a:t>
                      </a:r>
                      <a:endParaRPr lang="en-US" sz="1200" kern="1200" dirty="0">
                        <a:solidFill>
                          <a:schemeClr val="bg1"/>
                        </a:solidFill>
                        <a:latin typeface="+mn-lt"/>
                        <a:ea typeface="+mn-ea"/>
                        <a:cs typeface="+mn-cs"/>
                      </a:endParaRPr>
                    </a:p>
                  </a:txBody>
                  <a:tcPr marL="54014" marR="54014" marT="90000" marB="108000" anchor="ctr">
                    <a:lnT w="28575" cap="flat" cmpd="sng" algn="ctr">
                      <a:solidFill>
                        <a:srgbClr val="FF0000"/>
                      </a:solidFill>
                      <a:prstDash val="solid"/>
                      <a:round/>
                      <a:headEnd type="none" w="med" len="med"/>
                      <a:tailEnd type="none" w="med" len="med"/>
                    </a:lnT>
                  </a:tcP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69 (11/16)</a:t>
                      </a: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marL="54014" marR="54014" marT="90000" marB="108000" anchor="ctr">
                    <a:lnT w="28575" cap="flat" cmpd="sng" algn="ctr">
                      <a:solidFill>
                        <a:srgbClr val="FF0000"/>
                      </a:solidFill>
                      <a:prstDash val="solid"/>
                      <a:round/>
                      <a:headEnd type="none" w="med" len="med"/>
                      <a:tailEnd type="none" w="med" len="med"/>
                    </a:lnT>
                  </a:tcP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NZ" sz="1200" u="none" strike="noStrike" kern="1200" cap="none" spc="0" normalizeH="0" baseline="0" noProof="0" dirty="0">
                          <a:ln>
                            <a:noFill/>
                          </a:ln>
                          <a:effectLst/>
                          <a:uLnTx/>
                          <a:uFillTx/>
                        </a:rPr>
                        <a:t>72 (21/29)</a:t>
                      </a: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marL="54014" marR="54014" marT="90000" marB="108000" anchor="ctr">
                    <a:lnT w="28575" cap="flat" cmpd="sng" algn="ctr">
                      <a:solidFill>
                        <a:srgbClr val="FF0000"/>
                      </a:solidFill>
                      <a:prstDash val="solid"/>
                      <a:round/>
                      <a:headEnd type="none" w="med" len="med"/>
                      <a:tailEnd type="none" w="med" len="med"/>
                    </a:lnT>
                  </a:tcP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51 (19/37)</a:t>
                      </a: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marL="54014" marR="54014" marT="90000" marB="108000" anchor="ctr">
                    <a:lnT w="28575"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3455024121"/>
                  </a:ext>
                </a:extLst>
              </a:tr>
              <a:tr h="0">
                <a:tc>
                  <a:txBody>
                    <a:bodyPr/>
                    <a:lstStyle/>
                    <a:p>
                      <a:pPr algn="l">
                        <a:lnSpc>
                          <a:spcPct val="90000"/>
                        </a:lnSpc>
                      </a:pPr>
                      <a:r>
                        <a:rPr lang="en-US" sz="1200" b="1" kern="1200" baseline="0" dirty="0"/>
                        <a:t>Median OS</a:t>
                      </a:r>
                      <a:r>
                        <a:rPr lang="en-US" sz="1200" b="1" kern="1200" baseline="0"/>
                        <a:t>, months </a:t>
                      </a:r>
                      <a:r>
                        <a:rPr lang="en-US" sz="1200" b="1" kern="1200" baseline="0" dirty="0"/>
                        <a:t>(95% CI)</a:t>
                      </a:r>
                      <a:endParaRPr lang="en-US" sz="1200" b="1" kern="1200" dirty="0">
                        <a:solidFill>
                          <a:schemeClr val="bg1"/>
                        </a:solidFill>
                        <a:latin typeface="+mn-lt"/>
                        <a:ea typeface="+mn-ea"/>
                        <a:cs typeface="+mn-cs"/>
                      </a:endParaRPr>
                    </a:p>
                  </a:txBody>
                  <a:tcPr marL="54014" marR="54014" marT="90000" marB="108000" anchor="ctr"/>
                </a:tc>
                <a:tc>
                  <a:txBody>
                    <a:bodyPr/>
                    <a:lstStyle/>
                    <a:p>
                      <a:pPr marL="0" marR="0" indent="0" algn="ctr" defTabSz="457200" rtl="0" eaLnBrk="1" fontAlgn="auto" latinLnBrk="0" hangingPunct="1">
                        <a:lnSpc>
                          <a:spcPct val="90000"/>
                        </a:lnSpc>
                        <a:spcBef>
                          <a:spcPts val="0"/>
                        </a:spcBef>
                        <a:spcAft>
                          <a:spcPts val="0"/>
                        </a:spcAft>
                        <a:buClrTx/>
                        <a:buSzTx/>
                        <a:buFontTx/>
                        <a:buNone/>
                        <a:tabLst/>
                        <a:defRPr/>
                      </a:pPr>
                      <a:r>
                        <a:rPr lang="en-NZ" sz="1200" dirty="0"/>
                        <a:t>8.1 (6.9</a:t>
                      </a:r>
                      <a:r>
                        <a:rPr lang="en-GB" sz="1200" dirty="0"/>
                        <a:t>–9.3)</a:t>
                      </a:r>
                      <a:endParaRPr lang="en-US" sz="1200" kern="1200" baseline="30000" dirty="0">
                        <a:solidFill>
                          <a:schemeClr val="bg1"/>
                        </a:solidFill>
                        <a:latin typeface="+mn-lt"/>
                        <a:ea typeface="+mn-ea"/>
                        <a:cs typeface="+mn-cs"/>
                      </a:endParaRPr>
                    </a:p>
                  </a:txBody>
                  <a:tcPr marL="54014" marR="54014" marT="90000" marB="108000" anchor="ctr"/>
                </a:tc>
                <a:tc>
                  <a:txBody>
                    <a:bodyPr/>
                    <a:lstStyle/>
                    <a:p>
                      <a:pPr algn="ctr">
                        <a:lnSpc>
                          <a:spcPct val="90000"/>
                        </a:lnSpc>
                      </a:pPr>
                      <a:r>
                        <a:rPr lang="en-US" sz="1200" kern="1200" dirty="0"/>
                        <a:t>11 (NR)</a:t>
                      </a:r>
                      <a:endParaRPr lang="en-US" sz="1200" kern="1200" dirty="0">
                        <a:solidFill>
                          <a:schemeClr val="bg1"/>
                        </a:solidFill>
                        <a:latin typeface="+mn-lt"/>
                        <a:ea typeface="+mn-ea"/>
                        <a:cs typeface="+mn-cs"/>
                      </a:endParaRPr>
                    </a:p>
                  </a:txBody>
                  <a:tcPr marL="54014" marR="54014" marT="90000" marB="108000" anchor="ct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200" kern="1200" dirty="0"/>
                        <a:t>13 </a:t>
                      </a:r>
                      <a:r>
                        <a:rPr lang="en-NZ" sz="1200" dirty="0"/>
                        <a:t>(8.4</a:t>
                      </a:r>
                      <a:r>
                        <a:rPr lang="en-GB" sz="1200" dirty="0"/>
                        <a:t>–20.5)</a:t>
                      </a:r>
                      <a:endParaRPr lang="en-US" sz="1200" kern="1200" dirty="0">
                        <a:solidFill>
                          <a:schemeClr val="bg1"/>
                        </a:solidFill>
                        <a:latin typeface="+mn-lt"/>
                        <a:ea typeface="+mn-ea"/>
                        <a:cs typeface="+mn-cs"/>
                      </a:endParaRPr>
                    </a:p>
                  </a:txBody>
                  <a:tcPr marL="54014" marR="54014" marT="90000" marB="108000" anchor="ct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200" kern="1200" dirty="0"/>
                        <a:t>12.9 </a:t>
                      </a:r>
                      <a:r>
                        <a:rPr lang="en-NZ" sz="1200" dirty="0"/>
                        <a:t>(8.5</a:t>
                      </a:r>
                      <a:r>
                        <a:rPr lang="en-GB" sz="1200" dirty="0"/>
                        <a:t>–25.0)</a:t>
                      </a:r>
                      <a:endParaRPr lang="en-US" sz="1200" kern="1200" dirty="0">
                        <a:solidFill>
                          <a:schemeClr val="bg1"/>
                        </a:solidFill>
                        <a:latin typeface="+mn-lt"/>
                        <a:ea typeface="+mn-ea"/>
                        <a:cs typeface="+mn-cs"/>
                      </a:endParaRPr>
                    </a:p>
                  </a:txBody>
                  <a:tcPr marL="54014" marR="54014" marT="90000" marB="108000" anchor="ctr"/>
                </a:tc>
                <a:extLst>
                  <a:ext uri="{0D108BD9-81ED-4DB2-BD59-A6C34878D82A}">
                    <a16:rowId xmlns:a16="http://schemas.microsoft.com/office/drawing/2014/main" val="623929271"/>
                  </a:ext>
                </a:extLst>
              </a:tr>
              <a:tr h="0">
                <a:tc>
                  <a:txBody>
                    <a:bodyPr/>
                    <a:lstStyle/>
                    <a:p>
                      <a:pPr algn="l">
                        <a:lnSpc>
                          <a:spcPct val="90000"/>
                        </a:lnSpc>
                      </a:pPr>
                      <a:r>
                        <a:rPr lang="en-US" sz="1200" b="1" kern="1200" dirty="0"/>
                        <a:t>Median PFS, </a:t>
                      </a:r>
                      <a:r>
                        <a:rPr lang="en-US" sz="1200" b="1" kern="1200" baseline="0" dirty="0"/>
                        <a:t>months (95% CI)</a:t>
                      </a:r>
                      <a:endParaRPr lang="en-US" sz="1200" b="1" kern="1200" dirty="0">
                        <a:solidFill>
                          <a:schemeClr val="bg1"/>
                        </a:solidFill>
                        <a:latin typeface="+mn-lt"/>
                        <a:ea typeface="+mn-ea"/>
                        <a:cs typeface="+mn-cs"/>
                      </a:endParaRPr>
                    </a:p>
                  </a:txBody>
                  <a:tcPr marL="54014" marR="54014" marT="90000" marB="108000" anchor="ctr"/>
                </a:tc>
                <a:tc>
                  <a:txBody>
                    <a:bodyPr/>
                    <a:lstStyle/>
                    <a:p>
                      <a:pPr marL="0" marR="0" indent="0" algn="ctr" defTabSz="457200" rtl="0" eaLnBrk="1" fontAlgn="auto" latinLnBrk="0" hangingPunct="1">
                        <a:lnSpc>
                          <a:spcPct val="90000"/>
                        </a:lnSpc>
                        <a:spcBef>
                          <a:spcPts val="0"/>
                        </a:spcBef>
                        <a:spcAft>
                          <a:spcPts val="0"/>
                        </a:spcAft>
                        <a:buClrTx/>
                        <a:buSzTx/>
                        <a:buFontTx/>
                        <a:buNone/>
                        <a:tabLst/>
                        <a:defRPr/>
                      </a:pPr>
                      <a:r>
                        <a:rPr lang="en-NZ" sz="1200" dirty="0"/>
                        <a:t>4.1 (1.7</a:t>
                      </a:r>
                      <a:r>
                        <a:rPr lang="en-GB" sz="1200" dirty="0"/>
                        <a:t>–5)</a:t>
                      </a:r>
                      <a:endParaRPr lang="en-US" sz="1200" kern="1200" dirty="0">
                        <a:solidFill>
                          <a:schemeClr val="bg1"/>
                        </a:solidFill>
                        <a:latin typeface="+mn-lt"/>
                        <a:ea typeface="+mn-ea"/>
                        <a:cs typeface="+mn-cs"/>
                      </a:endParaRPr>
                    </a:p>
                  </a:txBody>
                  <a:tcPr marL="54014" marR="54014" marT="90000" marB="108000" anchor="ctr"/>
                </a:tc>
                <a:tc>
                  <a:txBody>
                    <a:bodyPr/>
                    <a:lstStyle/>
                    <a:p>
                      <a:pPr algn="ctr">
                        <a:lnSpc>
                          <a:spcPct val="90000"/>
                        </a:lnSpc>
                      </a:pPr>
                      <a:r>
                        <a:rPr lang="en-US" sz="1200" kern="1200" dirty="0"/>
                        <a:t>8 (NR)</a:t>
                      </a:r>
                      <a:endParaRPr lang="en-US" sz="1200" kern="1200" dirty="0">
                        <a:solidFill>
                          <a:schemeClr val="bg1"/>
                        </a:solidFill>
                        <a:latin typeface="+mn-lt"/>
                        <a:ea typeface="+mn-ea"/>
                        <a:cs typeface="+mn-cs"/>
                      </a:endParaRPr>
                    </a:p>
                  </a:txBody>
                  <a:tcPr marL="54014" marR="54014" marT="90000" marB="108000" anchor="ct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200" kern="1200" baseline="0" dirty="0"/>
                        <a:t>4.7 </a:t>
                      </a:r>
                      <a:r>
                        <a:rPr lang="en-NZ" sz="1200" dirty="0"/>
                        <a:t>(3.5</a:t>
                      </a:r>
                      <a:r>
                        <a:rPr lang="en-GB" sz="1200" dirty="0"/>
                        <a:t>–6.2)</a:t>
                      </a:r>
                      <a:endParaRPr lang="en-US" sz="1200" kern="1200" dirty="0">
                        <a:solidFill>
                          <a:schemeClr val="bg1"/>
                        </a:solidFill>
                        <a:latin typeface="+mn-lt"/>
                        <a:ea typeface="+mn-ea"/>
                        <a:cs typeface="+mn-cs"/>
                      </a:endParaRPr>
                    </a:p>
                  </a:txBody>
                  <a:tcPr marL="54014" marR="54014" marT="90000" marB="108000" anchor="ct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200" kern="1200" baseline="0" dirty="0"/>
                        <a:t>3.8 (</a:t>
                      </a:r>
                      <a:r>
                        <a:rPr lang="en-NZ" sz="1200" kern="1200" baseline="0" dirty="0"/>
                        <a:t>2.2</a:t>
                      </a:r>
                      <a:r>
                        <a:rPr lang="en-GB" sz="1200" dirty="0"/>
                        <a:t>–5.7)</a:t>
                      </a:r>
                      <a:endParaRPr lang="en-US" sz="1200" kern="1200" dirty="0">
                        <a:solidFill>
                          <a:schemeClr val="bg1"/>
                        </a:solidFill>
                        <a:latin typeface="+mn-lt"/>
                        <a:ea typeface="+mn-ea"/>
                        <a:cs typeface="+mn-cs"/>
                      </a:endParaRPr>
                    </a:p>
                  </a:txBody>
                  <a:tcPr marL="54014" marR="54014" marT="90000" marB="108000" anchor="ctr"/>
                </a:tc>
                <a:extLst>
                  <a:ext uri="{0D108BD9-81ED-4DB2-BD59-A6C34878D82A}">
                    <a16:rowId xmlns:a16="http://schemas.microsoft.com/office/drawing/2014/main" val="2607821755"/>
                  </a:ext>
                </a:extLst>
              </a:tr>
              <a:tr h="0">
                <a:tc>
                  <a:txBody>
                    <a:bodyPr/>
                    <a:lstStyle/>
                    <a:p>
                      <a:pPr algn="l">
                        <a:lnSpc>
                          <a:spcPct val="90000"/>
                        </a:lnSpc>
                      </a:pPr>
                      <a:r>
                        <a:rPr lang="en-US" sz="1200" b="1" kern="1200" dirty="0"/>
                        <a:t>Median</a:t>
                      </a:r>
                      <a:r>
                        <a:rPr lang="en-US" sz="1200" b="1" kern="1200" baseline="0" dirty="0"/>
                        <a:t> DOR, months  (95% CI)</a:t>
                      </a:r>
                      <a:endParaRPr lang="en-US" sz="1200" b="1" kern="1200" dirty="0">
                        <a:solidFill>
                          <a:schemeClr val="bg1"/>
                        </a:solidFill>
                        <a:latin typeface="+mn-lt"/>
                        <a:ea typeface="+mn-ea"/>
                        <a:cs typeface="+mn-cs"/>
                      </a:endParaRPr>
                    </a:p>
                  </a:txBody>
                  <a:tcPr marL="54014" marR="54014" marT="90000" marB="108000" anchor="ctr"/>
                </a:tc>
                <a:tc>
                  <a:txBody>
                    <a:bodyPr/>
                    <a:lstStyle/>
                    <a:p>
                      <a:pPr marL="0" marR="0" indent="0" algn="ctr" defTabSz="457200" rtl="0" eaLnBrk="1" fontAlgn="auto" latinLnBrk="0" hangingPunct="1">
                        <a:lnSpc>
                          <a:spcPct val="90000"/>
                        </a:lnSpc>
                        <a:spcBef>
                          <a:spcPts val="0"/>
                        </a:spcBef>
                        <a:spcAft>
                          <a:spcPts val="0"/>
                        </a:spcAft>
                        <a:buClrTx/>
                        <a:buSzTx/>
                        <a:buFontTx/>
                        <a:buNone/>
                        <a:tabLst/>
                        <a:defRPr/>
                      </a:pPr>
                      <a:r>
                        <a:rPr lang="en-US" sz="1200" kern="1200" dirty="0"/>
                        <a:t>6.8 </a:t>
                      </a:r>
                      <a:r>
                        <a:rPr lang="en-NZ" sz="1200" dirty="0"/>
                        <a:t>(4.1</a:t>
                      </a:r>
                      <a:r>
                        <a:rPr lang="en-GB" sz="1200" dirty="0"/>
                        <a:t>–8.3)</a:t>
                      </a:r>
                      <a:endParaRPr lang="en-US" sz="1200" kern="1200" dirty="0">
                        <a:solidFill>
                          <a:schemeClr val="bg1"/>
                        </a:solidFill>
                        <a:latin typeface="+mn-lt"/>
                        <a:ea typeface="+mn-ea"/>
                        <a:cs typeface="+mn-cs"/>
                      </a:endParaRPr>
                    </a:p>
                  </a:txBody>
                  <a:tcPr marL="54014" marR="54014" marT="90000" marB="108000" anchor="ct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200" kern="1200" dirty="0"/>
                        <a:t>6 </a:t>
                      </a:r>
                      <a:r>
                        <a:rPr lang="en-NZ" sz="1200" dirty="0"/>
                        <a:t>(5</a:t>
                      </a:r>
                      <a:r>
                        <a:rPr lang="en-GB" sz="1200" dirty="0"/>
                        <a:t>–17.5)</a:t>
                      </a:r>
                      <a:endParaRPr lang="en-US" sz="1200" kern="1200" dirty="0">
                        <a:solidFill>
                          <a:schemeClr val="bg1"/>
                        </a:solidFill>
                        <a:latin typeface="+mn-lt"/>
                        <a:ea typeface="+mn-ea"/>
                        <a:cs typeface="+mn-cs"/>
                      </a:endParaRPr>
                    </a:p>
                  </a:txBody>
                  <a:tcPr marL="54014" marR="54014" marT="90000" marB="108000" anchor="ctr"/>
                </a:tc>
                <a:tc>
                  <a:txBody>
                    <a:bodyPr/>
                    <a:lstStyle/>
                    <a:p>
                      <a:pPr algn="ctr">
                        <a:lnSpc>
                          <a:spcPct val="90000"/>
                        </a:lnSpc>
                      </a:pPr>
                      <a:r>
                        <a:rPr lang="en-US" sz="1200" kern="1200" dirty="0"/>
                        <a:t>NR</a:t>
                      </a:r>
                      <a:endParaRPr lang="en-US" sz="1200" kern="1200" dirty="0">
                        <a:solidFill>
                          <a:schemeClr val="bg1"/>
                        </a:solidFill>
                        <a:latin typeface="+mn-lt"/>
                        <a:ea typeface="+mn-ea"/>
                        <a:cs typeface="+mn-cs"/>
                      </a:endParaRPr>
                    </a:p>
                  </a:txBody>
                  <a:tcPr marL="54014" marR="54014" marT="90000" marB="108000" anchor="ct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200" kern="1200" dirty="0"/>
                        <a:t>31.4 (</a:t>
                      </a:r>
                      <a:r>
                        <a:rPr lang="en-NZ" sz="1200" kern="1200" dirty="0"/>
                        <a:t>3.91</a:t>
                      </a:r>
                      <a:r>
                        <a:rPr lang="en-GB" sz="1200" dirty="0"/>
                        <a:t>–NR)</a:t>
                      </a:r>
                      <a:endParaRPr lang="en-US" sz="1200" kern="1200" dirty="0">
                        <a:solidFill>
                          <a:schemeClr val="bg1"/>
                        </a:solidFill>
                        <a:latin typeface="+mn-lt"/>
                        <a:ea typeface="+mn-ea"/>
                        <a:cs typeface="+mn-cs"/>
                      </a:endParaRPr>
                    </a:p>
                  </a:txBody>
                  <a:tcPr marL="54014" marR="54014" marT="90000" marB="108000" anchor="ctr"/>
                </a:tc>
                <a:extLst>
                  <a:ext uri="{0D108BD9-81ED-4DB2-BD59-A6C34878D82A}">
                    <a16:rowId xmlns:a16="http://schemas.microsoft.com/office/drawing/2014/main" val="1268439416"/>
                  </a:ext>
                </a:extLst>
              </a:tr>
            </a:tbl>
          </a:graphicData>
        </a:graphic>
      </p:graphicFrame>
      <p:sp>
        <p:nvSpPr>
          <p:cNvPr id="6" name="Text Placeholder 3">
            <a:extLst>
              <a:ext uri="{FF2B5EF4-FFF2-40B4-BE49-F238E27FC236}">
                <a16:creationId xmlns:a16="http://schemas.microsoft.com/office/drawing/2014/main" id="{DF6D577F-AE8F-4937-98B6-C003DB2B5AD0}"/>
              </a:ext>
            </a:extLst>
          </p:cNvPr>
          <p:cNvSpPr txBox="1">
            <a:spLocks/>
          </p:cNvSpPr>
          <p:nvPr/>
        </p:nvSpPr>
        <p:spPr>
          <a:xfrm>
            <a:off x="382017" y="5658806"/>
            <a:ext cx="11160626" cy="1087158"/>
          </a:xfrm>
          <a:prstGeom prst="rect">
            <a:avLst/>
          </a:prstGeom>
        </p:spPr>
        <p:txBody>
          <a:bodyPr vert="horz" lIns="91440" tIns="91440" rIns="91440" bIns="45720" rtlCol="0" anchor="b">
            <a:noAutofit/>
          </a:bodyPr>
          <a:lstStyle>
            <a:lvl1pPr marL="347663" indent="-339725" algn="l" rtl="0" eaLnBrk="0" fontAlgn="base" hangingPunct="0">
              <a:lnSpc>
                <a:spcPct val="90000"/>
              </a:lnSpc>
              <a:spcBef>
                <a:spcPts val="600"/>
              </a:spcBef>
              <a:spcAft>
                <a:spcPct val="0"/>
              </a:spcAft>
              <a:buClr>
                <a:schemeClr val="accent2"/>
              </a:buClr>
              <a:buSzPct val="100000"/>
              <a:buFont typeface="Wingdings" charset="2"/>
              <a:buChar char="§"/>
              <a:tabLst/>
              <a:defRPr sz="2200">
                <a:solidFill>
                  <a:schemeClr val="tx1"/>
                </a:solidFill>
                <a:latin typeface="+mn-lt"/>
                <a:ea typeface="ＭＳ Ｐゴシック" pitchFamily="34" charset="-128"/>
                <a:cs typeface="MS PGothic"/>
              </a:defRPr>
            </a:lvl1pPr>
            <a:lvl2pPr marL="630238" indent="-225425" algn="l" rtl="0" eaLnBrk="0" fontAlgn="base" hangingPunct="0">
              <a:lnSpc>
                <a:spcPct val="90000"/>
              </a:lnSpc>
              <a:spcBef>
                <a:spcPts val="600"/>
              </a:spcBef>
              <a:spcAft>
                <a:spcPct val="0"/>
              </a:spcAft>
              <a:buClr>
                <a:schemeClr val="accent2"/>
              </a:buClr>
              <a:buChar char="–"/>
              <a:defRPr sz="2000">
                <a:solidFill>
                  <a:schemeClr val="tx1"/>
                </a:solidFill>
                <a:latin typeface="+mn-lt"/>
                <a:ea typeface="ＭＳ Ｐゴシック" pitchFamily="34" charset="-128"/>
                <a:cs typeface="MS PGothic"/>
              </a:defRPr>
            </a:lvl2pPr>
            <a:lvl3pPr marL="914400" indent="-220663" algn="l" rtl="0" eaLnBrk="0" fontAlgn="base" hangingPunct="0">
              <a:lnSpc>
                <a:spcPct val="90000"/>
              </a:lnSpc>
              <a:spcBef>
                <a:spcPts val="600"/>
              </a:spcBef>
              <a:spcAft>
                <a:spcPct val="0"/>
              </a:spcAft>
              <a:buClr>
                <a:schemeClr val="accent2"/>
              </a:buClr>
              <a:buFont typeface="Wingdings" panose="05000000000000000000" pitchFamily="2" charset="2"/>
              <a:buChar char="w"/>
              <a:tabLst/>
              <a:defRPr sz="1800">
                <a:solidFill>
                  <a:schemeClr val="tx1"/>
                </a:solidFill>
                <a:latin typeface="+mn-lt"/>
                <a:ea typeface="ＭＳ Ｐゴシック" pitchFamily="34" charset="-128"/>
                <a:cs typeface="MS PGothic"/>
              </a:defRPr>
            </a:lvl3pPr>
            <a:lvl4pPr marL="1263650" indent="-228600" algn="l" rtl="0" eaLnBrk="0" fontAlgn="base" hangingPunct="0">
              <a:lnSpc>
                <a:spcPct val="90000"/>
              </a:lnSpc>
              <a:spcBef>
                <a:spcPts val="600"/>
              </a:spcBef>
              <a:spcAft>
                <a:spcPct val="0"/>
              </a:spcAft>
              <a:buClr>
                <a:schemeClr val="accent2"/>
              </a:buClr>
              <a:buChar char="–"/>
              <a:defRPr sz="1600">
                <a:solidFill>
                  <a:schemeClr val="tx1"/>
                </a:solidFill>
                <a:latin typeface="+mn-lt"/>
                <a:ea typeface="ＭＳ Ｐゴシック" pitchFamily="34" charset="-128"/>
                <a:cs typeface="MS PGothic"/>
              </a:defRPr>
            </a:lvl4pPr>
            <a:lvl5pPr marL="1482725" indent="-168275" algn="l" rtl="0" eaLnBrk="0" fontAlgn="base" hangingPunct="0">
              <a:lnSpc>
                <a:spcPct val="90000"/>
              </a:lnSpc>
              <a:spcBef>
                <a:spcPts val="600"/>
              </a:spcBef>
              <a:spcAft>
                <a:spcPct val="0"/>
              </a:spcAft>
              <a:buClr>
                <a:schemeClr val="accent2"/>
              </a:buClr>
              <a:buFont typeface="Wingdings" panose="05000000000000000000" pitchFamily="2" charset="2"/>
              <a:buChar char="§"/>
              <a:defRPr sz="1400">
                <a:solidFill>
                  <a:schemeClr val="tx1"/>
                </a:solidFill>
                <a:latin typeface="+mn-lt"/>
                <a:ea typeface="ＭＳ Ｐゴシック" pitchFamily="34" charset="-128"/>
                <a:cs typeface="MS PGothic"/>
              </a:defRPr>
            </a:lvl5pPr>
            <a:lvl6pPr marL="2514600" indent="-228600" algn="l" rtl="0" eaLnBrk="0" fontAlgn="base" hangingPunct="0">
              <a:spcBef>
                <a:spcPct val="20000"/>
              </a:spcBef>
              <a:spcAft>
                <a:spcPct val="0"/>
              </a:spcAft>
              <a:buClr>
                <a:srgbClr val="2943B4"/>
              </a:buClr>
              <a:buChar char="»"/>
              <a:defRPr sz="1600">
                <a:solidFill>
                  <a:schemeClr val="tx1"/>
                </a:solidFill>
                <a:latin typeface="+mn-lt"/>
                <a:ea typeface="MS PGothic" pitchFamily="34" charset="-128"/>
                <a:cs typeface="MS PGothic" pitchFamily="34" charset="-128"/>
              </a:defRPr>
            </a:lvl6pPr>
            <a:lvl7pPr marL="2971800" indent="-228600" algn="l" rtl="0" eaLnBrk="0" fontAlgn="base" hangingPunct="0">
              <a:spcBef>
                <a:spcPct val="20000"/>
              </a:spcBef>
              <a:spcAft>
                <a:spcPct val="0"/>
              </a:spcAft>
              <a:buClr>
                <a:srgbClr val="2943B4"/>
              </a:buClr>
              <a:buChar char="»"/>
              <a:defRPr sz="1600">
                <a:solidFill>
                  <a:schemeClr val="tx1"/>
                </a:solidFill>
                <a:latin typeface="+mn-lt"/>
                <a:ea typeface="MS PGothic" pitchFamily="34" charset="-128"/>
                <a:cs typeface="MS PGothic" pitchFamily="34" charset="-128"/>
              </a:defRPr>
            </a:lvl7pPr>
            <a:lvl8pPr marL="3429000" indent="-228600" algn="l" rtl="0" eaLnBrk="0" fontAlgn="base" hangingPunct="0">
              <a:spcBef>
                <a:spcPct val="20000"/>
              </a:spcBef>
              <a:spcAft>
                <a:spcPct val="0"/>
              </a:spcAft>
              <a:buClr>
                <a:srgbClr val="2943B4"/>
              </a:buClr>
              <a:buChar char="»"/>
              <a:defRPr sz="1600">
                <a:solidFill>
                  <a:schemeClr val="tx1"/>
                </a:solidFill>
                <a:latin typeface="+mn-lt"/>
                <a:ea typeface="MS PGothic" pitchFamily="34" charset="-128"/>
                <a:cs typeface="MS PGothic" pitchFamily="34" charset="-128"/>
              </a:defRPr>
            </a:lvl8pPr>
            <a:lvl9pPr marL="3886200" indent="-228600" algn="l" rtl="0" eaLnBrk="0" fontAlgn="base" hangingPunct="0">
              <a:spcBef>
                <a:spcPct val="20000"/>
              </a:spcBef>
              <a:spcAft>
                <a:spcPct val="0"/>
              </a:spcAft>
              <a:buClr>
                <a:srgbClr val="2943B4"/>
              </a:buClr>
              <a:buChar char="»"/>
              <a:defRPr sz="1600">
                <a:solidFill>
                  <a:schemeClr val="tx1"/>
                </a:solidFill>
                <a:latin typeface="+mn-lt"/>
                <a:ea typeface="MS PGothic" pitchFamily="34" charset="-128"/>
                <a:cs typeface="MS PGothic" pitchFamily="34" charset="-128"/>
              </a:defRPr>
            </a:lvl9pPr>
          </a:lstStyle>
          <a:p>
            <a:pPr marL="7938" marR="0" lvl="0" indent="0" algn="l" defTabSz="457200" rtl="0" eaLnBrk="0" fontAlgn="base" latinLnBrk="0" hangingPunct="0">
              <a:lnSpc>
                <a:spcPct val="100000"/>
              </a:lnSpc>
              <a:spcBef>
                <a:spcPts val="0"/>
              </a:spcBef>
              <a:spcAft>
                <a:spcPts val="300"/>
              </a:spcAft>
              <a:buClr>
                <a:srgbClr val="FFFF00"/>
              </a:buClr>
              <a:buSzPct val="100000"/>
              <a:buFont typeface="Wingdings" charset="2"/>
              <a:buNone/>
              <a:tabLst/>
              <a:defRPr/>
            </a:pPr>
            <a:endParaRPr kumimoji="0" lang="en-GB" sz="800" b="0" i="0" u="none" strike="noStrike" kern="0" cap="none" spc="0" normalizeH="0" baseline="0" noProof="0" dirty="0">
              <a:ln>
                <a:noFill/>
              </a:ln>
              <a:effectLst/>
              <a:uLnTx/>
              <a:uFillTx/>
              <a:latin typeface="Arial"/>
              <a:ea typeface="ＭＳ Ｐゴシック" pitchFamily="34" charset="-128"/>
            </a:endParaRPr>
          </a:p>
          <a:p>
            <a:pPr marL="7938" marR="0" lvl="0" indent="0" algn="l" defTabSz="457200" rtl="0" eaLnBrk="0" fontAlgn="base" latinLnBrk="0" hangingPunct="0">
              <a:lnSpc>
                <a:spcPct val="100000"/>
              </a:lnSpc>
              <a:spcBef>
                <a:spcPts val="0"/>
              </a:spcBef>
              <a:spcAft>
                <a:spcPts val="300"/>
              </a:spcAft>
              <a:buClr>
                <a:srgbClr val="FFFF00"/>
              </a:buClr>
              <a:buSzPct val="100000"/>
              <a:buFont typeface="Wingdings" charset="2"/>
              <a:buNone/>
              <a:tabLst/>
              <a:defRPr/>
            </a:pPr>
            <a:endParaRPr kumimoji="0" lang="en-GB" sz="800" b="0" u="none" strike="noStrike" kern="0" cap="none" spc="0" normalizeH="0" baseline="0" noProof="0" dirty="0">
              <a:ln>
                <a:noFill/>
              </a:ln>
              <a:effectLst/>
              <a:uLnTx/>
              <a:uFillTx/>
              <a:latin typeface="Arial"/>
              <a:ea typeface="ＭＳ Ｐゴシック" pitchFamily="34" charset="-128"/>
            </a:endParaRPr>
          </a:p>
          <a:p>
            <a:pPr marL="7938" marR="0" lvl="0" indent="0" algn="l" defTabSz="457200" rtl="0" eaLnBrk="0" fontAlgn="base" latinLnBrk="0" hangingPunct="0">
              <a:lnSpc>
                <a:spcPct val="100000"/>
              </a:lnSpc>
              <a:spcBef>
                <a:spcPts val="0"/>
              </a:spcBef>
              <a:spcAft>
                <a:spcPts val="300"/>
              </a:spcAft>
              <a:buClr>
                <a:srgbClr val="FFFF00"/>
              </a:buClr>
              <a:buSzPct val="100000"/>
              <a:buNone/>
              <a:tabLst/>
              <a:defRPr/>
            </a:pPr>
            <a:r>
              <a:rPr kumimoji="0" lang="en-GB" sz="1800" b="0" u="none" strike="noStrike" kern="0" cap="none" spc="0" normalizeH="0" baseline="0" noProof="0" dirty="0">
                <a:ln>
                  <a:noFill/>
                </a:ln>
                <a:effectLst/>
                <a:uLnTx/>
                <a:uFillTx/>
                <a:ea typeface="ＭＳ Ｐゴシック" pitchFamily="34" charset="-128"/>
              </a:rPr>
              <a:t>1. </a:t>
            </a:r>
            <a:r>
              <a:rPr kumimoji="0" lang="en-GB" sz="1800" b="0" u="none" strike="noStrike" kern="0" cap="none" spc="0" normalizeH="0" baseline="0" noProof="0" dirty="0" err="1">
                <a:ln>
                  <a:noFill/>
                </a:ln>
                <a:effectLst/>
                <a:uLnTx/>
                <a:uFillTx/>
                <a:ea typeface="ＭＳ Ｐゴシック" pitchFamily="34" charset="-128"/>
              </a:rPr>
              <a:t>Maubec</a:t>
            </a:r>
            <a:r>
              <a:rPr kumimoji="0" lang="en-GB" sz="1800" b="0" u="none" strike="noStrike" kern="0" cap="none" spc="0" normalizeH="0" baseline="0" noProof="0" dirty="0">
                <a:ln>
                  <a:noFill/>
                </a:ln>
                <a:effectLst/>
                <a:uLnTx/>
                <a:uFillTx/>
                <a:ea typeface="ＭＳ Ｐゴシック" pitchFamily="34" charset="-128"/>
              </a:rPr>
              <a:t> E, et al. JC</a:t>
            </a:r>
            <a:r>
              <a:rPr lang="en-GB" sz="1800" kern="0" dirty="0"/>
              <a:t>O 2018, </a:t>
            </a:r>
            <a:r>
              <a:rPr kumimoji="0" lang="en-GB" sz="1800" b="0" u="none" strike="noStrike" kern="0" cap="none" spc="0" normalizeH="0" baseline="0" noProof="0" dirty="0">
                <a:ln>
                  <a:noFill/>
                </a:ln>
                <a:effectLst/>
                <a:uLnTx/>
                <a:uFillTx/>
                <a:ea typeface="ＭＳ Ｐゴシック" pitchFamily="34" charset="-128"/>
              </a:rPr>
              <a:t>2. Foote MC, et al. Ann Oncol 2014, 3. Gold KA, et al. Cancer 2018, </a:t>
            </a:r>
            <a:br>
              <a:rPr kumimoji="0" lang="en-GB" sz="1800" b="0" u="none" strike="noStrike" kern="0" cap="none" spc="0" normalizeH="0" baseline="0" noProof="0" dirty="0">
                <a:ln>
                  <a:noFill/>
                </a:ln>
                <a:effectLst/>
                <a:uLnTx/>
                <a:uFillTx/>
                <a:ea typeface="ＭＳ Ｐゴシック" pitchFamily="34" charset="-128"/>
              </a:rPr>
            </a:br>
            <a:r>
              <a:rPr kumimoji="0" lang="en-GB" sz="1800" b="0" u="none" strike="noStrike" kern="0" cap="none" spc="0" normalizeH="0" baseline="0" noProof="0" dirty="0">
                <a:ln>
                  <a:noFill/>
                </a:ln>
                <a:effectLst/>
                <a:uLnTx/>
                <a:uFillTx/>
                <a:ea typeface="ＭＳ Ｐゴシック" pitchFamily="34" charset="-128"/>
              </a:rPr>
              <a:t>4. William Jr WN, et al. J Am Acad Dermatol 2017 5. </a:t>
            </a:r>
            <a:r>
              <a:rPr kumimoji="0" lang="en-GB" sz="1800" b="0" u="none" strike="noStrike" kern="1200" cap="none" spc="0" normalizeH="0" baseline="0" noProof="0" dirty="0">
                <a:ln>
                  <a:noFill/>
                </a:ln>
                <a:effectLst/>
                <a:uLnTx/>
                <a:uFillTx/>
                <a:ea typeface="ＭＳ Ｐゴシック" pitchFamily="34" charset="-128"/>
              </a:rPr>
              <a:t>Ribero S, et al. Curr Opin Oncol 2017</a:t>
            </a:r>
            <a:endParaRPr kumimoji="0" lang="en-GB" sz="1800" b="0" u="none" strike="noStrike" kern="0" cap="none" spc="0" normalizeH="0" baseline="0" noProof="0" dirty="0">
              <a:ln>
                <a:noFill/>
              </a:ln>
              <a:effectLst/>
              <a:uLnTx/>
              <a:uFillTx/>
              <a:ea typeface="ＭＳ Ｐゴシック" pitchFamily="34" charset="-128"/>
            </a:endParaRPr>
          </a:p>
        </p:txBody>
      </p:sp>
    </p:spTree>
    <p:extLst>
      <p:ext uri="{BB962C8B-B14F-4D97-AF65-F5344CB8AC3E}">
        <p14:creationId xmlns:p14="http://schemas.microsoft.com/office/powerpoint/2010/main" val="38383422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1BAA07-5D15-4110-BB69-779BCFE7F03B}"/>
              </a:ext>
            </a:extLst>
          </p:cNvPr>
          <p:cNvSpPr>
            <a:spLocks noGrp="1"/>
          </p:cNvSpPr>
          <p:nvPr>
            <p:ph idx="1"/>
          </p:nvPr>
        </p:nvSpPr>
        <p:spPr>
          <a:xfrm>
            <a:off x="636494" y="1421747"/>
            <a:ext cx="6396318" cy="2854417"/>
          </a:xfrm>
        </p:spPr>
        <p:txBody>
          <a:bodyPr>
            <a:normAutofit/>
          </a:bodyPr>
          <a:lstStyle/>
          <a:p>
            <a:r>
              <a:rPr lang="en-US" dirty="0"/>
              <a:t>No response to cetuximab</a:t>
            </a:r>
          </a:p>
          <a:p>
            <a:r>
              <a:rPr lang="en-US" dirty="0"/>
              <a:t>Treated with chemotherapy: carboplatin/paclitaxel – no benefit</a:t>
            </a:r>
          </a:p>
          <a:p>
            <a:r>
              <a:rPr lang="en-US" dirty="0"/>
              <a:t>Biopsy proven pleural metastases diagnosed 8/2020</a:t>
            </a:r>
          </a:p>
        </p:txBody>
      </p:sp>
      <p:sp>
        <p:nvSpPr>
          <p:cNvPr id="4" name="Slide Number Placeholder 3">
            <a:extLst>
              <a:ext uri="{FF2B5EF4-FFF2-40B4-BE49-F238E27FC236}">
                <a16:creationId xmlns:a16="http://schemas.microsoft.com/office/drawing/2014/main" id="{1BE7F0B7-3CFF-40B3-87D6-B59D3DF7ECEE}"/>
              </a:ext>
            </a:extLst>
          </p:cNvPr>
          <p:cNvSpPr>
            <a:spLocks noGrp="1"/>
          </p:cNvSpPr>
          <p:nvPr>
            <p:ph type="sldNum" sz="quarter" idx="12"/>
          </p:nvPr>
        </p:nvSpPr>
        <p:spPr/>
        <p:txBody>
          <a:bodyPr/>
          <a:lstStyle/>
          <a:p>
            <a:fld id="{BBD6BB77-A148-414D-A315-E4B5013816EA}" type="slidenum">
              <a:rPr lang="en-US" smtClean="0"/>
              <a:t>55</a:t>
            </a:fld>
            <a:endParaRPr lang="en-US"/>
          </a:p>
        </p:txBody>
      </p:sp>
      <p:sp>
        <p:nvSpPr>
          <p:cNvPr id="5" name="Title 1">
            <a:extLst>
              <a:ext uri="{FF2B5EF4-FFF2-40B4-BE49-F238E27FC236}">
                <a16:creationId xmlns:a16="http://schemas.microsoft.com/office/drawing/2014/main" id="{BB085E03-E3C8-4779-854B-D18168B315FF}"/>
              </a:ext>
            </a:extLst>
          </p:cNvPr>
          <p:cNvSpPr>
            <a:spLocks noGrp="1"/>
          </p:cNvSpPr>
          <p:nvPr>
            <p:ph type="title"/>
          </p:nvPr>
        </p:nvSpPr>
        <p:spPr>
          <a:xfrm>
            <a:off x="838200" y="365125"/>
            <a:ext cx="8674100" cy="1325563"/>
          </a:xfrm>
        </p:spPr>
        <p:txBody>
          <a:bodyPr/>
          <a:lstStyle/>
          <a:p>
            <a:r>
              <a:rPr lang="en-US" dirty="0">
                <a:solidFill>
                  <a:schemeClr val="accent5">
                    <a:lumMod val="75000"/>
                  </a:schemeClr>
                </a:solidFill>
              </a:rPr>
              <a:t>Case presentation</a:t>
            </a:r>
          </a:p>
        </p:txBody>
      </p:sp>
      <p:pic>
        <p:nvPicPr>
          <p:cNvPr id="6" name="Picture 5">
            <a:extLst>
              <a:ext uri="{FF2B5EF4-FFF2-40B4-BE49-F238E27FC236}">
                <a16:creationId xmlns:a16="http://schemas.microsoft.com/office/drawing/2014/main" id="{35D136F5-A1EB-4184-AC81-37CCDD8B3C8B}"/>
              </a:ext>
            </a:extLst>
          </p:cNvPr>
          <p:cNvPicPr>
            <a:picLocks noChangeAspect="1"/>
          </p:cNvPicPr>
          <p:nvPr/>
        </p:nvPicPr>
        <p:blipFill>
          <a:blip r:embed="rId2"/>
          <a:stretch>
            <a:fillRect/>
          </a:stretch>
        </p:blipFill>
        <p:spPr>
          <a:xfrm>
            <a:off x="7210425" y="1909762"/>
            <a:ext cx="4981575" cy="3038475"/>
          </a:xfrm>
          <a:prstGeom prst="rect">
            <a:avLst/>
          </a:prstGeom>
        </p:spPr>
      </p:pic>
      <p:sp>
        <p:nvSpPr>
          <p:cNvPr id="7" name="TextBox 6">
            <a:extLst>
              <a:ext uri="{FF2B5EF4-FFF2-40B4-BE49-F238E27FC236}">
                <a16:creationId xmlns:a16="http://schemas.microsoft.com/office/drawing/2014/main" id="{E07C93AF-F0D4-4B7A-8D77-B4146CB96010}"/>
              </a:ext>
            </a:extLst>
          </p:cNvPr>
          <p:cNvSpPr txBox="1"/>
          <p:nvPr/>
        </p:nvSpPr>
        <p:spPr>
          <a:xfrm>
            <a:off x="636494" y="3793894"/>
            <a:ext cx="6573931" cy="3209084"/>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pPr>
            <a:r>
              <a:rPr lang="en-US" sz="2800" dirty="0"/>
              <a:t>Enrolled into clinical trial for kidney transplant patients</a:t>
            </a:r>
          </a:p>
          <a:p>
            <a:pPr marL="228600" indent="-228600">
              <a:lnSpc>
                <a:spcPct val="90000"/>
              </a:lnSpc>
              <a:spcBef>
                <a:spcPts val="1000"/>
              </a:spcBef>
              <a:buFont typeface="Arial" panose="020B0604020202020204" pitchFamily="34" charset="0"/>
              <a:buChar char="•"/>
            </a:pPr>
            <a:r>
              <a:rPr lang="en-US" sz="2800" dirty="0"/>
              <a:t>Started on nivolumab 9/2020</a:t>
            </a:r>
          </a:p>
          <a:p>
            <a:pPr marL="228600" indent="-228600">
              <a:lnSpc>
                <a:spcPct val="90000"/>
              </a:lnSpc>
              <a:spcBef>
                <a:spcPts val="1000"/>
              </a:spcBef>
              <a:buFont typeface="Arial" panose="020B0604020202020204" pitchFamily="34" charset="0"/>
              <a:buChar char="•"/>
            </a:pPr>
            <a:r>
              <a:rPr lang="en-US" sz="2800" dirty="0"/>
              <a:t>No rejection</a:t>
            </a:r>
          </a:p>
          <a:p>
            <a:pPr marL="228600" indent="-228600">
              <a:lnSpc>
                <a:spcPct val="90000"/>
              </a:lnSpc>
              <a:spcBef>
                <a:spcPts val="1000"/>
              </a:spcBef>
              <a:buFont typeface="Arial" panose="020B0604020202020204" pitchFamily="34" charset="0"/>
              <a:buChar char="•"/>
            </a:pPr>
            <a:r>
              <a:rPr lang="en-US" sz="2800" dirty="0"/>
              <a:t>Response of lung </a:t>
            </a:r>
            <a:r>
              <a:rPr lang="en-US" sz="2800" dirty="0" err="1"/>
              <a:t>mets</a:t>
            </a:r>
            <a:r>
              <a:rPr lang="en-US" sz="2800" dirty="0"/>
              <a:t> </a:t>
            </a:r>
          </a:p>
          <a:p>
            <a:pPr marL="228600" indent="-228600">
              <a:lnSpc>
                <a:spcPct val="90000"/>
              </a:lnSpc>
              <a:spcBef>
                <a:spcPts val="1000"/>
              </a:spcBef>
              <a:buFont typeface="Arial" panose="020B0604020202020204" pitchFamily="34" charset="0"/>
              <a:buChar char="•"/>
            </a:pPr>
            <a:r>
              <a:rPr lang="en-US" sz="2800" dirty="0"/>
              <a:t>Progression of pectoral/axillary </a:t>
            </a:r>
            <a:r>
              <a:rPr lang="en-US" sz="2800" dirty="0" err="1"/>
              <a:t>mets</a:t>
            </a:r>
            <a:endParaRPr lang="en-US" sz="2800" dirty="0"/>
          </a:p>
          <a:p>
            <a:endParaRPr lang="en-US" dirty="0"/>
          </a:p>
        </p:txBody>
      </p:sp>
    </p:spTree>
    <p:extLst>
      <p:ext uri="{BB962C8B-B14F-4D97-AF65-F5344CB8AC3E}">
        <p14:creationId xmlns:p14="http://schemas.microsoft.com/office/powerpoint/2010/main" val="135868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FF45-B43B-449F-A94E-0B13C8D6F108}"/>
              </a:ext>
            </a:extLst>
          </p:cNvPr>
          <p:cNvSpPr>
            <a:spLocks noGrp="1"/>
          </p:cNvSpPr>
          <p:nvPr>
            <p:ph type="title"/>
          </p:nvPr>
        </p:nvSpPr>
        <p:spPr>
          <a:xfrm>
            <a:off x="794047" y="964775"/>
            <a:ext cx="10972800" cy="640717"/>
          </a:xfrm>
        </p:spPr>
        <p:txBody>
          <a:bodyPr>
            <a:normAutofit fontScale="90000"/>
          </a:bodyPr>
          <a:lstStyle/>
          <a:p>
            <a:r>
              <a:rPr lang="en-US" sz="4400" b="0" dirty="0">
                <a:solidFill>
                  <a:schemeClr val="accent5">
                    <a:lumMod val="75000"/>
                  </a:schemeClr>
                </a:solidFill>
              </a:rPr>
              <a:t>Nivolumab + tacrolimus + prednisone +/- ipilimumab for kidney transplant recipients with advanced cutaneous cancers</a:t>
            </a:r>
            <a:endParaRPr lang="en-US" sz="3200" b="0" dirty="0">
              <a:solidFill>
                <a:schemeClr val="accent5">
                  <a:lumMod val="75000"/>
                </a:schemeClr>
              </a:solidFill>
            </a:endParaRPr>
          </a:p>
        </p:txBody>
      </p:sp>
      <p:sp>
        <p:nvSpPr>
          <p:cNvPr id="5" name="Text Placeholder 4">
            <a:extLst>
              <a:ext uri="{FF2B5EF4-FFF2-40B4-BE49-F238E27FC236}">
                <a16:creationId xmlns:a16="http://schemas.microsoft.com/office/drawing/2014/main" id="{CC261B91-E93B-4FB5-8D30-F95058B1A7FA}"/>
              </a:ext>
            </a:extLst>
          </p:cNvPr>
          <p:cNvSpPr>
            <a:spLocks noGrp="1"/>
          </p:cNvSpPr>
          <p:nvPr>
            <p:ph type="body" sz="quarter" idx="15"/>
          </p:nvPr>
        </p:nvSpPr>
        <p:spPr>
          <a:xfrm>
            <a:off x="442826" y="6456191"/>
            <a:ext cx="4058674" cy="330743"/>
          </a:xfrm>
        </p:spPr>
        <p:txBody>
          <a:bodyPr/>
          <a:lstStyle/>
          <a:p>
            <a:r>
              <a:rPr lang="en-US" sz="1400" b="1" dirty="0"/>
              <a:t>Schenk, et al., ASCO 2022</a:t>
            </a:r>
          </a:p>
        </p:txBody>
      </p:sp>
      <p:sp>
        <p:nvSpPr>
          <p:cNvPr id="13" name="TextBox 12">
            <a:extLst>
              <a:ext uri="{FF2B5EF4-FFF2-40B4-BE49-F238E27FC236}">
                <a16:creationId xmlns:a16="http://schemas.microsoft.com/office/drawing/2014/main" id="{3682BDBE-9FE3-A713-3A6A-4A12BAE37148}"/>
              </a:ext>
            </a:extLst>
          </p:cNvPr>
          <p:cNvSpPr txBox="1"/>
          <p:nvPr/>
        </p:nvSpPr>
        <p:spPr>
          <a:xfrm>
            <a:off x="487047" y="2820397"/>
            <a:ext cx="4014453" cy="1938992"/>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Arial" panose="020B0604020202020204"/>
                <a:ea typeface="+mn-ea"/>
                <a:cs typeface="+mn-cs"/>
              </a:rPr>
              <a:t>Immunosuppressive regimen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TACRO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(serum trough goal 2-5 ng/mL)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PRED 5 mg daily</a:t>
            </a:r>
          </a:p>
        </p:txBody>
      </p:sp>
      <p:sp>
        <p:nvSpPr>
          <p:cNvPr id="14" name="Arrow: Right 13">
            <a:extLst>
              <a:ext uri="{FF2B5EF4-FFF2-40B4-BE49-F238E27FC236}">
                <a16:creationId xmlns:a16="http://schemas.microsoft.com/office/drawing/2014/main" id="{328A5779-1EF4-9253-29CD-346E134D40A4}"/>
              </a:ext>
            </a:extLst>
          </p:cNvPr>
          <p:cNvSpPr/>
          <p:nvPr/>
        </p:nvSpPr>
        <p:spPr>
          <a:xfrm>
            <a:off x="4614076" y="3610072"/>
            <a:ext cx="459094" cy="4771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2D3AA33D-5510-D734-5387-B590801C4949}"/>
              </a:ext>
            </a:extLst>
          </p:cNvPr>
          <p:cNvSpPr txBox="1"/>
          <p:nvPr/>
        </p:nvSpPr>
        <p:spPr>
          <a:xfrm>
            <a:off x="5125630" y="3471574"/>
            <a:ext cx="2089639" cy="707886"/>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NIVO 480 mg IV q4 weeks</a:t>
            </a:r>
          </a:p>
        </p:txBody>
      </p:sp>
      <p:sp>
        <p:nvSpPr>
          <p:cNvPr id="16" name="Arrow: Right 15">
            <a:extLst>
              <a:ext uri="{FF2B5EF4-FFF2-40B4-BE49-F238E27FC236}">
                <a16:creationId xmlns:a16="http://schemas.microsoft.com/office/drawing/2014/main" id="{5552490C-C85C-B4C8-812E-AAC02136C097}"/>
              </a:ext>
            </a:extLst>
          </p:cNvPr>
          <p:cNvSpPr/>
          <p:nvPr/>
        </p:nvSpPr>
        <p:spPr>
          <a:xfrm rot="20551192">
            <a:off x="7281457" y="3145465"/>
            <a:ext cx="1557229" cy="5037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E577A224-34F1-43D2-FA44-A5BAB24847EB}"/>
              </a:ext>
            </a:extLst>
          </p:cNvPr>
          <p:cNvSpPr txBox="1"/>
          <p:nvPr/>
        </p:nvSpPr>
        <p:spPr>
          <a:xfrm>
            <a:off x="8878381" y="2782872"/>
            <a:ext cx="2089639" cy="707886"/>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NIVO for up to 96 weeks</a:t>
            </a:r>
          </a:p>
        </p:txBody>
      </p:sp>
      <p:sp>
        <p:nvSpPr>
          <p:cNvPr id="18" name="Arrow: Right 17">
            <a:extLst>
              <a:ext uri="{FF2B5EF4-FFF2-40B4-BE49-F238E27FC236}">
                <a16:creationId xmlns:a16="http://schemas.microsoft.com/office/drawing/2014/main" id="{83E7EA8A-49A4-6929-23A8-807513B65224}"/>
              </a:ext>
            </a:extLst>
          </p:cNvPr>
          <p:cNvSpPr/>
          <p:nvPr/>
        </p:nvSpPr>
        <p:spPr>
          <a:xfrm rot="1462379">
            <a:off x="7223167" y="4017797"/>
            <a:ext cx="1557229" cy="520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099B3B1E-836E-DE96-F354-9C979F976790}"/>
              </a:ext>
            </a:extLst>
          </p:cNvPr>
          <p:cNvSpPr txBox="1"/>
          <p:nvPr/>
        </p:nvSpPr>
        <p:spPr>
          <a:xfrm>
            <a:off x="8878381" y="4057933"/>
            <a:ext cx="2466436" cy="1323439"/>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IPI 1 mg/kg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NIVO 3 mg/kg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q3 weeks</a:t>
            </a:r>
          </a:p>
        </p:txBody>
      </p:sp>
      <p:sp>
        <p:nvSpPr>
          <p:cNvPr id="4" name="TextBox 3">
            <a:extLst>
              <a:ext uri="{FF2B5EF4-FFF2-40B4-BE49-F238E27FC236}">
                <a16:creationId xmlns:a16="http://schemas.microsoft.com/office/drawing/2014/main" id="{0F4F668B-A784-47E0-A38F-5FBB4EB1E249}"/>
              </a:ext>
            </a:extLst>
          </p:cNvPr>
          <p:cNvSpPr txBox="1"/>
          <p:nvPr/>
        </p:nvSpPr>
        <p:spPr>
          <a:xfrm>
            <a:off x="7504771" y="4364091"/>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PD</a:t>
            </a:r>
          </a:p>
        </p:txBody>
      </p:sp>
      <p:sp>
        <p:nvSpPr>
          <p:cNvPr id="21" name="TextBox 20">
            <a:extLst>
              <a:ext uri="{FF2B5EF4-FFF2-40B4-BE49-F238E27FC236}">
                <a16:creationId xmlns:a16="http://schemas.microsoft.com/office/drawing/2014/main" id="{F4B5AE8D-1AC6-4691-913D-A6E6AD8259CA}"/>
              </a:ext>
            </a:extLst>
          </p:cNvPr>
          <p:cNvSpPr txBox="1"/>
          <p:nvPr/>
        </p:nvSpPr>
        <p:spPr>
          <a:xfrm>
            <a:off x="6996091" y="2736705"/>
            <a:ext cx="14640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CR/PR/SD</a:t>
            </a:r>
          </a:p>
        </p:txBody>
      </p:sp>
      <p:sp>
        <p:nvSpPr>
          <p:cNvPr id="22" name="TextBox 21">
            <a:extLst>
              <a:ext uri="{FF2B5EF4-FFF2-40B4-BE49-F238E27FC236}">
                <a16:creationId xmlns:a16="http://schemas.microsoft.com/office/drawing/2014/main" id="{C213744D-C831-4AA7-A666-70673D601FB2}"/>
              </a:ext>
            </a:extLst>
          </p:cNvPr>
          <p:cNvSpPr txBox="1"/>
          <p:nvPr/>
        </p:nvSpPr>
        <p:spPr>
          <a:xfrm>
            <a:off x="487047" y="5876262"/>
            <a:ext cx="110337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CR, complete response; SD, stable disease; PD, progressive disease; PR, partial response</a:t>
            </a:r>
          </a:p>
        </p:txBody>
      </p:sp>
    </p:spTree>
    <p:extLst>
      <p:ext uri="{BB962C8B-B14F-4D97-AF65-F5344CB8AC3E}">
        <p14:creationId xmlns:p14="http://schemas.microsoft.com/office/powerpoint/2010/main" val="26967879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E4912-FB7B-4FA3-B8B7-52E846C0D6C8}"/>
              </a:ext>
            </a:extLst>
          </p:cNvPr>
          <p:cNvSpPr>
            <a:spLocks noGrp="1"/>
          </p:cNvSpPr>
          <p:nvPr>
            <p:ph type="title"/>
          </p:nvPr>
        </p:nvSpPr>
        <p:spPr/>
        <p:txBody>
          <a:bodyPr/>
          <a:lstStyle/>
          <a:p>
            <a:r>
              <a:rPr lang="en-US" dirty="0">
                <a:solidFill>
                  <a:schemeClr val="accent5">
                    <a:lumMod val="75000"/>
                  </a:schemeClr>
                </a:solidFill>
              </a:rPr>
              <a:t>Case presentation</a:t>
            </a:r>
          </a:p>
        </p:txBody>
      </p:sp>
      <p:sp>
        <p:nvSpPr>
          <p:cNvPr id="3" name="Content Placeholder 2">
            <a:extLst>
              <a:ext uri="{FF2B5EF4-FFF2-40B4-BE49-F238E27FC236}">
                <a16:creationId xmlns:a16="http://schemas.microsoft.com/office/drawing/2014/main" id="{A5589D02-250A-45B5-9E03-A53EF1DA5BC7}"/>
              </a:ext>
            </a:extLst>
          </p:cNvPr>
          <p:cNvSpPr>
            <a:spLocks noGrp="1"/>
          </p:cNvSpPr>
          <p:nvPr>
            <p:ph idx="1"/>
          </p:nvPr>
        </p:nvSpPr>
        <p:spPr>
          <a:xfrm>
            <a:off x="633484" y="1463912"/>
            <a:ext cx="10515600" cy="1094996"/>
          </a:xfrm>
        </p:spPr>
        <p:txBody>
          <a:bodyPr>
            <a:normAutofit fontScale="92500" lnSpcReduction="20000"/>
          </a:bodyPr>
          <a:lstStyle/>
          <a:p>
            <a:r>
              <a:rPr lang="en-US" dirty="0"/>
              <a:t>1/2021 - Switched to ipilimumab 1 mg/kg + nivolumab 3 mg/kg on trial</a:t>
            </a:r>
          </a:p>
          <a:p>
            <a:r>
              <a:rPr lang="en-US" dirty="0"/>
              <a:t>With treatment response after </a:t>
            </a:r>
            <a:r>
              <a:rPr lang="en-US" dirty="0" err="1"/>
              <a:t>ipi</a:t>
            </a:r>
            <a:r>
              <a:rPr lang="en-US" dirty="0"/>
              <a:t>/</a:t>
            </a:r>
            <a:r>
              <a:rPr lang="en-US" dirty="0" err="1"/>
              <a:t>nivo</a:t>
            </a:r>
            <a:r>
              <a:rPr lang="en-US" dirty="0"/>
              <a:t>– with subsequent progression on </a:t>
            </a:r>
            <a:r>
              <a:rPr lang="en-US" dirty="0" err="1"/>
              <a:t>nivo</a:t>
            </a:r>
            <a:r>
              <a:rPr lang="en-US" dirty="0"/>
              <a:t> monotherapy 7/2021</a:t>
            </a:r>
          </a:p>
        </p:txBody>
      </p:sp>
      <p:sp>
        <p:nvSpPr>
          <p:cNvPr id="4" name="Slide Number Placeholder 3">
            <a:extLst>
              <a:ext uri="{FF2B5EF4-FFF2-40B4-BE49-F238E27FC236}">
                <a16:creationId xmlns:a16="http://schemas.microsoft.com/office/drawing/2014/main" id="{C5F337C3-192C-488F-8E8F-5AA6FAE333E7}"/>
              </a:ext>
            </a:extLst>
          </p:cNvPr>
          <p:cNvSpPr>
            <a:spLocks noGrp="1"/>
          </p:cNvSpPr>
          <p:nvPr>
            <p:ph type="sldNum" sz="quarter" idx="12"/>
          </p:nvPr>
        </p:nvSpPr>
        <p:spPr/>
        <p:txBody>
          <a:bodyPr/>
          <a:lstStyle/>
          <a:p>
            <a:fld id="{BBD6BB77-A148-414D-A315-E4B5013816EA}" type="slidenum">
              <a:rPr lang="en-US" smtClean="0"/>
              <a:t>57</a:t>
            </a:fld>
            <a:endParaRPr lang="en-US"/>
          </a:p>
        </p:txBody>
      </p:sp>
      <p:pic>
        <p:nvPicPr>
          <p:cNvPr id="6" name="Picture 5">
            <a:extLst>
              <a:ext uri="{FF2B5EF4-FFF2-40B4-BE49-F238E27FC236}">
                <a16:creationId xmlns:a16="http://schemas.microsoft.com/office/drawing/2014/main" id="{244627A4-286C-408D-A660-C02883770774}"/>
              </a:ext>
            </a:extLst>
          </p:cNvPr>
          <p:cNvPicPr>
            <a:picLocks noChangeAspect="1"/>
          </p:cNvPicPr>
          <p:nvPr/>
        </p:nvPicPr>
        <p:blipFill rotWithShape="1">
          <a:blip r:embed="rId2"/>
          <a:srcRect l="11706" t="20109" r="18294" b="19539"/>
          <a:stretch/>
        </p:blipFill>
        <p:spPr>
          <a:xfrm>
            <a:off x="1825095" y="2558909"/>
            <a:ext cx="2963250" cy="3797442"/>
          </a:xfrm>
          <a:prstGeom prst="rect">
            <a:avLst/>
          </a:prstGeom>
        </p:spPr>
      </p:pic>
      <p:pic>
        <p:nvPicPr>
          <p:cNvPr id="7" name="Picture 6">
            <a:extLst>
              <a:ext uri="{FF2B5EF4-FFF2-40B4-BE49-F238E27FC236}">
                <a16:creationId xmlns:a16="http://schemas.microsoft.com/office/drawing/2014/main" id="{D0499170-B592-4944-BE25-AD677DF4460E}"/>
              </a:ext>
            </a:extLst>
          </p:cNvPr>
          <p:cNvPicPr>
            <a:picLocks noChangeAspect="1"/>
          </p:cNvPicPr>
          <p:nvPr/>
        </p:nvPicPr>
        <p:blipFill rotWithShape="1">
          <a:blip r:embed="rId3"/>
          <a:srcRect t="6151" b="21152"/>
          <a:stretch/>
        </p:blipFill>
        <p:spPr>
          <a:xfrm>
            <a:off x="6532342" y="2558908"/>
            <a:ext cx="3105628" cy="3797442"/>
          </a:xfrm>
          <a:prstGeom prst="rect">
            <a:avLst/>
          </a:prstGeom>
        </p:spPr>
      </p:pic>
    </p:spTree>
    <p:extLst>
      <p:ext uri="{BB962C8B-B14F-4D97-AF65-F5344CB8AC3E}">
        <p14:creationId xmlns:p14="http://schemas.microsoft.com/office/powerpoint/2010/main" val="38014339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FF45-B43B-449F-A94E-0B13C8D6F108}"/>
              </a:ext>
            </a:extLst>
          </p:cNvPr>
          <p:cNvSpPr>
            <a:spLocks noGrp="1"/>
          </p:cNvSpPr>
          <p:nvPr>
            <p:ph type="title"/>
          </p:nvPr>
        </p:nvSpPr>
        <p:spPr>
          <a:xfrm>
            <a:off x="640080" y="217034"/>
            <a:ext cx="10972800" cy="640717"/>
          </a:xfrm>
        </p:spPr>
        <p:txBody>
          <a:bodyPr>
            <a:normAutofit/>
          </a:bodyPr>
          <a:lstStyle/>
          <a:p>
            <a:r>
              <a:rPr lang="en-US" sz="3200" b="0" dirty="0">
                <a:solidFill>
                  <a:schemeClr val="accent5">
                    <a:lumMod val="75000"/>
                  </a:schemeClr>
                </a:solidFill>
              </a:rPr>
              <a:t>IPI + NIVO: Complete tumor regression in 2/6 patients</a:t>
            </a:r>
          </a:p>
        </p:txBody>
      </p:sp>
      <p:sp>
        <p:nvSpPr>
          <p:cNvPr id="4" name="Content Placeholder 3">
            <a:extLst>
              <a:ext uri="{FF2B5EF4-FFF2-40B4-BE49-F238E27FC236}">
                <a16:creationId xmlns:a16="http://schemas.microsoft.com/office/drawing/2014/main" id="{E18DD374-035A-45BC-A2BC-540397C40A42}"/>
              </a:ext>
            </a:extLst>
          </p:cNvPr>
          <p:cNvSpPr>
            <a:spLocks noGrp="1"/>
          </p:cNvSpPr>
          <p:nvPr>
            <p:ph sz="quarter" idx="13"/>
          </p:nvPr>
        </p:nvSpPr>
        <p:spPr>
          <a:xfrm>
            <a:off x="367862" y="957177"/>
            <a:ext cx="11245018" cy="1468387"/>
          </a:xfrm>
        </p:spPr>
        <p:txBody>
          <a:bodyPr lIns="0" tIns="0" rIns="0" bIns="0">
            <a:normAutofit/>
          </a:bodyPr>
          <a:lstStyle/>
          <a:p>
            <a:pPr>
              <a:lnSpc>
                <a:spcPct val="120000"/>
              </a:lnSpc>
              <a:spcBef>
                <a:spcPts val="0"/>
              </a:spcBef>
            </a:pPr>
            <a:r>
              <a:rPr lang="en-US" sz="2000" dirty="0"/>
              <a:t>Marked tumor regression by 6 weeks in 2 patients (33%) with eventual complete response (CR)</a:t>
            </a:r>
          </a:p>
          <a:p>
            <a:pPr>
              <a:lnSpc>
                <a:spcPct val="120000"/>
              </a:lnSpc>
              <a:spcBef>
                <a:spcPts val="0"/>
              </a:spcBef>
            </a:pPr>
            <a:r>
              <a:rPr lang="en-US" sz="2000" dirty="0"/>
              <a:t>Progressive disease (PD) in 4 patients (67%) </a:t>
            </a:r>
          </a:p>
          <a:p>
            <a:pPr>
              <a:lnSpc>
                <a:spcPct val="120000"/>
              </a:lnSpc>
              <a:spcBef>
                <a:spcPts val="0"/>
              </a:spcBef>
            </a:pPr>
            <a:r>
              <a:rPr lang="en-US" sz="2000" dirty="0"/>
              <a:t>2 patients with treatment-related allograft loss</a:t>
            </a:r>
          </a:p>
        </p:txBody>
      </p:sp>
      <p:cxnSp>
        <p:nvCxnSpPr>
          <p:cNvPr id="7" name="Straight Connector 6">
            <a:extLst>
              <a:ext uri="{FF2B5EF4-FFF2-40B4-BE49-F238E27FC236}">
                <a16:creationId xmlns:a16="http://schemas.microsoft.com/office/drawing/2014/main" id="{843B5B81-EBF7-44D0-9B07-066DBE947253}"/>
              </a:ext>
            </a:extLst>
          </p:cNvPr>
          <p:cNvCxnSpPr/>
          <p:nvPr/>
        </p:nvCxnSpPr>
        <p:spPr>
          <a:xfrm>
            <a:off x="640080" y="916939"/>
            <a:ext cx="10972800" cy="0"/>
          </a:xfrm>
          <a:prstGeom prst="line">
            <a:avLst/>
          </a:prstGeom>
          <a:ln w="28575">
            <a:solidFill>
              <a:srgbClr val="00876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6A7F1D1-4AC3-4FA1-897D-DA2B30AE03E4}"/>
              </a:ext>
            </a:extLst>
          </p:cNvPr>
          <p:cNvSpPr txBox="1"/>
          <p:nvPr/>
        </p:nvSpPr>
        <p:spPr>
          <a:xfrm>
            <a:off x="579120" y="5743382"/>
            <a:ext cx="1103376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mn-cs"/>
              </a:rPr>
              <a:t>*infiltrate was graded as none (0), mild (1), moderate (2), or severe (3). Taube, et al. </a:t>
            </a:r>
            <a:r>
              <a:rPr kumimoji="0" lang="en-US" sz="1000" b="0" i="1" u="none" strike="noStrike" kern="1200" cap="none" spc="0" normalizeH="0" baseline="0" noProof="0" dirty="0">
                <a:ln>
                  <a:noFill/>
                </a:ln>
                <a:solidFill>
                  <a:srgbClr val="002557"/>
                </a:solidFill>
                <a:effectLst/>
                <a:uLnTx/>
                <a:uFillTx/>
                <a:latin typeface="Arial" panose="020B0604020202020204"/>
                <a:ea typeface="+mn-ea"/>
                <a:cs typeface="+mn-cs"/>
              </a:rPr>
              <a:t>Sci Trans Med </a:t>
            </a: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mn-cs"/>
              </a:rPr>
              <a:t>2012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mn-cs"/>
              </a:rPr>
              <a:t>CR, complete remission; ND, not done; N/A, not applicable</a:t>
            </a:r>
          </a:p>
        </p:txBody>
      </p:sp>
      <p:graphicFrame>
        <p:nvGraphicFramePr>
          <p:cNvPr id="26" name="Table 25">
            <a:extLst>
              <a:ext uri="{FF2B5EF4-FFF2-40B4-BE49-F238E27FC236}">
                <a16:creationId xmlns:a16="http://schemas.microsoft.com/office/drawing/2014/main" id="{29C0AA8C-AD96-4A8C-ACAC-352AB97FC0A9}"/>
              </a:ext>
            </a:extLst>
          </p:cNvPr>
          <p:cNvGraphicFramePr>
            <a:graphicFrameLocks noGrp="1"/>
          </p:cNvGraphicFramePr>
          <p:nvPr/>
        </p:nvGraphicFramePr>
        <p:xfrm>
          <a:off x="1067853" y="2087162"/>
          <a:ext cx="10117254" cy="3444382"/>
        </p:xfrm>
        <a:graphic>
          <a:graphicData uri="http://schemas.openxmlformats.org/drawingml/2006/table">
            <a:tbl>
              <a:tblPr firstRow="1" firstCol="1" bandRow="1">
                <a:tableStyleId>{5C22544A-7EE6-4342-B048-85BDC9FD1C3A}</a:tableStyleId>
              </a:tblPr>
              <a:tblGrid>
                <a:gridCol w="843103">
                  <a:extLst>
                    <a:ext uri="{9D8B030D-6E8A-4147-A177-3AD203B41FA5}">
                      <a16:colId xmlns:a16="http://schemas.microsoft.com/office/drawing/2014/main" val="1398059347"/>
                    </a:ext>
                  </a:extLst>
                </a:gridCol>
                <a:gridCol w="1264657">
                  <a:extLst>
                    <a:ext uri="{9D8B030D-6E8A-4147-A177-3AD203B41FA5}">
                      <a16:colId xmlns:a16="http://schemas.microsoft.com/office/drawing/2014/main" val="1652739965"/>
                    </a:ext>
                  </a:extLst>
                </a:gridCol>
                <a:gridCol w="1452014">
                  <a:extLst>
                    <a:ext uri="{9D8B030D-6E8A-4147-A177-3AD203B41FA5}">
                      <a16:colId xmlns:a16="http://schemas.microsoft.com/office/drawing/2014/main" val="4129317922"/>
                    </a:ext>
                  </a:extLst>
                </a:gridCol>
                <a:gridCol w="1311496">
                  <a:extLst>
                    <a:ext uri="{9D8B030D-6E8A-4147-A177-3AD203B41FA5}">
                      <a16:colId xmlns:a16="http://schemas.microsoft.com/office/drawing/2014/main" val="1267175808"/>
                    </a:ext>
                  </a:extLst>
                </a:gridCol>
                <a:gridCol w="1311496">
                  <a:extLst>
                    <a:ext uri="{9D8B030D-6E8A-4147-A177-3AD203B41FA5}">
                      <a16:colId xmlns:a16="http://schemas.microsoft.com/office/drawing/2014/main" val="3173008321"/>
                    </a:ext>
                  </a:extLst>
                </a:gridCol>
                <a:gridCol w="1517444">
                  <a:extLst>
                    <a:ext uri="{9D8B030D-6E8A-4147-A177-3AD203B41FA5}">
                      <a16:colId xmlns:a16="http://schemas.microsoft.com/office/drawing/2014/main" val="1984212389"/>
                    </a:ext>
                  </a:extLst>
                </a:gridCol>
                <a:gridCol w="1105548">
                  <a:extLst>
                    <a:ext uri="{9D8B030D-6E8A-4147-A177-3AD203B41FA5}">
                      <a16:colId xmlns:a16="http://schemas.microsoft.com/office/drawing/2014/main" val="1463706376"/>
                    </a:ext>
                  </a:extLst>
                </a:gridCol>
                <a:gridCol w="1311496">
                  <a:extLst>
                    <a:ext uri="{9D8B030D-6E8A-4147-A177-3AD203B41FA5}">
                      <a16:colId xmlns:a16="http://schemas.microsoft.com/office/drawing/2014/main" val="2964567846"/>
                    </a:ext>
                  </a:extLst>
                </a:gridCol>
              </a:tblGrid>
              <a:tr h="421390">
                <a:tc>
                  <a:txBody>
                    <a:bodyPr/>
                    <a:lstStyle/>
                    <a:p>
                      <a:pPr marL="0" marR="0" algn="ctr">
                        <a:lnSpc>
                          <a:spcPct val="107000"/>
                        </a:lnSpc>
                        <a:spcBef>
                          <a:spcPts val="0"/>
                        </a:spcBef>
                        <a:spcAft>
                          <a:spcPts val="0"/>
                        </a:spcAft>
                      </a:pPr>
                      <a:endParaRPr lang="en-US" sz="1800" dirty="0">
                        <a:effectLst/>
                        <a:latin typeface="+mn-lt"/>
                        <a:ea typeface="Calibri" panose="020F0502020204030204" pitchFamily="34" charset="0"/>
                        <a:cs typeface="Arial" panose="020B0604020202020204" pitchFamily="34" charset="0"/>
                      </a:endParaRPr>
                    </a:p>
                  </a:txBody>
                  <a:tcPr marL="68581" marR="68581" marT="0" marB="0" anchor="ctr"/>
                </a:tc>
                <a:tc>
                  <a:txBody>
                    <a:bodyPr/>
                    <a:lstStyle/>
                    <a:p>
                      <a:pPr marL="0" marR="0" algn="ctr">
                        <a:lnSpc>
                          <a:spcPct val="107000"/>
                        </a:lnSpc>
                        <a:spcBef>
                          <a:spcPts val="0"/>
                        </a:spcBef>
                        <a:spcAft>
                          <a:spcPts val="0"/>
                        </a:spcAft>
                      </a:pPr>
                      <a:endParaRPr lang="en-US" sz="1800" dirty="0">
                        <a:effectLst/>
                        <a:latin typeface="+mn-lt"/>
                        <a:ea typeface="Calibri" panose="020F0502020204030204" pitchFamily="34" charset="0"/>
                        <a:cs typeface="Arial" panose="020B0604020202020204" pitchFamily="34" charset="0"/>
                      </a:endParaRPr>
                    </a:p>
                  </a:txBody>
                  <a:tcPr marL="68581" marR="68581" marT="0" marB="0" anchor="ctr"/>
                </a:tc>
                <a:tc gridSpan="2">
                  <a:txBody>
                    <a:bodyPr/>
                    <a:lstStyle/>
                    <a:p>
                      <a:pPr marL="0" marR="0" algn="ctr">
                        <a:lnSpc>
                          <a:spcPct val="107000"/>
                        </a:lnSpc>
                        <a:spcBef>
                          <a:spcPts val="0"/>
                        </a:spcBef>
                        <a:spcAft>
                          <a:spcPts val="0"/>
                        </a:spcAft>
                      </a:pPr>
                      <a:r>
                        <a:rPr lang="en-US" sz="1800" dirty="0">
                          <a:effectLst/>
                          <a:latin typeface="+mn-lt"/>
                        </a:rPr>
                        <a:t>NIVO </a:t>
                      </a:r>
                      <a:endParaRPr lang="en-US" sz="1800" b="1"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lnSpc>
                          <a:spcPct val="107000"/>
                        </a:lnSpc>
                        <a:spcBef>
                          <a:spcPts val="0"/>
                        </a:spcBef>
                        <a:spcAft>
                          <a:spcPts val="0"/>
                        </a:spcAft>
                      </a:pPr>
                      <a:endParaRPr lang="en-US" sz="2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gridSpan="2">
                  <a:txBody>
                    <a:bodyPr/>
                    <a:lstStyle/>
                    <a:p>
                      <a:pPr marL="0" marR="0" algn="ctr">
                        <a:lnSpc>
                          <a:spcPct val="107000"/>
                        </a:lnSpc>
                        <a:spcBef>
                          <a:spcPts val="0"/>
                        </a:spcBef>
                        <a:spcAft>
                          <a:spcPts val="0"/>
                        </a:spcAft>
                      </a:pPr>
                      <a:r>
                        <a:rPr lang="en-US" sz="1800" dirty="0">
                          <a:effectLst/>
                          <a:latin typeface="+mn-lt"/>
                        </a:rPr>
                        <a:t>CD8+ IHC (0-3+)*</a:t>
                      </a:r>
                      <a:endParaRPr lang="en-US" sz="1800" b="1" dirty="0">
                        <a:solidFill>
                          <a:schemeClr val="bg1"/>
                        </a:solidFill>
                        <a:effectLst/>
                        <a:latin typeface="+mn-lt"/>
                        <a:ea typeface="Calibri" panose="020F0502020204030204" pitchFamily="34" charset="0"/>
                        <a:cs typeface="Arial" panose="020B0604020202020204" pitchFamily="34" charset="0"/>
                      </a:endParaRPr>
                    </a:p>
                  </a:txBody>
                  <a:tcPr marL="68581" marR="68581" marT="0" marB="0" anchor="ctr"/>
                </a:tc>
                <a:tc hMerge="1">
                  <a:txBody>
                    <a:bodyPr/>
                    <a:lstStyle/>
                    <a:p>
                      <a:pPr marL="0" marR="0" algn="ctr">
                        <a:lnSpc>
                          <a:spcPct val="107000"/>
                        </a:lnSpc>
                        <a:spcBef>
                          <a:spcPts val="0"/>
                        </a:spcBef>
                        <a:spcAft>
                          <a:spcPts val="0"/>
                        </a:spcAft>
                      </a:pPr>
                      <a:endParaRPr lang="en-US" sz="21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1" marR="68581" marT="0" marB="0" anchor="ctr"/>
                </a:tc>
                <a:tc gridSpan="2">
                  <a:txBody>
                    <a:bodyPr/>
                    <a:lstStyle/>
                    <a:p>
                      <a:pPr marL="0" marR="0" algn="ctr">
                        <a:lnSpc>
                          <a:spcPct val="107000"/>
                        </a:lnSpc>
                        <a:spcBef>
                          <a:spcPts val="0"/>
                        </a:spcBef>
                        <a:spcAft>
                          <a:spcPts val="0"/>
                        </a:spcAft>
                      </a:pPr>
                      <a:r>
                        <a:rPr lang="en-US" sz="1800" dirty="0">
                          <a:effectLst/>
                          <a:latin typeface="+mn-lt"/>
                        </a:rPr>
                        <a:t>IPI + NIVO</a:t>
                      </a:r>
                      <a:endParaRPr lang="en-US" sz="1800" b="1"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lnSpc>
                          <a:spcPct val="107000"/>
                        </a:lnSpc>
                        <a:spcBef>
                          <a:spcPts val="0"/>
                        </a:spcBef>
                        <a:spcAft>
                          <a:spcPts val="0"/>
                        </a:spcAft>
                      </a:pPr>
                      <a:endParaRPr lang="en-US" sz="2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41606205"/>
                  </a:ext>
                </a:extLst>
              </a:tr>
              <a:tr h="779152">
                <a:tc>
                  <a:txBody>
                    <a:bodyPr/>
                    <a:lstStyle>
                      <a:lvl1pPr marL="0" algn="l" defTabSz="914377" rtl="0" eaLnBrk="1" latinLnBrk="0" hangingPunct="1">
                        <a:defRPr sz="1800" b="1" kern="1200">
                          <a:solidFill>
                            <a:schemeClr val="lt1"/>
                          </a:solidFill>
                          <a:latin typeface="Calibri"/>
                        </a:defRPr>
                      </a:lvl1pPr>
                      <a:lvl2pPr marL="457189" algn="l" defTabSz="914377" rtl="0" eaLnBrk="1" latinLnBrk="0" hangingPunct="1">
                        <a:defRPr sz="1800" b="1" kern="1200">
                          <a:solidFill>
                            <a:schemeClr val="lt1"/>
                          </a:solidFill>
                          <a:latin typeface="Calibri"/>
                        </a:defRPr>
                      </a:lvl2pPr>
                      <a:lvl3pPr marL="914377" algn="l" defTabSz="914377" rtl="0" eaLnBrk="1" latinLnBrk="0" hangingPunct="1">
                        <a:defRPr sz="1800" b="1" kern="1200">
                          <a:solidFill>
                            <a:schemeClr val="lt1"/>
                          </a:solidFill>
                          <a:latin typeface="Calibri"/>
                        </a:defRPr>
                      </a:lvl3pPr>
                      <a:lvl4pPr marL="1371566" algn="l" defTabSz="914377" rtl="0" eaLnBrk="1" latinLnBrk="0" hangingPunct="1">
                        <a:defRPr sz="1800" b="1" kern="1200">
                          <a:solidFill>
                            <a:schemeClr val="lt1"/>
                          </a:solidFill>
                          <a:latin typeface="Calibri"/>
                        </a:defRPr>
                      </a:lvl4pPr>
                      <a:lvl5pPr marL="1828754" algn="l" defTabSz="914377" rtl="0" eaLnBrk="1" latinLnBrk="0" hangingPunct="1">
                        <a:defRPr sz="1800" b="1" kern="1200">
                          <a:solidFill>
                            <a:schemeClr val="lt1"/>
                          </a:solidFill>
                          <a:latin typeface="Calibri"/>
                        </a:defRPr>
                      </a:lvl5pPr>
                      <a:lvl6pPr marL="2285943" algn="l" defTabSz="914377" rtl="0" eaLnBrk="1" latinLnBrk="0" hangingPunct="1">
                        <a:defRPr sz="1800" b="1" kern="1200">
                          <a:solidFill>
                            <a:schemeClr val="lt1"/>
                          </a:solidFill>
                          <a:latin typeface="Calibri"/>
                        </a:defRPr>
                      </a:lvl6pPr>
                      <a:lvl7pPr marL="2743131" algn="l" defTabSz="914377" rtl="0" eaLnBrk="1" latinLnBrk="0" hangingPunct="1">
                        <a:defRPr sz="1800" b="1" kern="1200">
                          <a:solidFill>
                            <a:schemeClr val="lt1"/>
                          </a:solidFill>
                          <a:latin typeface="Calibri"/>
                        </a:defRPr>
                      </a:lvl7pPr>
                      <a:lvl8pPr marL="3200320" algn="l" defTabSz="914377" rtl="0" eaLnBrk="1" latinLnBrk="0" hangingPunct="1">
                        <a:defRPr sz="1800" b="1" kern="1200">
                          <a:solidFill>
                            <a:schemeClr val="lt1"/>
                          </a:solidFill>
                          <a:latin typeface="Calibri"/>
                        </a:defRPr>
                      </a:lvl8pPr>
                      <a:lvl9pPr marL="3657509" algn="l" defTabSz="914377"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1800" dirty="0">
                          <a:effectLst/>
                          <a:latin typeface="+mn-lt"/>
                        </a:rPr>
                        <a:t>Pt ID</a:t>
                      </a:r>
                      <a:endParaRPr lang="en-US" sz="1800" b="0" dirty="0">
                        <a:effectLst/>
                        <a:latin typeface="+mn-lt"/>
                        <a:ea typeface="Calibri" panose="020F0502020204030204" pitchFamily="34" charset="0"/>
                        <a:cs typeface="Arial" panose="020B0604020202020204" pitchFamily="34" charset="0"/>
                      </a:endParaRPr>
                    </a:p>
                  </a:txBody>
                  <a:tcPr marL="68581" marR="68581" marT="0" marB="0" anchor="ctr"/>
                </a:tc>
                <a:tc>
                  <a:txBody>
                    <a:bodyPr/>
                    <a:lstStyle>
                      <a:lvl1pPr marL="0" algn="l" defTabSz="914377" rtl="0" eaLnBrk="1" latinLnBrk="0" hangingPunct="1">
                        <a:defRPr sz="1800" b="1" kern="1200">
                          <a:solidFill>
                            <a:schemeClr val="lt1"/>
                          </a:solidFill>
                          <a:latin typeface="Calibri"/>
                        </a:defRPr>
                      </a:lvl1pPr>
                      <a:lvl2pPr marL="457189" algn="l" defTabSz="914377" rtl="0" eaLnBrk="1" latinLnBrk="0" hangingPunct="1">
                        <a:defRPr sz="1800" b="1" kern="1200">
                          <a:solidFill>
                            <a:schemeClr val="lt1"/>
                          </a:solidFill>
                          <a:latin typeface="Calibri"/>
                        </a:defRPr>
                      </a:lvl2pPr>
                      <a:lvl3pPr marL="914377" algn="l" defTabSz="914377" rtl="0" eaLnBrk="1" latinLnBrk="0" hangingPunct="1">
                        <a:defRPr sz="1800" b="1" kern="1200">
                          <a:solidFill>
                            <a:schemeClr val="lt1"/>
                          </a:solidFill>
                          <a:latin typeface="Calibri"/>
                        </a:defRPr>
                      </a:lvl3pPr>
                      <a:lvl4pPr marL="1371566" algn="l" defTabSz="914377" rtl="0" eaLnBrk="1" latinLnBrk="0" hangingPunct="1">
                        <a:defRPr sz="1800" b="1" kern="1200">
                          <a:solidFill>
                            <a:schemeClr val="lt1"/>
                          </a:solidFill>
                          <a:latin typeface="Calibri"/>
                        </a:defRPr>
                      </a:lvl4pPr>
                      <a:lvl5pPr marL="1828754" algn="l" defTabSz="914377" rtl="0" eaLnBrk="1" latinLnBrk="0" hangingPunct="1">
                        <a:defRPr sz="1800" b="1" kern="1200">
                          <a:solidFill>
                            <a:schemeClr val="lt1"/>
                          </a:solidFill>
                          <a:latin typeface="Calibri"/>
                        </a:defRPr>
                      </a:lvl5pPr>
                      <a:lvl6pPr marL="2285943" algn="l" defTabSz="914377" rtl="0" eaLnBrk="1" latinLnBrk="0" hangingPunct="1">
                        <a:defRPr sz="1800" b="1" kern="1200">
                          <a:solidFill>
                            <a:schemeClr val="lt1"/>
                          </a:solidFill>
                          <a:latin typeface="Calibri"/>
                        </a:defRPr>
                      </a:lvl6pPr>
                      <a:lvl7pPr marL="2743131" algn="l" defTabSz="914377" rtl="0" eaLnBrk="1" latinLnBrk="0" hangingPunct="1">
                        <a:defRPr sz="1800" b="1" kern="1200">
                          <a:solidFill>
                            <a:schemeClr val="lt1"/>
                          </a:solidFill>
                          <a:latin typeface="Calibri"/>
                        </a:defRPr>
                      </a:lvl7pPr>
                      <a:lvl8pPr marL="3200320" algn="l" defTabSz="914377" rtl="0" eaLnBrk="1" latinLnBrk="0" hangingPunct="1">
                        <a:defRPr sz="1800" b="1" kern="1200">
                          <a:solidFill>
                            <a:schemeClr val="lt1"/>
                          </a:solidFill>
                          <a:latin typeface="Calibri"/>
                        </a:defRPr>
                      </a:lvl8pPr>
                      <a:lvl9pPr marL="3657509" algn="l" defTabSz="914377"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1800" b="0" dirty="0">
                          <a:solidFill>
                            <a:schemeClr val="tx1"/>
                          </a:solidFill>
                          <a:effectLst/>
                          <a:latin typeface="+mn-lt"/>
                        </a:rPr>
                        <a:t>Diagnosis</a:t>
                      </a:r>
                      <a:endParaRPr lang="en-US" sz="1800" b="0" dirty="0">
                        <a:solidFill>
                          <a:schemeClr val="tx1"/>
                        </a:solidFill>
                        <a:effectLst/>
                        <a:latin typeface="+mn-lt"/>
                        <a:ea typeface="Calibri" panose="020F0502020204030204" pitchFamily="34" charset="0"/>
                        <a:cs typeface="Arial" panose="020B0604020202020204" pitchFamily="34" charset="0"/>
                      </a:endParaRPr>
                    </a:p>
                  </a:txBody>
                  <a:tcPr marL="68581" marR="68581" marT="0" marB="0" anchor="ctr"/>
                </a:tc>
                <a:tc>
                  <a:txBody>
                    <a:bodyPr/>
                    <a:lstStyle/>
                    <a:p>
                      <a:pPr marL="0" marR="0" algn="ctr">
                        <a:lnSpc>
                          <a:spcPct val="107000"/>
                        </a:lnSpc>
                        <a:spcBef>
                          <a:spcPts val="0"/>
                        </a:spcBef>
                        <a:spcAft>
                          <a:spcPts val="0"/>
                        </a:spcAft>
                      </a:pPr>
                      <a:r>
                        <a:rPr lang="en-US" sz="1800" dirty="0">
                          <a:effectLst/>
                          <a:latin typeface="+mn-lt"/>
                        </a:rPr>
                        <a:t>Tumor response </a:t>
                      </a:r>
                      <a:endParaRPr lang="en-US" sz="18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Allograft loss</a:t>
                      </a:r>
                      <a:endParaRPr lang="en-US" sz="18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700" dirty="0">
                          <a:effectLst/>
                          <a:latin typeface="+mn-lt"/>
                        </a:rPr>
                        <a:t>TACRO + PRED</a:t>
                      </a:r>
                      <a:endParaRPr lang="en-US" sz="17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700" dirty="0">
                          <a:effectLst/>
                          <a:latin typeface="+mn-lt"/>
                        </a:rPr>
                        <a:t>TACRO + PRED+ NIVO</a:t>
                      </a:r>
                      <a:endParaRPr lang="en-US" sz="17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Tumor response </a:t>
                      </a:r>
                      <a:endParaRPr lang="en-US" sz="18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Allograft loss</a:t>
                      </a:r>
                      <a:endParaRPr lang="en-US" sz="18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99759593"/>
                  </a:ext>
                </a:extLst>
              </a:tr>
              <a:tr h="276767">
                <a:tc>
                  <a:txBody>
                    <a:bodyPr/>
                    <a:lstStyle>
                      <a:lvl1pPr marL="0" algn="l" defTabSz="914377" rtl="0" eaLnBrk="1" latinLnBrk="0" hangingPunct="1">
                        <a:defRPr sz="1800" b="1" kern="1200">
                          <a:solidFill>
                            <a:schemeClr val="lt1"/>
                          </a:solidFill>
                          <a:latin typeface="Calibri"/>
                        </a:defRPr>
                      </a:lvl1pPr>
                      <a:lvl2pPr marL="457189" algn="l" defTabSz="914377" rtl="0" eaLnBrk="1" latinLnBrk="0" hangingPunct="1">
                        <a:defRPr sz="1800" b="1" kern="1200">
                          <a:solidFill>
                            <a:schemeClr val="lt1"/>
                          </a:solidFill>
                          <a:latin typeface="Calibri"/>
                        </a:defRPr>
                      </a:lvl2pPr>
                      <a:lvl3pPr marL="914377" algn="l" defTabSz="914377" rtl="0" eaLnBrk="1" latinLnBrk="0" hangingPunct="1">
                        <a:defRPr sz="1800" b="1" kern="1200">
                          <a:solidFill>
                            <a:schemeClr val="lt1"/>
                          </a:solidFill>
                          <a:latin typeface="Calibri"/>
                        </a:defRPr>
                      </a:lvl3pPr>
                      <a:lvl4pPr marL="1371566" algn="l" defTabSz="914377" rtl="0" eaLnBrk="1" latinLnBrk="0" hangingPunct="1">
                        <a:defRPr sz="1800" b="1" kern="1200">
                          <a:solidFill>
                            <a:schemeClr val="lt1"/>
                          </a:solidFill>
                          <a:latin typeface="Calibri"/>
                        </a:defRPr>
                      </a:lvl4pPr>
                      <a:lvl5pPr marL="1828754" algn="l" defTabSz="914377" rtl="0" eaLnBrk="1" latinLnBrk="0" hangingPunct="1">
                        <a:defRPr sz="1800" b="1" kern="1200">
                          <a:solidFill>
                            <a:schemeClr val="lt1"/>
                          </a:solidFill>
                          <a:latin typeface="Calibri"/>
                        </a:defRPr>
                      </a:lvl5pPr>
                      <a:lvl6pPr marL="2285943" algn="l" defTabSz="914377" rtl="0" eaLnBrk="1" latinLnBrk="0" hangingPunct="1">
                        <a:defRPr sz="1800" b="1" kern="1200">
                          <a:solidFill>
                            <a:schemeClr val="lt1"/>
                          </a:solidFill>
                          <a:latin typeface="Calibri"/>
                        </a:defRPr>
                      </a:lvl6pPr>
                      <a:lvl7pPr marL="2743131" algn="l" defTabSz="914377" rtl="0" eaLnBrk="1" latinLnBrk="0" hangingPunct="1">
                        <a:defRPr sz="1800" b="1" kern="1200">
                          <a:solidFill>
                            <a:schemeClr val="lt1"/>
                          </a:solidFill>
                          <a:latin typeface="Calibri"/>
                        </a:defRPr>
                      </a:lvl7pPr>
                      <a:lvl8pPr marL="3200320" algn="l" defTabSz="914377" rtl="0" eaLnBrk="1" latinLnBrk="0" hangingPunct="1">
                        <a:defRPr sz="1800" b="1" kern="1200">
                          <a:solidFill>
                            <a:schemeClr val="lt1"/>
                          </a:solidFill>
                          <a:latin typeface="Calibri"/>
                        </a:defRPr>
                      </a:lvl8pPr>
                      <a:lvl9pPr marL="3657509" algn="l" defTabSz="914377"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1800" dirty="0">
                          <a:effectLst/>
                          <a:latin typeface="+mn-lt"/>
                        </a:rPr>
                        <a:t>1</a:t>
                      </a:r>
                      <a:endParaRPr lang="en-US" sz="1800" dirty="0">
                        <a:effectLst/>
                        <a:latin typeface="+mn-lt"/>
                        <a:ea typeface="Calibri" panose="020F0502020204030204" pitchFamily="34" charset="0"/>
                        <a:cs typeface="Arial" panose="020B0604020202020204" pitchFamily="34" charset="0"/>
                      </a:endParaRPr>
                    </a:p>
                  </a:txBody>
                  <a:tcPr marL="68581" marR="68581" marT="0" marB="0" anchor="ctr"/>
                </a:tc>
                <a:tc>
                  <a:txBody>
                    <a:bodyPr/>
                    <a:lstStyle/>
                    <a:p>
                      <a:pPr marL="0" marR="0" algn="ctr">
                        <a:lnSpc>
                          <a:spcPct val="107000"/>
                        </a:lnSpc>
                        <a:spcBef>
                          <a:spcPts val="0"/>
                        </a:spcBef>
                        <a:spcAft>
                          <a:spcPts val="0"/>
                        </a:spcAft>
                      </a:pPr>
                      <a:r>
                        <a:rPr lang="en-US" sz="1800" dirty="0">
                          <a:effectLst/>
                          <a:latin typeface="+mn-lt"/>
                        </a:rPr>
                        <a:t>MCC</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PD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N</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mn-lt"/>
                        </a:rPr>
                        <a:t>1</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1</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PD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N</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44596331"/>
                  </a:ext>
                </a:extLst>
              </a:tr>
              <a:tr h="276767">
                <a:tc>
                  <a:txBody>
                    <a:bodyPr/>
                    <a:lstStyle>
                      <a:lvl1pPr marL="0" algn="l" defTabSz="914377" rtl="0" eaLnBrk="1" latinLnBrk="0" hangingPunct="1">
                        <a:defRPr sz="1800" b="1" kern="1200">
                          <a:solidFill>
                            <a:schemeClr val="lt1"/>
                          </a:solidFill>
                          <a:latin typeface="Calibri"/>
                        </a:defRPr>
                      </a:lvl1pPr>
                      <a:lvl2pPr marL="457189" algn="l" defTabSz="914377" rtl="0" eaLnBrk="1" latinLnBrk="0" hangingPunct="1">
                        <a:defRPr sz="1800" b="1" kern="1200">
                          <a:solidFill>
                            <a:schemeClr val="lt1"/>
                          </a:solidFill>
                          <a:latin typeface="Calibri"/>
                        </a:defRPr>
                      </a:lvl2pPr>
                      <a:lvl3pPr marL="914377" algn="l" defTabSz="914377" rtl="0" eaLnBrk="1" latinLnBrk="0" hangingPunct="1">
                        <a:defRPr sz="1800" b="1" kern="1200">
                          <a:solidFill>
                            <a:schemeClr val="lt1"/>
                          </a:solidFill>
                          <a:latin typeface="Calibri"/>
                        </a:defRPr>
                      </a:lvl3pPr>
                      <a:lvl4pPr marL="1371566" algn="l" defTabSz="914377" rtl="0" eaLnBrk="1" latinLnBrk="0" hangingPunct="1">
                        <a:defRPr sz="1800" b="1" kern="1200">
                          <a:solidFill>
                            <a:schemeClr val="lt1"/>
                          </a:solidFill>
                          <a:latin typeface="Calibri"/>
                        </a:defRPr>
                      </a:lvl4pPr>
                      <a:lvl5pPr marL="1828754" algn="l" defTabSz="914377" rtl="0" eaLnBrk="1" latinLnBrk="0" hangingPunct="1">
                        <a:defRPr sz="1800" b="1" kern="1200">
                          <a:solidFill>
                            <a:schemeClr val="lt1"/>
                          </a:solidFill>
                          <a:latin typeface="Calibri"/>
                        </a:defRPr>
                      </a:lvl5pPr>
                      <a:lvl6pPr marL="2285943" algn="l" defTabSz="914377" rtl="0" eaLnBrk="1" latinLnBrk="0" hangingPunct="1">
                        <a:defRPr sz="1800" b="1" kern="1200">
                          <a:solidFill>
                            <a:schemeClr val="lt1"/>
                          </a:solidFill>
                          <a:latin typeface="Calibri"/>
                        </a:defRPr>
                      </a:lvl6pPr>
                      <a:lvl7pPr marL="2743131" algn="l" defTabSz="914377" rtl="0" eaLnBrk="1" latinLnBrk="0" hangingPunct="1">
                        <a:defRPr sz="1800" b="1" kern="1200">
                          <a:solidFill>
                            <a:schemeClr val="lt1"/>
                          </a:solidFill>
                          <a:latin typeface="Calibri"/>
                        </a:defRPr>
                      </a:lvl7pPr>
                      <a:lvl8pPr marL="3200320" algn="l" defTabSz="914377" rtl="0" eaLnBrk="1" latinLnBrk="0" hangingPunct="1">
                        <a:defRPr sz="1800" b="1" kern="1200">
                          <a:solidFill>
                            <a:schemeClr val="lt1"/>
                          </a:solidFill>
                          <a:latin typeface="Calibri"/>
                        </a:defRPr>
                      </a:lvl8pPr>
                      <a:lvl9pPr marL="3657509" algn="l" defTabSz="914377"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1800" dirty="0">
                          <a:effectLst/>
                          <a:latin typeface="+mn-lt"/>
                        </a:rPr>
                        <a:t>2</a:t>
                      </a:r>
                      <a:endParaRPr lang="en-US" sz="1800" dirty="0">
                        <a:effectLst/>
                        <a:latin typeface="+mn-lt"/>
                        <a:ea typeface="Calibri" panose="020F0502020204030204" pitchFamily="34" charset="0"/>
                        <a:cs typeface="Arial" panose="020B0604020202020204" pitchFamily="34" charset="0"/>
                      </a:endParaRPr>
                    </a:p>
                  </a:txBody>
                  <a:tcPr marL="68581" marR="68581" marT="0" marB="0" anchor="ctr"/>
                </a:tc>
                <a:tc>
                  <a:txBody>
                    <a:bodyPr/>
                    <a:lstStyle/>
                    <a:p>
                      <a:pPr marL="0" marR="0" algn="ctr">
                        <a:lnSpc>
                          <a:spcPct val="107000"/>
                        </a:lnSpc>
                        <a:spcBef>
                          <a:spcPts val="0"/>
                        </a:spcBef>
                        <a:spcAft>
                          <a:spcPts val="0"/>
                        </a:spcAft>
                      </a:pPr>
                      <a:r>
                        <a:rPr lang="en-US" sz="1800" dirty="0">
                          <a:effectLst/>
                          <a:latin typeface="+mn-lt"/>
                        </a:rPr>
                        <a:t>CSCC</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PD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N</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1</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2</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highlight>
                            <a:srgbClr val="00FF00"/>
                          </a:highlight>
                          <a:latin typeface="+mn-lt"/>
                        </a:rPr>
                        <a:t>CR</a:t>
                      </a:r>
                      <a:endParaRPr lang="en-US" sz="1800" dirty="0">
                        <a:effectLst/>
                        <a:highlight>
                          <a:srgbClr val="00FF00"/>
                        </a:highligh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N</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34606670"/>
                  </a:ext>
                </a:extLst>
              </a:tr>
              <a:tr h="276767">
                <a:tc>
                  <a:txBody>
                    <a:bodyPr/>
                    <a:lstStyle>
                      <a:lvl1pPr marL="0" algn="l" defTabSz="914377" rtl="0" eaLnBrk="1" latinLnBrk="0" hangingPunct="1">
                        <a:defRPr sz="1800" b="1" kern="1200">
                          <a:solidFill>
                            <a:schemeClr val="lt1"/>
                          </a:solidFill>
                          <a:latin typeface="Calibri"/>
                        </a:defRPr>
                      </a:lvl1pPr>
                      <a:lvl2pPr marL="457189" algn="l" defTabSz="914377" rtl="0" eaLnBrk="1" latinLnBrk="0" hangingPunct="1">
                        <a:defRPr sz="1800" b="1" kern="1200">
                          <a:solidFill>
                            <a:schemeClr val="lt1"/>
                          </a:solidFill>
                          <a:latin typeface="Calibri"/>
                        </a:defRPr>
                      </a:lvl2pPr>
                      <a:lvl3pPr marL="914377" algn="l" defTabSz="914377" rtl="0" eaLnBrk="1" latinLnBrk="0" hangingPunct="1">
                        <a:defRPr sz="1800" b="1" kern="1200">
                          <a:solidFill>
                            <a:schemeClr val="lt1"/>
                          </a:solidFill>
                          <a:latin typeface="Calibri"/>
                        </a:defRPr>
                      </a:lvl3pPr>
                      <a:lvl4pPr marL="1371566" algn="l" defTabSz="914377" rtl="0" eaLnBrk="1" latinLnBrk="0" hangingPunct="1">
                        <a:defRPr sz="1800" b="1" kern="1200">
                          <a:solidFill>
                            <a:schemeClr val="lt1"/>
                          </a:solidFill>
                          <a:latin typeface="Calibri"/>
                        </a:defRPr>
                      </a:lvl4pPr>
                      <a:lvl5pPr marL="1828754" algn="l" defTabSz="914377" rtl="0" eaLnBrk="1" latinLnBrk="0" hangingPunct="1">
                        <a:defRPr sz="1800" b="1" kern="1200">
                          <a:solidFill>
                            <a:schemeClr val="lt1"/>
                          </a:solidFill>
                          <a:latin typeface="Calibri"/>
                        </a:defRPr>
                      </a:lvl5pPr>
                      <a:lvl6pPr marL="2285943" algn="l" defTabSz="914377" rtl="0" eaLnBrk="1" latinLnBrk="0" hangingPunct="1">
                        <a:defRPr sz="1800" b="1" kern="1200">
                          <a:solidFill>
                            <a:schemeClr val="lt1"/>
                          </a:solidFill>
                          <a:latin typeface="Calibri"/>
                        </a:defRPr>
                      </a:lvl6pPr>
                      <a:lvl7pPr marL="2743131" algn="l" defTabSz="914377" rtl="0" eaLnBrk="1" latinLnBrk="0" hangingPunct="1">
                        <a:defRPr sz="1800" b="1" kern="1200">
                          <a:solidFill>
                            <a:schemeClr val="lt1"/>
                          </a:solidFill>
                          <a:latin typeface="Calibri"/>
                        </a:defRPr>
                      </a:lvl7pPr>
                      <a:lvl8pPr marL="3200320" algn="l" defTabSz="914377" rtl="0" eaLnBrk="1" latinLnBrk="0" hangingPunct="1">
                        <a:defRPr sz="1800" b="1" kern="1200">
                          <a:solidFill>
                            <a:schemeClr val="lt1"/>
                          </a:solidFill>
                          <a:latin typeface="Calibri"/>
                        </a:defRPr>
                      </a:lvl8pPr>
                      <a:lvl9pPr marL="3657509" algn="l" defTabSz="914377"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1800" dirty="0">
                          <a:effectLst/>
                          <a:latin typeface="+mn-lt"/>
                        </a:rPr>
                        <a:t>3</a:t>
                      </a:r>
                      <a:endParaRPr lang="en-US" sz="1800" dirty="0">
                        <a:effectLst/>
                        <a:latin typeface="+mn-lt"/>
                        <a:ea typeface="Calibri" panose="020F0502020204030204" pitchFamily="34" charset="0"/>
                        <a:cs typeface="Arial" panose="020B0604020202020204" pitchFamily="34" charset="0"/>
                      </a:endParaRPr>
                    </a:p>
                  </a:txBody>
                  <a:tcPr marL="68581" marR="68581" marT="0" marB="0" anchor="ctr"/>
                </a:tc>
                <a:tc>
                  <a:txBody>
                    <a:bodyPr/>
                    <a:lstStyle/>
                    <a:p>
                      <a:pPr marL="0" marR="0" algn="ctr">
                        <a:lnSpc>
                          <a:spcPct val="107000"/>
                        </a:lnSpc>
                        <a:spcBef>
                          <a:spcPts val="0"/>
                        </a:spcBef>
                        <a:spcAft>
                          <a:spcPts val="0"/>
                        </a:spcAft>
                      </a:pPr>
                      <a:r>
                        <a:rPr lang="en-US" sz="1800" dirty="0">
                          <a:effectLst/>
                          <a:latin typeface="+mn-lt"/>
                        </a:rPr>
                        <a:t>MCC</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PD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N</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mn-lt"/>
                        </a:rPr>
                        <a:t>1</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0</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PD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highlight>
                            <a:srgbClr val="FFFF00"/>
                          </a:highlight>
                          <a:latin typeface="+mn-lt"/>
                        </a:rPr>
                        <a:t>Y</a:t>
                      </a:r>
                      <a:endParaRPr lang="en-US" sz="1800" dirty="0">
                        <a:effectLst/>
                        <a:highlight>
                          <a:srgbClr val="FFFF00"/>
                        </a:highligh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6434504"/>
                  </a:ext>
                </a:extLst>
              </a:tr>
              <a:tr h="276949">
                <a:tc>
                  <a:txBody>
                    <a:bodyPr/>
                    <a:lstStyle>
                      <a:lvl1pPr marL="0" algn="l" defTabSz="914377" rtl="0" eaLnBrk="1" latinLnBrk="0" hangingPunct="1">
                        <a:defRPr sz="1800" b="1" kern="1200">
                          <a:solidFill>
                            <a:schemeClr val="lt1"/>
                          </a:solidFill>
                          <a:latin typeface="Calibri"/>
                        </a:defRPr>
                      </a:lvl1pPr>
                      <a:lvl2pPr marL="457189" algn="l" defTabSz="914377" rtl="0" eaLnBrk="1" latinLnBrk="0" hangingPunct="1">
                        <a:defRPr sz="1800" b="1" kern="1200">
                          <a:solidFill>
                            <a:schemeClr val="lt1"/>
                          </a:solidFill>
                          <a:latin typeface="Calibri"/>
                        </a:defRPr>
                      </a:lvl2pPr>
                      <a:lvl3pPr marL="914377" algn="l" defTabSz="914377" rtl="0" eaLnBrk="1" latinLnBrk="0" hangingPunct="1">
                        <a:defRPr sz="1800" b="1" kern="1200">
                          <a:solidFill>
                            <a:schemeClr val="lt1"/>
                          </a:solidFill>
                          <a:latin typeface="Calibri"/>
                        </a:defRPr>
                      </a:lvl3pPr>
                      <a:lvl4pPr marL="1371566" algn="l" defTabSz="914377" rtl="0" eaLnBrk="1" latinLnBrk="0" hangingPunct="1">
                        <a:defRPr sz="1800" b="1" kern="1200">
                          <a:solidFill>
                            <a:schemeClr val="lt1"/>
                          </a:solidFill>
                          <a:latin typeface="Calibri"/>
                        </a:defRPr>
                      </a:lvl4pPr>
                      <a:lvl5pPr marL="1828754" algn="l" defTabSz="914377" rtl="0" eaLnBrk="1" latinLnBrk="0" hangingPunct="1">
                        <a:defRPr sz="1800" b="1" kern="1200">
                          <a:solidFill>
                            <a:schemeClr val="lt1"/>
                          </a:solidFill>
                          <a:latin typeface="Calibri"/>
                        </a:defRPr>
                      </a:lvl5pPr>
                      <a:lvl6pPr marL="2285943" algn="l" defTabSz="914377" rtl="0" eaLnBrk="1" latinLnBrk="0" hangingPunct="1">
                        <a:defRPr sz="1800" b="1" kern="1200">
                          <a:solidFill>
                            <a:schemeClr val="lt1"/>
                          </a:solidFill>
                          <a:latin typeface="Calibri"/>
                        </a:defRPr>
                      </a:lvl6pPr>
                      <a:lvl7pPr marL="2743131" algn="l" defTabSz="914377" rtl="0" eaLnBrk="1" latinLnBrk="0" hangingPunct="1">
                        <a:defRPr sz="1800" b="1" kern="1200">
                          <a:solidFill>
                            <a:schemeClr val="lt1"/>
                          </a:solidFill>
                          <a:latin typeface="Calibri"/>
                        </a:defRPr>
                      </a:lvl7pPr>
                      <a:lvl8pPr marL="3200320" algn="l" defTabSz="914377" rtl="0" eaLnBrk="1" latinLnBrk="0" hangingPunct="1">
                        <a:defRPr sz="1800" b="1" kern="1200">
                          <a:solidFill>
                            <a:schemeClr val="lt1"/>
                          </a:solidFill>
                          <a:latin typeface="Calibri"/>
                        </a:defRPr>
                      </a:lvl8pPr>
                      <a:lvl9pPr marL="3657509" algn="l" defTabSz="914377"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1800" dirty="0">
                          <a:effectLst/>
                          <a:latin typeface="+mn-lt"/>
                        </a:rPr>
                        <a:t>4</a:t>
                      </a:r>
                      <a:endParaRPr lang="en-US" sz="1800" dirty="0">
                        <a:effectLst/>
                        <a:latin typeface="+mn-lt"/>
                        <a:ea typeface="Calibri" panose="020F0502020204030204" pitchFamily="34" charset="0"/>
                        <a:cs typeface="Arial" panose="020B0604020202020204" pitchFamily="34" charset="0"/>
                      </a:endParaRPr>
                    </a:p>
                  </a:txBody>
                  <a:tcPr marL="68581" marR="68581" marT="0" marB="0" anchor="ctr"/>
                </a:tc>
                <a:tc>
                  <a:txBody>
                    <a:bodyPr/>
                    <a:lstStyle/>
                    <a:p>
                      <a:pPr marL="0" marR="0" algn="ctr">
                        <a:lnSpc>
                          <a:spcPct val="107000"/>
                        </a:lnSpc>
                        <a:spcBef>
                          <a:spcPts val="0"/>
                        </a:spcBef>
                        <a:spcAft>
                          <a:spcPts val="0"/>
                        </a:spcAft>
                      </a:pPr>
                      <a:r>
                        <a:rPr lang="en-US" sz="1800" dirty="0">
                          <a:effectLst/>
                          <a:latin typeface="+mn-lt"/>
                        </a:rPr>
                        <a:t>CSCC</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mn-lt"/>
                        </a:rPr>
                        <a:t>PD</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N</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mn-lt"/>
                        </a:rPr>
                        <a:t>1</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ND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PD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N</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25440153"/>
                  </a:ext>
                </a:extLst>
              </a:tr>
              <a:tr h="276767">
                <a:tc>
                  <a:txBody>
                    <a:bodyPr/>
                    <a:lstStyle>
                      <a:lvl1pPr marL="0" algn="l" defTabSz="914377" rtl="0" eaLnBrk="1" latinLnBrk="0" hangingPunct="1">
                        <a:defRPr sz="1800" b="1" kern="1200">
                          <a:solidFill>
                            <a:schemeClr val="lt1"/>
                          </a:solidFill>
                          <a:latin typeface="Calibri"/>
                        </a:defRPr>
                      </a:lvl1pPr>
                      <a:lvl2pPr marL="457189" algn="l" defTabSz="914377" rtl="0" eaLnBrk="1" latinLnBrk="0" hangingPunct="1">
                        <a:defRPr sz="1800" b="1" kern="1200">
                          <a:solidFill>
                            <a:schemeClr val="lt1"/>
                          </a:solidFill>
                          <a:latin typeface="Calibri"/>
                        </a:defRPr>
                      </a:lvl2pPr>
                      <a:lvl3pPr marL="914377" algn="l" defTabSz="914377" rtl="0" eaLnBrk="1" latinLnBrk="0" hangingPunct="1">
                        <a:defRPr sz="1800" b="1" kern="1200">
                          <a:solidFill>
                            <a:schemeClr val="lt1"/>
                          </a:solidFill>
                          <a:latin typeface="Calibri"/>
                        </a:defRPr>
                      </a:lvl3pPr>
                      <a:lvl4pPr marL="1371566" algn="l" defTabSz="914377" rtl="0" eaLnBrk="1" latinLnBrk="0" hangingPunct="1">
                        <a:defRPr sz="1800" b="1" kern="1200">
                          <a:solidFill>
                            <a:schemeClr val="lt1"/>
                          </a:solidFill>
                          <a:latin typeface="Calibri"/>
                        </a:defRPr>
                      </a:lvl4pPr>
                      <a:lvl5pPr marL="1828754" algn="l" defTabSz="914377" rtl="0" eaLnBrk="1" latinLnBrk="0" hangingPunct="1">
                        <a:defRPr sz="1800" b="1" kern="1200">
                          <a:solidFill>
                            <a:schemeClr val="lt1"/>
                          </a:solidFill>
                          <a:latin typeface="Calibri"/>
                        </a:defRPr>
                      </a:lvl5pPr>
                      <a:lvl6pPr marL="2285943" algn="l" defTabSz="914377" rtl="0" eaLnBrk="1" latinLnBrk="0" hangingPunct="1">
                        <a:defRPr sz="1800" b="1" kern="1200">
                          <a:solidFill>
                            <a:schemeClr val="lt1"/>
                          </a:solidFill>
                          <a:latin typeface="Calibri"/>
                        </a:defRPr>
                      </a:lvl6pPr>
                      <a:lvl7pPr marL="2743131" algn="l" defTabSz="914377" rtl="0" eaLnBrk="1" latinLnBrk="0" hangingPunct="1">
                        <a:defRPr sz="1800" b="1" kern="1200">
                          <a:solidFill>
                            <a:schemeClr val="lt1"/>
                          </a:solidFill>
                          <a:latin typeface="Calibri"/>
                        </a:defRPr>
                      </a:lvl7pPr>
                      <a:lvl8pPr marL="3200320" algn="l" defTabSz="914377" rtl="0" eaLnBrk="1" latinLnBrk="0" hangingPunct="1">
                        <a:defRPr sz="1800" b="1" kern="1200">
                          <a:solidFill>
                            <a:schemeClr val="lt1"/>
                          </a:solidFill>
                          <a:latin typeface="Calibri"/>
                        </a:defRPr>
                      </a:lvl8pPr>
                      <a:lvl9pPr marL="3657509" algn="l" defTabSz="914377"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1800" dirty="0">
                          <a:effectLst/>
                          <a:latin typeface="+mn-lt"/>
                        </a:rPr>
                        <a:t>5</a:t>
                      </a:r>
                      <a:endParaRPr lang="en-US" sz="1800" dirty="0">
                        <a:effectLst/>
                        <a:latin typeface="+mn-lt"/>
                        <a:ea typeface="Calibri" panose="020F0502020204030204" pitchFamily="34" charset="0"/>
                        <a:cs typeface="Arial" panose="020B0604020202020204" pitchFamily="34" charset="0"/>
                      </a:endParaRPr>
                    </a:p>
                  </a:txBody>
                  <a:tcPr marL="68581" marR="68581" marT="0" marB="0" anchor="ctr"/>
                </a:tc>
                <a:tc>
                  <a:txBody>
                    <a:bodyPr/>
                    <a:lstStyle/>
                    <a:p>
                      <a:pPr marL="0" marR="0" algn="ctr">
                        <a:lnSpc>
                          <a:spcPct val="107000"/>
                        </a:lnSpc>
                        <a:spcBef>
                          <a:spcPts val="0"/>
                        </a:spcBef>
                        <a:spcAft>
                          <a:spcPts val="0"/>
                        </a:spcAft>
                      </a:pPr>
                      <a:r>
                        <a:rPr lang="en-US" sz="1800" dirty="0">
                          <a:effectLst/>
                          <a:latin typeface="+mn-lt"/>
                        </a:rPr>
                        <a:t>CSCC</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mn-lt"/>
                        </a:rPr>
                        <a:t>PD</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N</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mn-lt"/>
                        </a:rPr>
                        <a:t>1</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ND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N/A</a:t>
                      </a: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N/A</a:t>
                      </a:r>
                    </a:p>
                  </a:txBody>
                  <a:tcPr marL="68580" marR="68580" marT="0" marB="0" anchor="ctr"/>
                </a:tc>
                <a:extLst>
                  <a:ext uri="{0D108BD9-81ED-4DB2-BD59-A6C34878D82A}">
                    <a16:rowId xmlns:a16="http://schemas.microsoft.com/office/drawing/2014/main" val="842377462"/>
                  </a:ext>
                </a:extLst>
              </a:tr>
              <a:tr h="276767">
                <a:tc>
                  <a:txBody>
                    <a:bodyPr/>
                    <a:lstStyle>
                      <a:lvl1pPr marL="0" algn="l" defTabSz="914377" rtl="0" eaLnBrk="1" latinLnBrk="0" hangingPunct="1">
                        <a:defRPr sz="1800" b="1" kern="1200">
                          <a:solidFill>
                            <a:schemeClr val="lt1"/>
                          </a:solidFill>
                          <a:latin typeface="Calibri"/>
                        </a:defRPr>
                      </a:lvl1pPr>
                      <a:lvl2pPr marL="457189" algn="l" defTabSz="914377" rtl="0" eaLnBrk="1" latinLnBrk="0" hangingPunct="1">
                        <a:defRPr sz="1800" b="1" kern="1200">
                          <a:solidFill>
                            <a:schemeClr val="lt1"/>
                          </a:solidFill>
                          <a:latin typeface="Calibri"/>
                        </a:defRPr>
                      </a:lvl2pPr>
                      <a:lvl3pPr marL="914377" algn="l" defTabSz="914377" rtl="0" eaLnBrk="1" latinLnBrk="0" hangingPunct="1">
                        <a:defRPr sz="1800" b="1" kern="1200">
                          <a:solidFill>
                            <a:schemeClr val="lt1"/>
                          </a:solidFill>
                          <a:latin typeface="Calibri"/>
                        </a:defRPr>
                      </a:lvl3pPr>
                      <a:lvl4pPr marL="1371566" algn="l" defTabSz="914377" rtl="0" eaLnBrk="1" latinLnBrk="0" hangingPunct="1">
                        <a:defRPr sz="1800" b="1" kern="1200">
                          <a:solidFill>
                            <a:schemeClr val="lt1"/>
                          </a:solidFill>
                          <a:latin typeface="Calibri"/>
                        </a:defRPr>
                      </a:lvl4pPr>
                      <a:lvl5pPr marL="1828754" algn="l" defTabSz="914377" rtl="0" eaLnBrk="1" latinLnBrk="0" hangingPunct="1">
                        <a:defRPr sz="1800" b="1" kern="1200">
                          <a:solidFill>
                            <a:schemeClr val="lt1"/>
                          </a:solidFill>
                          <a:latin typeface="Calibri"/>
                        </a:defRPr>
                      </a:lvl5pPr>
                      <a:lvl6pPr marL="2285943" algn="l" defTabSz="914377" rtl="0" eaLnBrk="1" latinLnBrk="0" hangingPunct="1">
                        <a:defRPr sz="1800" b="1" kern="1200">
                          <a:solidFill>
                            <a:schemeClr val="lt1"/>
                          </a:solidFill>
                          <a:latin typeface="Calibri"/>
                        </a:defRPr>
                      </a:lvl6pPr>
                      <a:lvl7pPr marL="2743131" algn="l" defTabSz="914377" rtl="0" eaLnBrk="1" latinLnBrk="0" hangingPunct="1">
                        <a:defRPr sz="1800" b="1" kern="1200">
                          <a:solidFill>
                            <a:schemeClr val="lt1"/>
                          </a:solidFill>
                          <a:latin typeface="Calibri"/>
                        </a:defRPr>
                      </a:lvl7pPr>
                      <a:lvl8pPr marL="3200320" algn="l" defTabSz="914377" rtl="0" eaLnBrk="1" latinLnBrk="0" hangingPunct="1">
                        <a:defRPr sz="1800" b="1" kern="1200">
                          <a:solidFill>
                            <a:schemeClr val="lt1"/>
                          </a:solidFill>
                          <a:latin typeface="Calibri"/>
                        </a:defRPr>
                      </a:lvl8pPr>
                      <a:lvl9pPr marL="3657509" algn="l" defTabSz="914377"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1800" dirty="0">
                          <a:effectLst/>
                          <a:latin typeface="+mn-lt"/>
                        </a:rPr>
                        <a:t>6</a:t>
                      </a:r>
                      <a:endParaRPr lang="en-US" sz="1800" dirty="0">
                        <a:effectLst/>
                        <a:latin typeface="+mn-lt"/>
                        <a:ea typeface="Calibri" panose="020F0502020204030204" pitchFamily="34" charset="0"/>
                        <a:cs typeface="Arial" panose="020B0604020202020204" pitchFamily="34" charset="0"/>
                      </a:endParaRPr>
                    </a:p>
                  </a:txBody>
                  <a:tcPr marL="68581" marR="68581" marT="0" marB="0" anchor="ctr"/>
                </a:tc>
                <a:tc>
                  <a:txBody>
                    <a:bodyPr/>
                    <a:lstStyle/>
                    <a:p>
                      <a:pPr marL="0" marR="0" algn="ctr">
                        <a:lnSpc>
                          <a:spcPct val="107000"/>
                        </a:lnSpc>
                        <a:spcBef>
                          <a:spcPts val="0"/>
                        </a:spcBef>
                        <a:spcAft>
                          <a:spcPts val="0"/>
                        </a:spcAft>
                      </a:pPr>
                      <a:r>
                        <a:rPr lang="en-US" sz="1800" dirty="0">
                          <a:effectLst/>
                          <a:latin typeface="+mn-lt"/>
                        </a:rPr>
                        <a:t>CSCC</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mn-lt"/>
                        </a:rPr>
                        <a:t>PD</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N</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mn-lt"/>
                        </a:rPr>
                        <a:t>3</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2</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highlight>
                            <a:srgbClr val="00FF00"/>
                          </a:highlight>
                          <a:latin typeface="+mn-lt"/>
                        </a:rPr>
                        <a:t>CR</a:t>
                      </a:r>
                      <a:endParaRPr lang="en-US" sz="1800" dirty="0">
                        <a:effectLst/>
                        <a:highlight>
                          <a:srgbClr val="00FF00"/>
                        </a:highligh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highlight>
                            <a:srgbClr val="FFFF00"/>
                          </a:highlight>
                          <a:latin typeface="+mn-lt"/>
                        </a:rPr>
                        <a:t>Y</a:t>
                      </a:r>
                      <a:endParaRPr lang="en-US" sz="1800" dirty="0">
                        <a:effectLst/>
                        <a:highlight>
                          <a:srgbClr val="FFFF00"/>
                        </a:highligh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1767280"/>
                  </a:ext>
                </a:extLst>
              </a:tr>
              <a:tr h="276767">
                <a:tc>
                  <a:txBody>
                    <a:bodyPr/>
                    <a:lstStyle>
                      <a:lvl1pPr marL="0" algn="l" defTabSz="914377" rtl="0" eaLnBrk="1" latinLnBrk="0" hangingPunct="1">
                        <a:defRPr sz="1800" b="1" kern="1200">
                          <a:solidFill>
                            <a:schemeClr val="lt1"/>
                          </a:solidFill>
                          <a:latin typeface="Calibri"/>
                        </a:defRPr>
                      </a:lvl1pPr>
                      <a:lvl2pPr marL="457189" algn="l" defTabSz="914377" rtl="0" eaLnBrk="1" latinLnBrk="0" hangingPunct="1">
                        <a:defRPr sz="1800" b="1" kern="1200">
                          <a:solidFill>
                            <a:schemeClr val="lt1"/>
                          </a:solidFill>
                          <a:latin typeface="Calibri"/>
                        </a:defRPr>
                      </a:lvl2pPr>
                      <a:lvl3pPr marL="914377" algn="l" defTabSz="914377" rtl="0" eaLnBrk="1" latinLnBrk="0" hangingPunct="1">
                        <a:defRPr sz="1800" b="1" kern="1200">
                          <a:solidFill>
                            <a:schemeClr val="lt1"/>
                          </a:solidFill>
                          <a:latin typeface="Calibri"/>
                        </a:defRPr>
                      </a:lvl3pPr>
                      <a:lvl4pPr marL="1371566" algn="l" defTabSz="914377" rtl="0" eaLnBrk="1" latinLnBrk="0" hangingPunct="1">
                        <a:defRPr sz="1800" b="1" kern="1200">
                          <a:solidFill>
                            <a:schemeClr val="lt1"/>
                          </a:solidFill>
                          <a:latin typeface="Calibri"/>
                        </a:defRPr>
                      </a:lvl4pPr>
                      <a:lvl5pPr marL="1828754" algn="l" defTabSz="914377" rtl="0" eaLnBrk="1" latinLnBrk="0" hangingPunct="1">
                        <a:defRPr sz="1800" b="1" kern="1200">
                          <a:solidFill>
                            <a:schemeClr val="lt1"/>
                          </a:solidFill>
                          <a:latin typeface="Calibri"/>
                        </a:defRPr>
                      </a:lvl5pPr>
                      <a:lvl6pPr marL="2285943" algn="l" defTabSz="914377" rtl="0" eaLnBrk="1" latinLnBrk="0" hangingPunct="1">
                        <a:defRPr sz="1800" b="1" kern="1200">
                          <a:solidFill>
                            <a:schemeClr val="lt1"/>
                          </a:solidFill>
                          <a:latin typeface="Calibri"/>
                        </a:defRPr>
                      </a:lvl6pPr>
                      <a:lvl7pPr marL="2743131" algn="l" defTabSz="914377" rtl="0" eaLnBrk="1" latinLnBrk="0" hangingPunct="1">
                        <a:defRPr sz="1800" b="1" kern="1200">
                          <a:solidFill>
                            <a:schemeClr val="lt1"/>
                          </a:solidFill>
                          <a:latin typeface="Calibri"/>
                        </a:defRPr>
                      </a:lvl7pPr>
                      <a:lvl8pPr marL="3200320" algn="l" defTabSz="914377" rtl="0" eaLnBrk="1" latinLnBrk="0" hangingPunct="1">
                        <a:defRPr sz="1800" b="1" kern="1200">
                          <a:solidFill>
                            <a:schemeClr val="lt1"/>
                          </a:solidFill>
                          <a:latin typeface="Calibri"/>
                        </a:defRPr>
                      </a:lvl8pPr>
                      <a:lvl9pPr marL="3657509" algn="l" defTabSz="914377"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1800" dirty="0">
                          <a:effectLst/>
                          <a:latin typeface="+mn-lt"/>
                        </a:rPr>
                        <a:t>7</a:t>
                      </a:r>
                      <a:endParaRPr lang="en-US" sz="1800" dirty="0">
                        <a:effectLst/>
                        <a:latin typeface="+mn-lt"/>
                        <a:ea typeface="Calibri" panose="020F0502020204030204" pitchFamily="34" charset="0"/>
                        <a:cs typeface="Arial" panose="020B0604020202020204" pitchFamily="34" charset="0"/>
                      </a:endParaRPr>
                    </a:p>
                  </a:txBody>
                  <a:tcPr marL="68581" marR="68581" marT="0" marB="0" anchor="ctr"/>
                </a:tc>
                <a:tc>
                  <a:txBody>
                    <a:bodyPr/>
                    <a:lstStyle/>
                    <a:p>
                      <a:pPr marL="0" marR="0" algn="ctr">
                        <a:lnSpc>
                          <a:spcPct val="107000"/>
                        </a:lnSpc>
                        <a:spcBef>
                          <a:spcPts val="0"/>
                        </a:spcBef>
                        <a:spcAft>
                          <a:spcPts val="0"/>
                        </a:spcAft>
                      </a:pPr>
                      <a:r>
                        <a:rPr lang="en-US" sz="1800" dirty="0">
                          <a:effectLst/>
                          <a:latin typeface="+mn-lt"/>
                        </a:rPr>
                        <a:t>MEL</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PD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highlight>
                            <a:srgbClr val="FFFF00"/>
                          </a:highlight>
                          <a:latin typeface="+mn-lt"/>
                        </a:rPr>
                        <a:t>Y</a:t>
                      </a:r>
                      <a:endParaRPr lang="en-US" sz="1800" dirty="0">
                        <a:effectLst/>
                        <a:highlight>
                          <a:srgbClr val="FFFF00"/>
                        </a:highligh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mn-lt"/>
                        </a:rPr>
                        <a:t>1</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1</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PD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N</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17786657"/>
                  </a:ext>
                </a:extLst>
              </a:tr>
              <a:tr h="276767">
                <a:tc>
                  <a:txBody>
                    <a:bodyPr/>
                    <a:lstStyle>
                      <a:lvl1pPr marL="0" algn="l" defTabSz="914377" rtl="0" eaLnBrk="1" latinLnBrk="0" hangingPunct="1">
                        <a:defRPr sz="1800" b="1" kern="1200">
                          <a:solidFill>
                            <a:schemeClr val="lt1"/>
                          </a:solidFill>
                          <a:latin typeface="Calibri"/>
                        </a:defRPr>
                      </a:lvl1pPr>
                      <a:lvl2pPr marL="457189" algn="l" defTabSz="914377" rtl="0" eaLnBrk="1" latinLnBrk="0" hangingPunct="1">
                        <a:defRPr sz="1800" b="1" kern="1200">
                          <a:solidFill>
                            <a:schemeClr val="lt1"/>
                          </a:solidFill>
                          <a:latin typeface="Calibri"/>
                        </a:defRPr>
                      </a:lvl2pPr>
                      <a:lvl3pPr marL="914377" algn="l" defTabSz="914377" rtl="0" eaLnBrk="1" latinLnBrk="0" hangingPunct="1">
                        <a:defRPr sz="1800" b="1" kern="1200">
                          <a:solidFill>
                            <a:schemeClr val="lt1"/>
                          </a:solidFill>
                          <a:latin typeface="Calibri"/>
                        </a:defRPr>
                      </a:lvl3pPr>
                      <a:lvl4pPr marL="1371566" algn="l" defTabSz="914377" rtl="0" eaLnBrk="1" latinLnBrk="0" hangingPunct="1">
                        <a:defRPr sz="1800" b="1" kern="1200">
                          <a:solidFill>
                            <a:schemeClr val="lt1"/>
                          </a:solidFill>
                          <a:latin typeface="Calibri"/>
                        </a:defRPr>
                      </a:lvl4pPr>
                      <a:lvl5pPr marL="1828754" algn="l" defTabSz="914377" rtl="0" eaLnBrk="1" latinLnBrk="0" hangingPunct="1">
                        <a:defRPr sz="1800" b="1" kern="1200">
                          <a:solidFill>
                            <a:schemeClr val="lt1"/>
                          </a:solidFill>
                          <a:latin typeface="Calibri"/>
                        </a:defRPr>
                      </a:lvl5pPr>
                      <a:lvl6pPr marL="2285943" algn="l" defTabSz="914377" rtl="0" eaLnBrk="1" latinLnBrk="0" hangingPunct="1">
                        <a:defRPr sz="1800" b="1" kern="1200">
                          <a:solidFill>
                            <a:schemeClr val="lt1"/>
                          </a:solidFill>
                          <a:latin typeface="Calibri"/>
                        </a:defRPr>
                      </a:lvl6pPr>
                      <a:lvl7pPr marL="2743131" algn="l" defTabSz="914377" rtl="0" eaLnBrk="1" latinLnBrk="0" hangingPunct="1">
                        <a:defRPr sz="1800" b="1" kern="1200">
                          <a:solidFill>
                            <a:schemeClr val="lt1"/>
                          </a:solidFill>
                          <a:latin typeface="Calibri"/>
                        </a:defRPr>
                      </a:lvl7pPr>
                      <a:lvl8pPr marL="3200320" algn="l" defTabSz="914377" rtl="0" eaLnBrk="1" latinLnBrk="0" hangingPunct="1">
                        <a:defRPr sz="1800" b="1" kern="1200">
                          <a:solidFill>
                            <a:schemeClr val="lt1"/>
                          </a:solidFill>
                          <a:latin typeface="Calibri"/>
                        </a:defRPr>
                      </a:lvl8pPr>
                      <a:lvl9pPr marL="3657509" algn="l" defTabSz="914377"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1800" dirty="0">
                          <a:effectLst/>
                          <a:latin typeface="+mn-lt"/>
                        </a:rPr>
                        <a:t>8</a:t>
                      </a:r>
                      <a:endParaRPr lang="en-US" sz="1800" dirty="0">
                        <a:effectLst/>
                        <a:latin typeface="+mn-lt"/>
                        <a:ea typeface="Calibri" panose="020F0502020204030204" pitchFamily="34" charset="0"/>
                        <a:cs typeface="Arial" panose="020B0604020202020204" pitchFamily="34" charset="0"/>
                      </a:endParaRPr>
                    </a:p>
                  </a:txBody>
                  <a:tcPr marL="68581" marR="68581" marT="0" marB="0" anchor="ctr"/>
                </a:tc>
                <a:tc>
                  <a:txBody>
                    <a:bodyPr/>
                    <a:lstStyle/>
                    <a:p>
                      <a:pPr marL="0" marR="0" algn="ctr">
                        <a:lnSpc>
                          <a:spcPct val="107000"/>
                        </a:lnSpc>
                        <a:spcBef>
                          <a:spcPts val="0"/>
                        </a:spcBef>
                        <a:spcAft>
                          <a:spcPts val="0"/>
                        </a:spcAft>
                      </a:pPr>
                      <a:r>
                        <a:rPr lang="en-US" sz="1800" dirty="0">
                          <a:effectLst/>
                          <a:latin typeface="+mn-lt"/>
                        </a:rPr>
                        <a:t>CSCC</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PD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N</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1</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rPr>
                        <a:t>ND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N/A</a:t>
                      </a:r>
                    </a:p>
                  </a:txBody>
                  <a:tcPr marL="68580" marR="68580" marT="0" marB="0" anchor="ctr"/>
                </a:tc>
                <a:tc>
                  <a:txBody>
                    <a:bodyPr/>
                    <a:lstStyle/>
                    <a:p>
                      <a:pPr marL="0" marR="0" algn="ctr">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N/A</a:t>
                      </a:r>
                    </a:p>
                  </a:txBody>
                  <a:tcPr marL="68580" marR="68580" marT="0" marB="0" anchor="ctr"/>
                </a:tc>
                <a:extLst>
                  <a:ext uri="{0D108BD9-81ED-4DB2-BD59-A6C34878D82A}">
                    <a16:rowId xmlns:a16="http://schemas.microsoft.com/office/drawing/2014/main" val="3718164367"/>
                  </a:ext>
                </a:extLst>
              </a:tr>
            </a:tbl>
          </a:graphicData>
        </a:graphic>
      </p:graphicFrame>
      <p:grpSp>
        <p:nvGrpSpPr>
          <p:cNvPr id="15" name="Group 14">
            <a:extLst>
              <a:ext uri="{FF2B5EF4-FFF2-40B4-BE49-F238E27FC236}">
                <a16:creationId xmlns:a16="http://schemas.microsoft.com/office/drawing/2014/main" id="{CC3BBFF8-37D8-477A-90B7-510CD978C3F8}"/>
              </a:ext>
            </a:extLst>
          </p:cNvPr>
          <p:cNvGrpSpPr/>
          <p:nvPr/>
        </p:nvGrpSpPr>
        <p:grpSpPr>
          <a:xfrm>
            <a:off x="7828547" y="3557651"/>
            <a:ext cx="346842" cy="1373197"/>
            <a:chOff x="5965756" y="3836774"/>
            <a:chExt cx="346842" cy="1373197"/>
          </a:xfrm>
        </p:grpSpPr>
        <p:sp>
          <p:nvSpPr>
            <p:cNvPr id="16" name="Oval 15">
              <a:extLst>
                <a:ext uri="{FF2B5EF4-FFF2-40B4-BE49-F238E27FC236}">
                  <a16:creationId xmlns:a16="http://schemas.microsoft.com/office/drawing/2014/main" id="{CA2DCA54-D183-4162-A9F3-38C47E1E584A}"/>
                </a:ext>
              </a:extLst>
            </p:cNvPr>
            <p:cNvSpPr/>
            <p:nvPr/>
          </p:nvSpPr>
          <p:spPr>
            <a:xfrm>
              <a:off x="5965756" y="3836774"/>
              <a:ext cx="346842" cy="26250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A5A921F3-1A90-4CA1-9AFD-3B6459805850}"/>
                </a:ext>
              </a:extLst>
            </p:cNvPr>
            <p:cNvSpPr/>
            <p:nvPr/>
          </p:nvSpPr>
          <p:spPr>
            <a:xfrm>
              <a:off x="5965756" y="4947465"/>
              <a:ext cx="346842" cy="26250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4" name="Text Placeholder 4">
            <a:extLst>
              <a:ext uri="{FF2B5EF4-FFF2-40B4-BE49-F238E27FC236}">
                <a16:creationId xmlns:a16="http://schemas.microsoft.com/office/drawing/2014/main" id="{3E628A2A-E7E7-4AF8-8515-3FE63B5E53F7}"/>
              </a:ext>
            </a:extLst>
          </p:cNvPr>
          <p:cNvSpPr txBox="1">
            <a:spLocks/>
          </p:cNvSpPr>
          <p:nvPr/>
        </p:nvSpPr>
        <p:spPr>
          <a:xfrm>
            <a:off x="442826" y="6456191"/>
            <a:ext cx="4058674" cy="33074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0"/>
              </a:spcBef>
              <a:buFontTx/>
              <a:buNone/>
              <a:defRPr sz="1000" kern="1200">
                <a:solidFill>
                  <a:srgbClr val="00255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900" kern="1200">
                <a:solidFill>
                  <a:srgbClr val="00255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rgbClr val="00255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900" kern="1200">
                <a:solidFill>
                  <a:srgbClr val="00255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rgbClr val="00255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t>Schenk, et al., ASCO 2022</a:t>
            </a:r>
          </a:p>
        </p:txBody>
      </p:sp>
    </p:spTree>
    <p:extLst>
      <p:ext uri="{BB962C8B-B14F-4D97-AF65-F5344CB8AC3E}">
        <p14:creationId xmlns:p14="http://schemas.microsoft.com/office/powerpoint/2010/main" val="7792229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86B668-1CAF-4B5B-9003-EBDA873192A2}"/>
              </a:ext>
            </a:extLst>
          </p:cNvPr>
          <p:cNvSpPr>
            <a:spLocks noGrp="1"/>
          </p:cNvSpPr>
          <p:nvPr>
            <p:ph idx="1"/>
          </p:nvPr>
        </p:nvSpPr>
        <p:spPr>
          <a:xfrm>
            <a:off x="838200" y="1825625"/>
            <a:ext cx="10653215" cy="4351338"/>
          </a:xfrm>
        </p:spPr>
        <p:txBody>
          <a:bodyPr/>
          <a:lstStyle/>
          <a:p>
            <a:r>
              <a:rPr lang="en-US" dirty="0"/>
              <a:t>Underwent excision of select SCC lesions</a:t>
            </a:r>
          </a:p>
          <a:p>
            <a:r>
              <a:rPr lang="en-US" dirty="0"/>
              <a:t>9/2021 - re-challenged with ipilimumab 3 mg/kg + nivolumab 1 mg/kg x4 cycles</a:t>
            </a:r>
          </a:p>
          <a:p>
            <a:r>
              <a:rPr lang="en-US" dirty="0"/>
              <a:t>Stopped immunotherapy given new skin lesions</a:t>
            </a:r>
          </a:p>
          <a:p>
            <a:r>
              <a:rPr lang="en-US" dirty="0"/>
              <a:t>2/2022 – scans with improvement in all lesions</a:t>
            </a:r>
          </a:p>
          <a:p>
            <a:r>
              <a:rPr lang="en-US" dirty="0"/>
              <a:t>In 1/2022 – also switched tacrolimus to sirolimus</a:t>
            </a:r>
          </a:p>
          <a:p>
            <a:r>
              <a:rPr lang="en-US" dirty="0"/>
              <a:t>Disease overall remains under control since then</a:t>
            </a:r>
          </a:p>
        </p:txBody>
      </p:sp>
      <p:sp>
        <p:nvSpPr>
          <p:cNvPr id="4" name="Slide Number Placeholder 3">
            <a:extLst>
              <a:ext uri="{FF2B5EF4-FFF2-40B4-BE49-F238E27FC236}">
                <a16:creationId xmlns:a16="http://schemas.microsoft.com/office/drawing/2014/main" id="{654110B7-2D14-418E-9E3E-58F2AC6E3EE1}"/>
              </a:ext>
            </a:extLst>
          </p:cNvPr>
          <p:cNvSpPr>
            <a:spLocks noGrp="1"/>
          </p:cNvSpPr>
          <p:nvPr>
            <p:ph type="sldNum" sz="quarter" idx="12"/>
          </p:nvPr>
        </p:nvSpPr>
        <p:spPr/>
        <p:txBody>
          <a:bodyPr/>
          <a:lstStyle/>
          <a:p>
            <a:fld id="{BBD6BB77-A148-414D-A315-E4B5013816EA}" type="slidenum">
              <a:rPr lang="en-US" smtClean="0"/>
              <a:t>59</a:t>
            </a:fld>
            <a:endParaRPr lang="en-US"/>
          </a:p>
        </p:txBody>
      </p:sp>
      <p:sp>
        <p:nvSpPr>
          <p:cNvPr id="5" name="Title 1">
            <a:extLst>
              <a:ext uri="{FF2B5EF4-FFF2-40B4-BE49-F238E27FC236}">
                <a16:creationId xmlns:a16="http://schemas.microsoft.com/office/drawing/2014/main" id="{F9D7D8DD-1D30-441C-AB30-17E3280A3B7C}"/>
              </a:ext>
            </a:extLst>
          </p:cNvPr>
          <p:cNvSpPr>
            <a:spLocks noGrp="1"/>
          </p:cNvSpPr>
          <p:nvPr>
            <p:ph type="title"/>
          </p:nvPr>
        </p:nvSpPr>
        <p:spPr>
          <a:xfrm>
            <a:off x="838200" y="365125"/>
            <a:ext cx="8674100" cy="1325563"/>
          </a:xfrm>
        </p:spPr>
        <p:txBody>
          <a:bodyPr/>
          <a:lstStyle/>
          <a:p>
            <a:r>
              <a:rPr lang="en-US" dirty="0">
                <a:solidFill>
                  <a:schemeClr val="accent5">
                    <a:lumMod val="75000"/>
                  </a:schemeClr>
                </a:solidFill>
              </a:rPr>
              <a:t>Case presentation</a:t>
            </a:r>
          </a:p>
        </p:txBody>
      </p:sp>
    </p:spTree>
    <p:extLst>
      <p:ext uri="{BB962C8B-B14F-4D97-AF65-F5344CB8AC3E}">
        <p14:creationId xmlns:p14="http://schemas.microsoft.com/office/powerpoint/2010/main" val="1845094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5759" y="5998464"/>
            <a:ext cx="11826240" cy="859790"/>
            <a:chOff x="365759" y="5998464"/>
            <a:chExt cx="11826240" cy="859790"/>
          </a:xfrm>
        </p:grpSpPr>
        <p:pic>
          <p:nvPicPr>
            <p:cNvPr id="3" name="object 3"/>
            <p:cNvPicPr/>
            <p:nvPr/>
          </p:nvPicPr>
          <p:blipFill>
            <a:blip r:embed="rId2" cstate="print"/>
            <a:stretch>
              <a:fillRect/>
            </a:stretch>
          </p:blipFill>
          <p:spPr>
            <a:xfrm>
              <a:off x="472440" y="6205728"/>
              <a:ext cx="1572767" cy="466343"/>
            </a:xfrm>
            <a:prstGeom prst="rect">
              <a:avLst/>
            </a:prstGeom>
          </p:spPr>
        </p:pic>
        <p:sp>
          <p:nvSpPr>
            <p:cNvPr id="4" name="object 4"/>
            <p:cNvSpPr/>
            <p:nvPr/>
          </p:nvSpPr>
          <p:spPr>
            <a:xfrm>
              <a:off x="365759" y="5998464"/>
              <a:ext cx="11826240" cy="859790"/>
            </a:xfrm>
            <a:custGeom>
              <a:avLst/>
              <a:gdLst/>
              <a:ahLst/>
              <a:cxnLst/>
              <a:rect l="l" t="t" r="r" b="b"/>
              <a:pathLst>
                <a:path w="11826240" h="859790">
                  <a:moveTo>
                    <a:pt x="11826240" y="0"/>
                  </a:moveTo>
                  <a:lnTo>
                    <a:pt x="0" y="0"/>
                  </a:lnTo>
                  <a:lnTo>
                    <a:pt x="0" y="859536"/>
                  </a:lnTo>
                  <a:lnTo>
                    <a:pt x="11826240" y="859536"/>
                  </a:lnTo>
                  <a:lnTo>
                    <a:pt x="1182624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object 5"/>
          <p:cNvSpPr/>
          <p:nvPr/>
        </p:nvSpPr>
        <p:spPr>
          <a:xfrm>
            <a:off x="10913770" y="5642836"/>
            <a:ext cx="811530" cy="0"/>
          </a:xfrm>
          <a:custGeom>
            <a:avLst/>
            <a:gdLst/>
            <a:ahLst/>
            <a:cxnLst/>
            <a:rect l="l" t="t" r="r" b="b"/>
            <a:pathLst>
              <a:path w="811529">
                <a:moveTo>
                  <a:pt x="0" y="0"/>
                </a:moveTo>
                <a:lnTo>
                  <a:pt x="811007" y="0"/>
                </a:lnTo>
              </a:path>
            </a:pathLst>
          </a:custGeom>
          <a:ln w="14475">
            <a:solidFill>
              <a:srgbClr val="D7D7D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object 6"/>
          <p:cNvGrpSpPr/>
          <p:nvPr/>
        </p:nvGrpSpPr>
        <p:grpSpPr>
          <a:xfrm>
            <a:off x="7712266" y="1596985"/>
            <a:ext cx="4487545" cy="5268595"/>
            <a:chOff x="7712266" y="1596985"/>
            <a:chExt cx="4487545" cy="5268595"/>
          </a:xfrm>
        </p:grpSpPr>
        <p:sp>
          <p:nvSpPr>
            <p:cNvPr id="7" name="object 7"/>
            <p:cNvSpPr/>
            <p:nvPr/>
          </p:nvSpPr>
          <p:spPr>
            <a:xfrm>
              <a:off x="10572293" y="2820146"/>
              <a:ext cx="341630" cy="1990725"/>
            </a:xfrm>
            <a:custGeom>
              <a:avLst/>
              <a:gdLst/>
              <a:ahLst/>
              <a:cxnLst/>
              <a:rect l="l" t="t" r="r" b="b"/>
              <a:pathLst>
                <a:path w="341629" h="1990725">
                  <a:moveTo>
                    <a:pt x="0" y="1816654"/>
                  </a:moveTo>
                  <a:lnTo>
                    <a:pt x="0" y="419784"/>
                  </a:lnTo>
                  <a:lnTo>
                    <a:pt x="170738" y="0"/>
                  </a:lnTo>
                  <a:lnTo>
                    <a:pt x="170738" y="1990358"/>
                  </a:lnTo>
                  <a:lnTo>
                    <a:pt x="0" y="1816654"/>
                  </a:lnTo>
                </a:path>
                <a:path w="341629" h="1990725">
                  <a:moveTo>
                    <a:pt x="170738" y="1990358"/>
                  </a:moveTo>
                  <a:lnTo>
                    <a:pt x="170738" y="0"/>
                  </a:lnTo>
                  <a:lnTo>
                    <a:pt x="341476" y="419784"/>
                  </a:lnTo>
                  <a:lnTo>
                    <a:pt x="341476" y="1816654"/>
                  </a:lnTo>
                  <a:lnTo>
                    <a:pt x="170738" y="1990358"/>
                  </a:lnTo>
                </a:path>
              </a:pathLst>
            </a:custGeom>
            <a:ln w="14351">
              <a:solidFill>
                <a:srgbClr val="D7D7D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object 8"/>
            <p:cNvPicPr/>
            <p:nvPr/>
          </p:nvPicPr>
          <p:blipFill>
            <a:blip r:embed="rId3" cstate="print"/>
            <a:stretch>
              <a:fillRect/>
            </a:stretch>
          </p:blipFill>
          <p:spPr>
            <a:xfrm>
              <a:off x="7712266" y="1596985"/>
              <a:ext cx="4486966" cy="5268181"/>
            </a:xfrm>
            <a:prstGeom prst="rect">
              <a:avLst/>
            </a:prstGeom>
          </p:spPr>
        </p:pic>
      </p:grpSp>
      <p:pic>
        <p:nvPicPr>
          <p:cNvPr id="9" name="object 9"/>
          <p:cNvPicPr/>
          <p:nvPr/>
        </p:nvPicPr>
        <p:blipFill>
          <a:blip r:embed="rId4" cstate="print"/>
          <a:stretch>
            <a:fillRect/>
          </a:stretch>
        </p:blipFill>
        <p:spPr>
          <a:xfrm>
            <a:off x="562355" y="569976"/>
            <a:ext cx="2886455" cy="825994"/>
          </a:xfrm>
          <a:prstGeom prst="rect">
            <a:avLst/>
          </a:prstGeom>
        </p:spPr>
      </p:pic>
      <p:sp>
        <p:nvSpPr>
          <p:cNvPr id="10" name="object 10"/>
          <p:cNvSpPr txBox="1">
            <a:spLocks noGrp="1"/>
          </p:cNvSpPr>
          <p:nvPr>
            <p:ph type="title"/>
          </p:nvPr>
        </p:nvSpPr>
        <p:spPr>
          <a:xfrm>
            <a:off x="648975" y="2495368"/>
            <a:ext cx="9685020" cy="1243965"/>
          </a:xfrm>
          <a:prstGeom prst="rect">
            <a:avLst/>
          </a:prstGeom>
        </p:spPr>
        <p:txBody>
          <a:bodyPr vert="horz" wrap="square" lIns="0" tIns="12065" rIns="0" bIns="0" rtlCol="0">
            <a:spAutoFit/>
          </a:bodyPr>
          <a:lstStyle/>
          <a:p>
            <a:pPr marL="12700" marR="5080">
              <a:lnSpc>
                <a:spcPct val="100000"/>
              </a:lnSpc>
              <a:spcBef>
                <a:spcPts val="95"/>
              </a:spcBef>
            </a:pPr>
            <a:r>
              <a:rPr sz="4000" spc="-5" dirty="0"/>
              <a:t>Imm</a:t>
            </a:r>
            <a:r>
              <a:rPr sz="4000" spc="-10" dirty="0"/>
              <a:t>u</a:t>
            </a:r>
            <a:r>
              <a:rPr sz="4000" spc="-5" dirty="0"/>
              <a:t>n</a:t>
            </a:r>
            <a:r>
              <a:rPr sz="4000" spc="-10" dirty="0"/>
              <a:t>oth</a:t>
            </a:r>
            <a:r>
              <a:rPr sz="4000" spc="-5" dirty="0"/>
              <a:t>e</a:t>
            </a:r>
            <a:r>
              <a:rPr sz="4000" spc="-10" dirty="0"/>
              <a:t>rap</a:t>
            </a:r>
            <a:r>
              <a:rPr sz="4000" spc="-5" dirty="0"/>
              <a:t>y</a:t>
            </a:r>
            <a:r>
              <a:rPr sz="4000" spc="35" dirty="0"/>
              <a:t> </a:t>
            </a:r>
            <a:r>
              <a:rPr sz="4000" spc="-10" dirty="0"/>
              <a:t>f</a:t>
            </a:r>
            <a:r>
              <a:rPr sz="4000" spc="-15" dirty="0"/>
              <a:t>o</a:t>
            </a:r>
            <a:r>
              <a:rPr sz="4000" spc="-5" dirty="0"/>
              <a:t>r</a:t>
            </a:r>
            <a:r>
              <a:rPr sz="4000" spc="10" dirty="0"/>
              <a:t> </a:t>
            </a:r>
            <a:r>
              <a:rPr sz="4000" spc="-15" dirty="0"/>
              <a:t>th</a:t>
            </a:r>
            <a:r>
              <a:rPr sz="4000" spc="-5" dirty="0"/>
              <a:t>e</a:t>
            </a:r>
            <a:r>
              <a:rPr sz="4000" spc="-260" dirty="0"/>
              <a:t> T</a:t>
            </a:r>
            <a:r>
              <a:rPr sz="4000" spc="-10" dirty="0"/>
              <a:t>r</a:t>
            </a:r>
            <a:r>
              <a:rPr sz="4000" spc="-5" dirty="0"/>
              <a:t>e</a:t>
            </a:r>
            <a:r>
              <a:rPr sz="4000" spc="-10" dirty="0"/>
              <a:t>a</a:t>
            </a:r>
            <a:r>
              <a:rPr sz="4000" spc="-15" dirty="0"/>
              <a:t>t</a:t>
            </a:r>
            <a:r>
              <a:rPr sz="4000" spc="-5" dirty="0"/>
              <a:t>ment</a:t>
            </a:r>
            <a:r>
              <a:rPr sz="4000" spc="20" dirty="0"/>
              <a:t> </a:t>
            </a:r>
            <a:r>
              <a:rPr sz="4000" spc="-10" dirty="0"/>
              <a:t>of  Cutaneous</a:t>
            </a:r>
            <a:r>
              <a:rPr sz="4000" spc="-80" dirty="0"/>
              <a:t> </a:t>
            </a:r>
            <a:r>
              <a:rPr sz="4000" spc="-10" dirty="0"/>
              <a:t>Squamous</a:t>
            </a:r>
            <a:r>
              <a:rPr sz="4000" spc="-114" dirty="0"/>
              <a:t> </a:t>
            </a:r>
            <a:r>
              <a:rPr sz="4000" spc="-5" dirty="0"/>
              <a:t>Cell</a:t>
            </a:r>
            <a:r>
              <a:rPr sz="4000" spc="-160" dirty="0"/>
              <a:t> </a:t>
            </a:r>
            <a:r>
              <a:rPr sz="4000" spc="-5" dirty="0"/>
              <a:t>Carcinoma</a:t>
            </a:r>
            <a:r>
              <a:rPr sz="4000" spc="25" dirty="0"/>
              <a:t> </a:t>
            </a:r>
            <a:r>
              <a:rPr sz="4000" spc="-35" dirty="0"/>
              <a:t>(CSCC)</a:t>
            </a:r>
            <a:endParaRPr sz="4000"/>
          </a:p>
        </p:txBody>
      </p:sp>
      <p:sp>
        <p:nvSpPr>
          <p:cNvPr id="11" name="object 11"/>
          <p:cNvSpPr txBox="1"/>
          <p:nvPr/>
        </p:nvSpPr>
        <p:spPr>
          <a:xfrm>
            <a:off x="648973" y="4729598"/>
            <a:ext cx="6631940" cy="15982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Corbel"/>
                <a:ea typeface="+mn-ea"/>
                <a:cs typeface="Corbel"/>
              </a:rPr>
              <a:t>October</a:t>
            </a:r>
            <a:r>
              <a:rPr kumimoji="0" sz="2400" b="0" i="0" u="none" strike="noStrike" kern="1200" cap="none" spc="-30" normalizeH="0" baseline="0" noProof="0" dirty="0">
                <a:ln>
                  <a:noFill/>
                </a:ln>
                <a:solidFill>
                  <a:prstClr val="black"/>
                </a:solidFill>
                <a:effectLst/>
                <a:uLnTx/>
                <a:uFillTx/>
                <a:latin typeface="Corbel"/>
                <a:ea typeface="+mn-ea"/>
                <a:cs typeface="Corbel"/>
              </a:rPr>
              <a:t> </a:t>
            </a:r>
            <a:r>
              <a:rPr kumimoji="0" sz="2400" b="0" i="0" u="none" strike="noStrike" kern="1200" cap="none" spc="-5" normalizeH="0" baseline="0" noProof="0" dirty="0">
                <a:ln>
                  <a:noFill/>
                </a:ln>
                <a:solidFill>
                  <a:prstClr val="black"/>
                </a:solidFill>
                <a:effectLst/>
                <a:uLnTx/>
                <a:uFillTx/>
                <a:latin typeface="Corbel"/>
                <a:ea typeface="+mn-ea"/>
                <a:cs typeface="Corbel"/>
              </a:rPr>
              <a:t>28,</a:t>
            </a:r>
            <a:r>
              <a:rPr kumimoji="0" sz="2400" b="0" i="0" u="none" strike="noStrike" kern="1200" cap="none" spc="-15" normalizeH="0" baseline="0" noProof="0" dirty="0">
                <a:ln>
                  <a:noFill/>
                </a:ln>
                <a:solidFill>
                  <a:prstClr val="black"/>
                </a:solidFill>
                <a:effectLst/>
                <a:uLnTx/>
                <a:uFillTx/>
                <a:latin typeface="Corbel"/>
                <a:ea typeface="+mn-ea"/>
                <a:cs typeface="Corbel"/>
              </a:rPr>
              <a:t> </a:t>
            </a:r>
            <a:r>
              <a:rPr kumimoji="0" sz="2400" b="0" i="0" u="none" strike="noStrike" kern="1200" cap="none" spc="-55" normalizeH="0" baseline="0" noProof="0" dirty="0">
                <a:ln>
                  <a:noFill/>
                </a:ln>
                <a:solidFill>
                  <a:prstClr val="black"/>
                </a:solidFill>
                <a:effectLst/>
                <a:uLnTx/>
                <a:uFillTx/>
                <a:latin typeface="Corbel"/>
                <a:ea typeface="+mn-ea"/>
                <a:cs typeface="Corbel"/>
              </a:rPr>
              <a:t>2022</a:t>
            </a:r>
            <a:endParaRPr kumimoji="0" sz="2400" b="0" i="0" u="none" strike="noStrike" kern="1200" cap="none" spc="0" normalizeH="0" baseline="0" noProof="0">
              <a:ln>
                <a:noFill/>
              </a:ln>
              <a:solidFill>
                <a:prstClr val="black"/>
              </a:solidFill>
              <a:effectLst/>
              <a:uLnTx/>
              <a:uFillTx/>
              <a:latin typeface="Corbel"/>
              <a:ea typeface="+mn-ea"/>
              <a:cs typeface="Corbel"/>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orbel"/>
              <a:ea typeface="+mn-ea"/>
              <a:cs typeface="Corbe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dirty="0">
                <a:ln>
                  <a:noFill/>
                </a:ln>
                <a:solidFill>
                  <a:prstClr val="black"/>
                </a:solidFill>
                <a:effectLst/>
                <a:uLnTx/>
                <a:uFillTx/>
                <a:latin typeface="Corbel"/>
                <a:ea typeface="+mn-ea"/>
                <a:cs typeface="Corbel"/>
              </a:rPr>
              <a:t>Christoph</a:t>
            </a:r>
            <a:r>
              <a:rPr kumimoji="0" sz="2400" b="1" i="0" u="none" strike="noStrike" kern="1200" cap="none" spc="5" normalizeH="0" baseline="0" noProof="0" dirty="0">
                <a:ln>
                  <a:noFill/>
                </a:ln>
                <a:solidFill>
                  <a:prstClr val="black"/>
                </a:solidFill>
                <a:effectLst/>
                <a:uLnTx/>
                <a:uFillTx/>
                <a:latin typeface="Corbel"/>
                <a:ea typeface="+mn-ea"/>
                <a:cs typeface="Corbel"/>
              </a:rPr>
              <a:t>e</a:t>
            </a:r>
            <a:r>
              <a:rPr kumimoji="0" sz="2400" b="1" i="0" u="none" strike="noStrike" kern="1200" cap="none" spc="0" normalizeH="0" baseline="0" noProof="0" dirty="0">
                <a:ln>
                  <a:noFill/>
                </a:ln>
                <a:solidFill>
                  <a:prstClr val="black"/>
                </a:solidFill>
                <a:effectLst/>
                <a:uLnTx/>
                <a:uFillTx/>
                <a:latin typeface="Corbel"/>
                <a:ea typeface="+mn-ea"/>
                <a:cs typeface="Corbel"/>
              </a:rPr>
              <a:t>r</a:t>
            </a:r>
            <a:r>
              <a:rPr kumimoji="0" sz="2400" b="1" i="0" u="none" strike="noStrike" kern="1200" cap="none" spc="-125" normalizeH="0" baseline="0" noProof="0" dirty="0">
                <a:ln>
                  <a:noFill/>
                </a:ln>
                <a:solidFill>
                  <a:prstClr val="black"/>
                </a:solidFill>
                <a:effectLst/>
                <a:uLnTx/>
                <a:uFillTx/>
                <a:latin typeface="Corbel"/>
                <a:ea typeface="+mn-ea"/>
                <a:cs typeface="Corbel"/>
              </a:rPr>
              <a:t> </a:t>
            </a:r>
            <a:r>
              <a:rPr kumimoji="0" sz="2400" b="1" i="0" u="none" strike="noStrike" kern="1200" cap="none" spc="-10" normalizeH="0" baseline="0" noProof="0" dirty="0">
                <a:ln>
                  <a:noFill/>
                </a:ln>
                <a:solidFill>
                  <a:prstClr val="black"/>
                </a:solidFill>
                <a:effectLst/>
                <a:uLnTx/>
                <a:uFillTx/>
                <a:latin typeface="Corbel"/>
                <a:ea typeface="+mn-ea"/>
                <a:cs typeface="Corbel"/>
              </a:rPr>
              <a:t>A</a:t>
            </a:r>
            <a:r>
              <a:rPr kumimoji="0" sz="2400" b="1" i="0" u="none" strike="noStrike" kern="1200" cap="none" spc="0" normalizeH="0" baseline="0" noProof="0" dirty="0">
                <a:ln>
                  <a:noFill/>
                </a:ln>
                <a:solidFill>
                  <a:prstClr val="black"/>
                </a:solidFill>
                <a:effectLst/>
                <a:uLnTx/>
                <a:uFillTx/>
                <a:latin typeface="Corbel"/>
                <a:ea typeface="+mn-ea"/>
                <a:cs typeface="Corbel"/>
              </a:rPr>
              <a:t>.</a:t>
            </a:r>
            <a:r>
              <a:rPr kumimoji="0" sz="2400" b="1" i="0" u="none" strike="noStrike" kern="1200" cap="none" spc="-10" normalizeH="0" baseline="0" noProof="0" dirty="0">
                <a:ln>
                  <a:noFill/>
                </a:ln>
                <a:solidFill>
                  <a:prstClr val="black"/>
                </a:solidFill>
                <a:effectLst/>
                <a:uLnTx/>
                <a:uFillTx/>
                <a:latin typeface="Corbel"/>
                <a:ea typeface="+mn-ea"/>
                <a:cs typeface="Corbel"/>
              </a:rPr>
              <a:t> </a:t>
            </a:r>
            <a:r>
              <a:rPr kumimoji="0" sz="2400" b="1" i="0" u="none" strike="noStrike" kern="1200" cap="none" spc="0" normalizeH="0" baseline="0" noProof="0" dirty="0">
                <a:ln>
                  <a:noFill/>
                </a:ln>
                <a:solidFill>
                  <a:prstClr val="black"/>
                </a:solidFill>
                <a:effectLst/>
                <a:uLnTx/>
                <a:uFillTx/>
                <a:latin typeface="Corbel"/>
                <a:ea typeface="+mn-ea"/>
                <a:cs typeface="Corbel"/>
              </a:rPr>
              <a:t>Bar</a:t>
            </a:r>
            <a:r>
              <a:rPr kumimoji="0" sz="2400" b="1" i="0" u="none" strike="noStrike" kern="1200" cap="none" spc="-50" normalizeH="0" baseline="0" noProof="0" dirty="0">
                <a:ln>
                  <a:noFill/>
                </a:ln>
                <a:solidFill>
                  <a:prstClr val="black"/>
                </a:solidFill>
                <a:effectLst/>
                <a:uLnTx/>
                <a:uFillTx/>
                <a:latin typeface="Corbel"/>
                <a:ea typeface="+mn-ea"/>
                <a:cs typeface="Corbel"/>
              </a:rPr>
              <a:t>k</a:t>
            </a:r>
            <a:r>
              <a:rPr kumimoji="0" sz="2400" b="1" i="0" u="none" strike="noStrike" kern="1200" cap="none" spc="5" normalizeH="0" baseline="0" noProof="0" dirty="0">
                <a:ln>
                  <a:noFill/>
                </a:ln>
                <a:solidFill>
                  <a:prstClr val="black"/>
                </a:solidFill>
                <a:effectLst/>
                <a:uLnTx/>
                <a:uFillTx/>
                <a:latin typeface="Corbel"/>
                <a:ea typeface="+mn-ea"/>
                <a:cs typeface="Corbel"/>
              </a:rPr>
              <a:t>e</a:t>
            </a:r>
            <a:r>
              <a:rPr kumimoji="0" sz="2400" b="1" i="0" u="none" strike="noStrike" kern="1200" cap="none" spc="0" normalizeH="0" baseline="0" noProof="0" dirty="0">
                <a:ln>
                  <a:noFill/>
                </a:ln>
                <a:solidFill>
                  <a:prstClr val="black"/>
                </a:solidFill>
                <a:effectLst/>
                <a:uLnTx/>
                <a:uFillTx/>
                <a:latin typeface="Corbel"/>
                <a:ea typeface="+mn-ea"/>
                <a:cs typeface="Corbel"/>
              </a:rPr>
              <a:t>r</a:t>
            </a:r>
            <a:endParaRPr kumimoji="0" sz="2400" b="0" i="0" u="none" strike="noStrike" kern="1200" cap="none" spc="0" normalizeH="0" baseline="0" noProof="0">
              <a:ln>
                <a:noFill/>
              </a:ln>
              <a:solidFill>
                <a:prstClr val="black"/>
              </a:solidFill>
              <a:effectLst/>
              <a:uLnTx/>
              <a:uFillTx/>
              <a:latin typeface="Corbel"/>
              <a:ea typeface="+mn-ea"/>
              <a:cs typeface="Corbel"/>
            </a:endParaRPr>
          </a:p>
          <a:p>
            <a:pPr marL="12700" marR="0" lvl="0" indent="0" algn="l" defTabSz="914400" rtl="0" eaLnBrk="1" fontAlgn="auto" latinLnBrk="0" hangingPunct="1">
              <a:lnSpc>
                <a:spcPct val="100000"/>
              </a:lnSpc>
              <a:spcBef>
                <a:spcPts val="290"/>
              </a:spcBef>
              <a:spcAft>
                <a:spcPts val="0"/>
              </a:spcAft>
              <a:buClrTx/>
              <a:buSzTx/>
              <a:buFontTx/>
              <a:buNone/>
              <a:tabLst/>
              <a:defRPr/>
            </a:pPr>
            <a:r>
              <a:rPr kumimoji="0" sz="2400" b="0" i="1" u="none" strike="noStrike" kern="1200" cap="none" spc="-5" normalizeH="0" baseline="0" noProof="0" dirty="0">
                <a:ln>
                  <a:noFill/>
                </a:ln>
                <a:solidFill>
                  <a:prstClr val="black"/>
                </a:solidFill>
                <a:effectLst/>
                <a:uLnTx/>
                <a:uFillTx/>
                <a:latin typeface="Corbel"/>
                <a:ea typeface="+mn-ea"/>
                <a:cs typeface="Corbel"/>
              </a:rPr>
              <a:t>Memorial</a:t>
            </a:r>
            <a:r>
              <a:rPr kumimoji="0" sz="2400" b="0" i="1" u="none" strike="noStrike" kern="1200" cap="none" spc="-100" normalizeH="0" baseline="0" noProof="0" dirty="0">
                <a:ln>
                  <a:noFill/>
                </a:ln>
                <a:solidFill>
                  <a:prstClr val="black"/>
                </a:solidFill>
                <a:effectLst/>
                <a:uLnTx/>
                <a:uFillTx/>
                <a:latin typeface="Corbel"/>
                <a:ea typeface="+mn-ea"/>
                <a:cs typeface="Corbel"/>
              </a:rPr>
              <a:t> </a:t>
            </a:r>
            <a:r>
              <a:rPr kumimoji="0" sz="2400" b="0" i="1" u="none" strike="noStrike" kern="1200" cap="none" spc="-5" normalizeH="0" baseline="0" noProof="0" dirty="0">
                <a:ln>
                  <a:noFill/>
                </a:ln>
                <a:solidFill>
                  <a:prstClr val="black"/>
                </a:solidFill>
                <a:effectLst/>
                <a:uLnTx/>
                <a:uFillTx/>
                <a:latin typeface="Corbel"/>
                <a:ea typeface="+mn-ea"/>
                <a:cs typeface="Corbel"/>
              </a:rPr>
              <a:t>Sloan</a:t>
            </a:r>
            <a:r>
              <a:rPr kumimoji="0" sz="2400" b="0" i="1" u="none" strike="noStrike" kern="1200" cap="none" spc="-10" normalizeH="0" baseline="0" noProof="0" dirty="0">
                <a:ln>
                  <a:noFill/>
                </a:ln>
                <a:solidFill>
                  <a:prstClr val="black"/>
                </a:solidFill>
                <a:effectLst/>
                <a:uLnTx/>
                <a:uFillTx/>
                <a:latin typeface="Corbel"/>
                <a:ea typeface="+mn-ea"/>
                <a:cs typeface="Corbel"/>
              </a:rPr>
              <a:t> Kettering</a:t>
            </a:r>
            <a:r>
              <a:rPr kumimoji="0" sz="2400" b="0" i="1" u="none" strike="noStrike" kern="1200" cap="none" spc="-85" normalizeH="0" baseline="0" noProof="0" dirty="0">
                <a:ln>
                  <a:noFill/>
                </a:ln>
                <a:solidFill>
                  <a:prstClr val="black"/>
                </a:solidFill>
                <a:effectLst/>
                <a:uLnTx/>
                <a:uFillTx/>
                <a:latin typeface="Corbel"/>
                <a:ea typeface="+mn-ea"/>
                <a:cs typeface="Corbel"/>
              </a:rPr>
              <a:t> </a:t>
            </a:r>
            <a:r>
              <a:rPr kumimoji="0" sz="2400" b="0" i="1" u="none" strike="noStrike" kern="1200" cap="none" spc="-10" normalizeH="0" baseline="0" noProof="0" dirty="0">
                <a:ln>
                  <a:noFill/>
                </a:ln>
                <a:solidFill>
                  <a:prstClr val="black"/>
                </a:solidFill>
                <a:effectLst/>
                <a:uLnTx/>
                <a:uFillTx/>
                <a:latin typeface="Corbel"/>
                <a:ea typeface="+mn-ea"/>
                <a:cs typeface="Corbel"/>
              </a:rPr>
              <a:t>Cancer</a:t>
            </a:r>
            <a:r>
              <a:rPr kumimoji="0" sz="2400" b="0" i="1" u="none" strike="noStrike" kern="1200" cap="none" spc="-105" normalizeH="0" baseline="0" noProof="0" dirty="0">
                <a:ln>
                  <a:noFill/>
                </a:ln>
                <a:solidFill>
                  <a:prstClr val="black"/>
                </a:solidFill>
                <a:effectLst/>
                <a:uLnTx/>
                <a:uFillTx/>
                <a:latin typeface="Corbel"/>
                <a:ea typeface="+mn-ea"/>
                <a:cs typeface="Corbel"/>
              </a:rPr>
              <a:t> </a:t>
            </a:r>
            <a:r>
              <a:rPr kumimoji="0" sz="2400" b="0" i="1" u="none" strike="noStrike" kern="1200" cap="none" spc="-20" normalizeH="0" baseline="0" noProof="0" dirty="0">
                <a:ln>
                  <a:noFill/>
                </a:ln>
                <a:solidFill>
                  <a:prstClr val="black"/>
                </a:solidFill>
                <a:effectLst/>
                <a:uLnTx/>
                <a:uFillTx/>
                <a:latin typeface="Corbel"/>
                <a:ea typeface="+mn-ea"/>
                <a:cs typeface="Corbel"/>
              </a:rPr>
              <a:t>Center,</a:t>
            </a:r>
            <a:r>
              <a:rPr kumimoji="0" sz="2400" b="0" i="1" u="none" strike="noStrike" kern="1200" cap="none" spc="0" normalizeH="0" baseline="0" noProof="0" dirty="0">
                <a:ln>
                  <a:noFill/>
                </a:ln>
                <a:solidFill>
                  <a:prstClr val="black"/>
                </a:solidFill>
                <a:effectLst/>
                <a:uLnTx/>
                <a:uFillTx/>
                <a:latin typeface="Corbel"/>
                <a:ea typeface="+mn-ea"/>
                <a:cs typeface="Corbel"/>
              </a:rPr>
              <a:t> </a:t>
            </a:r>
            <a:r>
              <a:rPr kumimoji="0" sz="2400" b="0" i="1" u="none" strike="noStrike" kern="1200" cap="none" spc="-5" normalizeH="0" baseline="0" noProof="0" dirty="0">
                <a:ln>
                  <a:noFill/>
                </a:ln>
                <a:solidFill>
                  <a:prstClr val="black"/>
                </a:solidFill>
                <a:effectLst/>
                <a:uLnTx/>
                <a:uFillTx/>
                <a:latin typeface="Corbel"/>
                <a:ea typeface="+mn-ea"/>
                <a:cs typeface="Corbel"/>
              </a:rPr>
              <a:t>New</a:t>
            </a:r>
            <a:r>
              <a:rPr kumimoji="0" sz="2400" b="0" i="1" u="none" strike="noStrike" kern="1200" cap="none" spc="-235" normalizeH="0" baseline="0" noProof="0" dirty="0">
                <a:ln>
                  <a:noFill/>
                </a:ln>
                <a:solidFill>
                  <a:prstClr val="black"/>
                </a:solidFill>
                <a:effectLst/>
                <a:uLnTx/>
                <a:uFillTx/>
                <a:latin typeface="Corbel"/>
                <a:ea typeface="+mn-ea"/>
                <a:cs typeface="Corbel"/>
              </a:rPr>
              <a:t> </a:t>
            </a:r>
            <a:r>
              <a:rPr kumimoji="0" sz="2400" b="0" i="1" u="none" strike="noStrike" kern="1200" cap="none" spc="-25" normalizeH="0" baseline="0" noProof="0" dirty="0">
                <a:ln>
                  <a:noFill/>
                </a:ln>
                <a:solidFill>
                  <a:prstClr val="black"/>
                </a:solidFill>
                <a:effectLst/>
                <a:uLnTx/>
                <a:uFillTx/>
                <a:latin typeface="Corbel"/>
                <a:ea typeface="+mn-ea"/>
                <a:cs typeface="Corbel"/>
              </a:rPr>
              <a:t>York,</a:t>
            </a:r>
            <a:r>
              <a:rPr kumimoji="0" sz="2400" b="0" i="1" u="none" strike="noStrike" kern="1200" cap="none" spc="-15" normalizeH="0" baseline="0" noProof="0" dirty="0">
                <a:ln>
                  <a:noFill/>
                </a:ln>
                <a:solidFill>
                  <a:prstClr val="black"/>
                </a:solidFill>
                <a:effectLst/>
                <a:uLnTx/>
                <a:uFillTx/>
                <a:latin typeface="Corbel"/>
                <a:ea typeface="+mn-ea"/>
                <a:cs typeface="Corbel"/>
              </a:rPr>
              <a:t> </a:t>
            </a:r>
            <a:r>
              <a:rPr kumimoji="0" sz="2400" b="0" i="1" u="none" strike="noStrike" kern="1200" cap="none" spc="0" normalizeH="0" baseline="0" noProof="0" dirty="0">
                <a:ln>
                  <a:noFill/>
                </a:ln>
                <a:solidFill>
                  <a:prstClr val="black"/>
                </a:solidFill>
                <a:effectLst/>
                <a:uLnTx/>
                <a:uFillTx/>
                <a:latin typeface="Corbel"/>
                <a:ea typeface="+mn-ea"/>
                <a:cs typeface="Corbel"/>
              </a:rPr>
              <a:t>NY</a:t>
            </a:r>
            <a:endParaRPr kumimoji="0" sz="2400" b="0" i="0" u="none" strike="noStrike" kern="1200" cap="none" spc="0" normalizeH="0" baseline="0" noProof="0">
              <a:ln>
                <a:noFill/>
              </a:ln>
              <a:solidFill>
                <a:prstClr val="black"/>
              </a:solidFill>
              <a:effectLst/>
              <a:uLnTx/>
              <a:uFillTx/>
              <a:latin typeface="Corbel"/>
              <a:ea typeface="+mn-ea"/>
              <a:cs typeface="Corbe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B6EBB-A1D5-4AAA-A2DC-F98B545E09D5}"/>
              </a:ext>
            </a:extLst>
          </p:cNvPr>
          <p:cNvSpPr>
            <a:spLocks noGrp="1"/>
          </p:cNvSpPr>
          <p:nvPr>
            <p:ph type="title"/>
          </p:nvPr>
        </p:nvSpPr>
        <p:spPr/>
        <p:txBody>
          <a:bodyPr/>
          <a:lstStyle/>
          <a:p>
            <a:r>
              <a:rPr lang="en-US" dirty="0">
                <a:solidFill>
                  <a:schemeClr val="accent5">
                    <a:lumMod val="75000"/>
                  </a:schemeClr>
                </a:solidFill>
              </a:rPr>
              <a:t>Types of immunosuppressive drugs</a:t>
            </a:r>
          </a:p>
        </p:txBody>
      </p:sp>
      <p:sp>
        <p:nvSpPr>
          <p:cNvPr id="3" name="Content Placeholder 2">
            <a:extLst>
              <a:ext uri="{FF2B5EF4-FFF2-40B4-BE49-F238E27FC236}">
                <a16:creationId xmlns:a16="http://schemas.microsoft.com/office/drawing/2014/main" id="{96835223-0759-4EF7-BB65-C5FED3C7F7A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B66375F-ED7F-40C5-A80F-B6CD8CAEC782}"/>
              </a:ext>
            </a:extLst>
          </p:cNvPr>
          <p:cNvSpPr>
            <a:spLocks noGrp="1"/>
          </p:cNvSpPr>
          <p:nvPr>
            <p:ph type="sldNum" sz="quarter" idx="12"/>
          </p:nvPr>
        </p:nvSpPr>
        <p:spPr/>
        <p:txBody>
          <a:bodyPr/>
          <a:lstStyle/>
          <a:p>
            <a:fld id="{BBD6BB77-A148-414D-A315-E4B5013816EA}" type="slidenum">
              <a:rPr lang="en-US" smtClean="0"/>
              <a:t>60</a:t>
            </a:fld>
            <a:endParaRPr lang="en-US"/>
          </a:p>
        </p:txBody>
      </p:sp>
      <p:pic>
        <p:nvPicPr>
          <p:cNvPr id="5" name="Picture 4">
            <a:extLst>
              <a:ext uri="{FF2B5EF4-FFF2-40B4-BE49-F238E27FC236}">
                <a16:creationId xmlns:a16="http://schemas.microsoft.com/office/drawing/2014/main" id="{D49D00BD-62B3-44F4-AC27-A3701994A637}"/>
              </a:ext>
            </a:extLst>
          </p:cNvPr>
          <p:cNvPicPr>
            <a:picLocks noChangeAspect="1"/>
          </p:cNvPicPr>
          <p:nvPr/>
        </p:nvPicPr>
        <p:blipFill rotWithShape="1">
          <a:blip r:embed="rId2"/>
          <a:srcRect l="1666" t="20370" r="2500" b="14445"/>
          <a:stretch/>
        </p:blipFill>
        <p:spPr>
          <a:xfrm>
            <a:off x="461915" y="1870075"/>
            <a:ext cx="11601027" cy="4438654"/>
          </a:xfrm>
          <a:prstGeom prst="rect">
            <a:avLst/>
          </a:prstGeom>
        </p:spPr>
      </p:pic>
      <p:sp>
        <p:nvSpPr>
          <p:cNvPr id="6" name="TextBox 5">
            <a:extLst>
              <a:ext uri="{FF2B5EF4-FFF2-40B4-BE49-F238E27FC236}">
                <a16:creationId xmlns:a16="http://schemas.microsoft.com/office/drawing/2014/main" id="{E223908B-10C8-4970-BDC2-7C8E9E91B858}"/>
              </a:ext>
            </a:extLst>
          </p:cNvPr>
          <p:cNvSpPr txBox="1"/>
          <p:nvPr/>
        </p:nvSpPr>
        <p:spPr>
          <a:xfrm>
            <a:off x="457200" y="6308729"/>
            <a:ext cx="6248400" cy="369332"/>
          </a:xfrm>
          <a:prstGeom prst="rect">
            <a:avLst/>
          </a:prstGeom>
          <a:noFill/>
        </p:spPr>
        <p:txBody>
          <a:bodyPr wrap="square" rtlCol="0">
            <a:spAutoFit/>
          </a:bodyPr>
          <a:lstStyle/>
          <a:p>
            <a:r>
              <a:rPr lang="en-US" dirty="0"/>
              <a:t>Bottomley et al., Int Journal of Molecular Sciences, 2019</a:t>
            </a:r>
          </a:p>
        </p:txBody>
      </p:sp>
      <p:sp>
        <p:nvSpPr>
          <p:cNvPr id="7" name="Rectangle 6">
            <a:extLst>
              <a:ext uri="{FF2B5EF4-FFF2-40B4-BE49-F238E27FC236}">
                <a16:creationId xmlns:a16="http://schemas.microsoft.com/office/drawing/2014/main" id="{41D69378-4B01-47CD-A8FE-978700EEEF98}"/>
              </a:ext>
            </a:extLst>
          </p:cNvPr>
          <p:cNvSpPr/>
          <p:nvPr/>
        </p:nvSpPr>
        <p:spPr>
          <a:xfrm>
            <a:off x="739588" y="3751729"/>
            <a:ext cx="833718" cy="2554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B6FE7D-06B1-4EB0-9D46-E35D3C8F38B3}"/>
              </a:ext>
            </a:extLst>
          </p:cNvPr>
          <p:cNvSpPr/>
          <p:nvPr/>
        </p:nvSpPr>
        <p:spPr>
          <a:xfrm>
            <a:off x="726141" y="5517776"/>
            <a:ext cx="833718" cy="2554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713D87-BC5C-4AE8-BB5E-6A87ED423A10}"/>
              </a:ext>
            </a:extLst>
          </p:cNvPr>
          <p:cNvSpPr/>
          <p:nvPr/>
        </p:nvSpPr>
        <p:spPr>
          <a:xfrm>
            <a:off x="8745070" y="5231933"/>
            <a:ext cx="1305939" cy="2554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29728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5BAB-24F5-4AC1-B6B2-CE7B4A4E48C8}"/>
              </a:ext>
            </a:extLst>
          </p:cNvPr>
          <p:cNvSpPr>
            <a:spLocks noGrp="1"/>
          </p:cNvSpPr>
          <p:nvPr>
            <p:ph type="title"/>
          </p:nvPr>
        </p:nvSpPr>
        <p:spPr>
          <a:xfrm>
            <a:off x="838199" y="365125"/>
            <a:ext cx="10776045" cy="1325563"/>
          </a:xfrm>
        </p:spPr>
        <p:txBody>
          <a:bodyPr/>
          <a:lstStyle/>
          <a:p>
            <a:r>
              <a:rPr lang="en-US" dirty="0">
                <a:solidFill>
                  <a:schemeClr val="accent5">
                    <a:lumMod val="75000"/>
                  </a:schemeClr>
                </a:solidFill>
              </a:rPr>
              <a:t>Immunotherapy in Challenging Populations</a:t>
            </a:r>
          </a:p>
        </p:txBody>
      </p:sp>
      <p:sp>
        <p:nvSpPr>
          <p:cNvPr id="4" name="Slide Number Placeholder 3">
            <a:extLst>
              <a:ext uri="{FF2B5EF4-FFF2-40B4-BE49-F238E27FC236}">
                <a16:creationId xmlns:a16="http://schemas.microsoft.com/office/drawing/2014/main" id="{2FBBCE29-615B-492B-BE7B-B944D027A58E}"/>
              </a:ext>
            </a:extLst>
          </p:cNvPr>
          <p:cNvSpPr>
            <a:spLocks noGrp="1"/>
          </p:cNvSpPr>
          <p:nvPr>
            <p:ph type="sldNum" sz="quarter" idx="12"/>
          </p:nvPr>
        </p:nvSpPr>
        <p:spPr/>
        <p:txBody>
          <a:bodyPr/>
          <a:lstStyle/>
          <a:p>
            <a:fld id="{BBD6BB77-A148-414D-A315-E4B5013816EA}" type="slidenum">
              <a:rPr lang="en-US" smtClean="0"/>
              <a:t>61</a:t>
            </a:fld>
            <a:endParaRPr lang="en-US"/>
          </a:p>
        </p:txBody>
      </p:sp>
      <p:sp>
        <p:nvSpPr>
          <p:cNvPr id="6" name="Content Placeholder 5">
            <a:extLst>
              <a:ext uri="{FF2B5EF4-FFF2-40B4-BE49-F238E27FC236}">
                <a16:creationId xmlns:a16="http://schemas.microsoft.com/office/drawing/2014/main" id="{463BF128-1BE5-4787-A0A0-FF996FECFF90}"/>
              </a:ext>
            </a:extLst>
          </p:cNvPr>
          <p:cNvSpPr>
            <a:spLocks noGrp="1"/>
          </p:cNvSpPr>
          <p:nvPr>
            <p:ph idx="1"/>
          </p:nvPr>
        </p:nvSpPr>
        <p:spPr>
          <a:xfrm>
            <a:off x="469710" y="1825625"/>
            <a:ext cx="10776045" cy="4351338"/>
          </a:xfrm>
        </p:spPr>
        <p:txBody>
          <a:bodyPr>
            <a:normAutofit lnSpcReduction="10000"/>
          </a:bodyPr>
          <a:lstStyle/>
          <a:p>
            <a:r>
              <a:rPr lang="en-US" dirty="0"/>
              <a:t>Need more information on safety and efficacy of immunotherapy drugs in patients with solid organ transplants </a:t>
            </a:r>
          </a:p>
          <a:p>
            <a:r>
              <a:rPr lang="en-US" dirty="0"/>
              <a:t>If immunotherapy needs to be utilized, strong consideration for clinical trials and treatment at academic centers – </a:t>
            </a:r>
            <a:r>
              <a:rPr lang="en-US" dirty="0" err="1"/>
              <a:t>multiD</a:t>
            </a:r>
            <a:r>
              <a:rPr lang="en-US" dirty="0"/>
              <a:t> approach with surgeons, dermatologists, Rad-</a:t>
            </a:r>
            <a:r>
              <a:rPr lang="en-US" dirty="0" err="1"/>
              <a:t>Oncs</a:t>
            </a:r>
            <a:r>
              <a:rPr lang="en-US" dirty="0"/>
              <a:t>, Med-</a:t>
            </a:r>
            <a:r>
              <a:rPr lang="en-US" dirty="0" err="1"/>
              <a:t>Oncs</a:t>
            </a:r>
            <a:endParaRPr lang="en-US" dirty="0"/>
          </a:p>
          <a:p>
            <a:pPr marL="228600" lvl="1">
              <a:spcBef>
                <a:spcPts val="1000"/>
              </a:spcBef>
            </a:pPr>
            <a:r>
              <a:rPr lang="en-US" sz="2800" dirty="0"/>
              <a:t>Must involve transplant physicians in decision-making</a:t>
            </a:r>
          </a:p>
          <a:p>
            <a:pPr marL="228600" lvl="1">
              <a:spcBef>
                <a:spcPts val="1000"/>
              </a:spcBef>
            </a:pPr>
            <a:r>
              <a:rPr lang="en-US" sz="2800" dirty="0"/>
              <a:t>Consider minimizing and optimizing immunosuppression </a:t>
            </a:r>
          </a:p>
          <a:p>
            <a:pPr marL="228600" lvl="1">
              <a:spcBef>
                <a:spcPts val="1000"/>
              </a:spcBef>
            </a:pPr>
            <a:r>
              <a:rPr lang="en-US" sz="2800" dirty="0"/>
              <a:t>May need to consider surgery and radiation for select resistant lesions</a:t>
            </a:r>
          </a:p>
          <a:p>
            <a:pPr marL="228600" lvl="1">
              <a:spcBef>
                <a:spcPts val="1000"/>
              </a:spcBef>
            </a:pPr>
            <a:r>
              <a:rPr lang="en-US" sz="2800" dirty="0"/>
              <a:t>May need to consider combination immunotherapy despite increased risk of allograft rejection</a:t>
            </a:r>
          </a:p>
          <a:p>
            <a:pPr marL="228600" lvl="1">
              <a:spcBef>
                <a:spcPts val="1000"/>
              </a:spcBef>
            </a:pPr>
            <a:endParaRPr lang="en-US" sz="2800" dirty="0"/>
          </a:p>
          <a:p>
            <a:pPr lvl="1"/>
            <a:endParaRPr lang="en-US" dirty="0"/>
          </a:p>
          <a:p>
            <a:pPr marL="0" indent="0">
              <a:buNone/>
            </a:pPr>
            <a:endParaRPr lang="en-US" dirty="0"/>
          </a:p>
        </p:txBody>
      </p:sp>
    </p:spTree>
    <p:extLst>
      <p:ext uri="{BB962C8B-B14F-4D97-AF65-F5344CB8AC3E}">
        <p14:creationId xmlns:p14="http://schemas.microsoft.com/office/powerpoint/2010/main" val="35822269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6027" y="1421829"/>
            <a:ext cx="9144000" cy="2387600"/>
          </a:xfrm>
        </p:spPr>
        <p:txBody>
          <a:bodyPr>
            <a:noAutofit/>
          </a:bodyPr>
          <a:lstStyle/>
          <a:p>
            <a:r>
              <a:rPr lang="en-US" sz="4800" dirty="0"/>
              <a:t>Thank you</a:t>
            </a:r>
          </a:p>
        </p:txBody>
      </p:sp>
      <p:sp>
        <p:nvSpPr>
          <p:cNvPr id="4" name="Slide Number Placeholder 3"/>
          <p:cNvSpPr>
            <a:spLocks noGrp="1"/>
          </p:cNvSpPr>
          <p:nvPr>
            <p:ph type="sldNum" sz="quarter" idx="12"/>
          </p:nvPr>
        </p:nvSpPr>
        <p:spPr/>
        <p:txBody>
          <a:bodyPr/>
          <a:lstStyle/>
          <a:p>
            <a:fld id="{BBD6BB77-A148-414D-A315-E4B5013816EA}" type="slidenum">
              <a:rPr lang="en-US" smtClean="0"/>
              <a:pPr/>
              <a:t>62</a:t>
            </a:fld>
            <a:endParaRPr lang="en-US" dirty="0"/>
          </a:p>
        </p:txBody>
      </p:sp>
      <p:sp>
        <p:nvSpPr>
          <p:cNvPr id="8" name="TextBox 7"/>
          <p:cNvSpPr txBox="1"/>
          <p:nvPr/>
        </p:nvSpPr>
        <p:spPr>
          <a:xfrm>
            <a:off x="4808483" y="6041735"/>
            <a:ext cx="5263528" cy="830997"/>
          </a:xfrm>
          <a:prstGeom prst="rect">
            <a:avLst/>
          </a:prstGeom>
          <a:noFill/>
        </p:spPr>
        <p:txBody>
          <a:bodyPr wrap="square" rtlCol="0">
            <a:spAutoFit/>
          </a:bodyPr>
          <a:lstStyle/>
          <a:p>
            <a:pPr algn="ctr"/>
            <a:r>
              <a:rPr lang="en-US" sz="1200" i="1" dirty="0"/>
              <a:t>The Practical Management Pearls and Case Studies Webinars are part of the Cancer Immunotherapy Clinical Practice Guidelines Advanced Webinar Series supported, in part, by grants from Amgen and Merck &amp; Co., Inc. (as of 9/15/2021)</a:t>
            </a:r>
            <a:endParaRPr lang="en-US" sz="1200" dirty="0"/>
          </a:p>
          <a:p>
            <a:pPr algn="ctr"/>
            <a:endParaRPr lang="en-US" sz="12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6739" y="6195848"/>
            <a:ext cx="2071744" cy="431319"/>
          </a:xfrm>
          <a:prstGeom prst="rect">
            <a:avLst/>
          </a:prstGeom>
        </p:spPr>
      </p:pic>
    </p:spTree>
    <p:custDataLst>
      <p:tags r:id="rId1"/>
    </p:custDataLst>
    <p:extLst>
      <p:ext uri="{BB962C8B-B14F-4D97-AF65-F5344CB8AC3E}">
        <p14:creationId xmlns:p14="http://schemas.microsoft.com/office/powerpoint/2010/main" val="24989204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D6BB77-A148-414D-A315-E4B5013816EA}" type="slidenum">
              <a:rPr lang="en-US" smtClean="0"/>
              <a:t>63</a:t>
            </a:fld>
            <a:endParaRPr lang="en-US"/>
          </a:p>
        </p:txBody>
      </p:sp>
      <p:sp>
        <p:nvSpPr>
          <p:cNvPr id="5" name="Title 1"/>
          <p:cNvSpPr>
            <a:spLocks noGrp="1"/>
          </p:cNvSpPr>
          <p:nvPr>
            <p:ph type="title"/>
          </p:nvPr>
        </p:nvSpPr>
        <p:spPr>
          <a:xfrm>
            <a:off x="838200" y="365125"/>
            <a:ext cx="8509000" cy="1325563"/>
          </a:xfrm>
        </p:spPr>
        <p:txBody>
          <a:bodyPr/>
          <a:lstStyle/>
          <a:p>
            <a:r>
              <a:rPr lang="en-US"/>
              <a:t>Q&amp;A</a:t>
            </a:r>
          </a:p>
        </p:txBody>
      </p:sp>
      <p:sp>
        <p:nvSpPr>
          <p:cNvPr id="6" name="Rectangle 5"/>
          <p:cNvSpPr/>
          <p:nvPr/>
        </p:nvSpPr>
        <p:spPr>
          <a:xfrm>
            <a:off x="573248" y="3208630"/>
            <a:ext cx="6357564" cy="1771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en-US" sz="2000">
                <a:solidFill>
                  <a:schemeClr val="tx1"/>
                </a:solidFill>
              </a:rPr>
              <a:t>Click the “Q&amp;A” icon located on at the bottom of your Zoom control panel</a:t>
            </a:r>
          </a:p>
          <a:p>
            <a:pPr marL="285750" indent="-285750">
              <a:spcAft>
                <a:spcPts val="600"/>
              </a:spcAft>
              <a:buFont typeface="Arial" panose="020B0604020202020204" pitchFamily="34" charset="0"/>
              <a:buChar char="•"/>
            </a:pPr>
            <a:r>
              <a:rPr lang="en-US" sz="2000">
                <a:solidFill>
                  <a:schemeClr val="tx1"/>
                </a:solidFill>
              </a:rPr>
              <a:t>Type your question in the Q&amp;A box, then click “Send”</a:t>
            </a:r>
          </a:p>
          <a:p>
            <a:pPr marL="285750" indent="-285750">
              <a:spcAft>
                <a:spcPts val="600"/>
              </a:spcAft>
              <a:buFont typeface="Arial" panose="020B0604020202020204" pitchFamily="34" charset="0"/>
              <a:buChar char="•"/>
            </a:pPr>
            <a:r>
              <a:rPr lang="en-US" sz="2000">
                <a:solidFill>
                  <a:schemeClr val="tx1"/>
                </a:solidFill>
              </a:rPr>
              <a:t>Questions will be answered in the Question &amp; Answer session at the end of the webinar (as time permits)</a:t>
            </a:r>
          </a:p>
        </p:txBody>
      </p:sp>
      <p:grpSp>
        <p:nvGrpSpPr>
          <p:cNvPr id="7" name="Group 6"/>
          <p:cNvGrpSpPr/>
          <p:nvPr/>
        </p:nvGrpSpPr>
        <p:grpSpPr>
          <a:xfrm>
            <a:off x="112147" y="4713195"/>
            <a:ext cx="7279766" cy="1868237"/>
            <a:chOff x="112147" y="3554654"/>
            <a:chExt cx="7279766" cy="1868237"/>
          </a:xfrm>
        </p:grpSpPr>
        <p:grpSp>
          <p:nvGrpSpPr>
            <p:cNvPr id="8" name="Group 7"/>
            <p:cNvGrpSpPr/>
            <p:nvPr/>
          </p:nvGrpSpPr>
          <p:grpSpPr>
            <a:xfrm>
              <a:off x="112147" y="3675978"/>
              <a:ext cx="7279766" cy="1746913"/>
              <a:chOff x="101821" y="4414044"/>
              <a:chExt cx="7279766" cy="1746913"/>
            </a:xfrm>
          </p:grpSpPr>
          <p:pic>
            <p:nvPicPr>
              <p:cNvPr id="10" name="Picture 9"/>
              <p:cNvPicPr>
                <a:picLocks noChangeAspect="1"/>
              </p:cNvPicPr>
              <p:nvPr/>
            </p:nvPicPr>
            <p:blipFill>
              <a:blip r:embed="rId2"/>
              <a:stretch>
                <a:fillRect/>
              </a:stretch>
            </p:blipFill>
            <p:spPr>
              <a:xfrm>
                <a:off x="101821" y="5521220"/>
                <a:ext cx="7279766" cy="639737"/>
              </a:xfrm>
              <a:prstGeom prst="rect">
                <a:avLst/>
              </a:prstGeom>
            </p:spPr>
          </p:pic>
          <p:sp>
            <p:nvSpPr>
              <p:cNvPr id="11" name="Rectangle 10"/>
              <p:cNvSpPr/>
              <p:nvPr/>
            </p:nvSpPr>
            <p:spPr>
              <a:xfrm>
                <a:off x="177421" y="4414044"/>
                <a:ext cx="7076364" cy="166603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56302" y="5521219"/>
                <a:ext cx="704538" cy="63973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112147" y="3554654"/>
              <a:ext cx="7279766" cy="26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7363619" y="1725509"/>
            <a:ext cx="4386286" cy="4855922"/>
            <a:chOff x="7391913" y="884814"/>
            <a:chExt cx="4386286" cy="4855922"/>
          </a:xfrm>
        </p:grpSpPr>
        <p:sp>
          <p:nvSpPr>
            <p:cNvPr id="14" name="Rectangle 13"/>
            <p:cNvSpPr/>
            <p:nvPr/>
          </p:nvSpPr>
          <p:spPr>
            <a:xfrm>
              <a:off x="7391913" y="884814"/>
              <a:ext cx="4386286" cy="485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391913" y="884814"/>
              <a:ext cx="4314825" cy="4762500"/>
              <a:chOff x="7566206" y="2004684"/>
              <a:chExt cx="4314825" cy="4762500"/>
            </a:xfrm>
          </p:grpSpPr>
          <p:pic>
            <p:nvPicPr>
              <p:cNvPr id="16" name="Picture 15"/>
              <p:cNvPicPr>
                <a:picLocks noChangeAspect="1"/>
              </p:cNvPicPr>
              <p:nvPr/>
            </p:nvPicPr>
            <p:blipFill>
              <a:blip r:embed="rId3"/>
              <a:stretch>
                <a:fillRect/>
              </a:stretch>
            </p:blipFill>
            <p:spPr>
              <a:xfrm>
                <a:off x="7566206" y="2004684"/>
                <a:ext cx="4314825" cy="4762500"/>
              </a:xfrm>
              <a:prstGeom prst="rect">
                <a:avLst/>
              </a:prstGeom>
            </p:spPr>
          </p:pic>
          <p:sp>
            <p:nvSpPr>
              <p:cNvPr id="17" name="Rectangle 16"/>
              <p:cNvSpPr/>
              <p:nvPr/>
            </p:nvSpPr>
            <p:spPr>
              <a:xfrm>
                <a:off x="10762938" y="6160957"/>
                <a:ext cx="1118093" cy="60622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Title 1"/>
          <p:cNvSpPr txBox="1">
            <a:spLocks/>
          </p:cNvSpPr>
          <p:nvPr/>
        </p:nvSpPr>
        <p:spPr>
          <a:xfrm>
            <a:off x="616666" y="2164746"/>
            <a:ext cx="8509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How to Submit Questions </a:t>
            </a:r>
          </a:p>
        </p:txBody>
      </p:sp>
    </p:spTree>
    <p:extLst>
      <p:ext uri="{BB962C8B-B14F-4D97-AF65-F5344CB8AC3E}">
        <p14:creationId xmlns:p14="http://schemas.microsoft.com/office/powerpoint/2010/main" val="28132642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595090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BD6BB77-A148-414D-A315-E4B5013816EA}" type="slidenum">
              <a:rPr lang="en-US" smtClean="0"/>
              <a:t>65</a:t>
            </a:fld>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76" t="1852" r="770" b="1261"/>
          <a:stretch/>
        </p:blipFill>
        <p:spPr>
          <a:xfrm>
            <a:off x="-146651" y="0"/>
            <a:ext cx="14301438" cy="6858000"/>
          </a:xfrm>
          <a:prstGeom prst="rect">
            <a:avLst/>
          </a:prstGeom>
        </p:spPr>
      </p:pic>
    </p:spTree>
    <p:extLst>
      <p:ext uri="{BB962C8B-B14F-4D97-AF65-F5344CB8AC3E}">
        <p14:creationId xmlns:p14="http://schemas.microsoft.com/office/powerpoint/2010/main" val="33740227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6027" y="1421829"/>
            <a:ext cx="9144000" cy="2387600"/>
          </a:xfrm>
        </p:spPr>
        <p:txBody>
          <a:bodyPr>
            <a:noAutofit/>
          </a:bodyPr>
          <a:lstStyle/>
          <a:p>
            <a:r>
              <a:rPr lang="en-US" sz="4800"/>
              <a:t>Thank you for attending the webinar!</a:t>
            </a:r>
          </a:p>
        </p:txBody>
      </p:sp>
      <p:sp>
        <p:nvSpPr>
          <p:cNvPr id="3" name="Subtitle 2"/>
          <p:cNvSpPr>
            <a:spLocks noGrp="1"/>
          </p:cNvSpPr>
          <p:nvPr>
            <p:ph type="subTitle" idx="1"/>
          </p:nvPr>
        </p:nvSpPr>
        <p:spPr>
          <a:xfrm>
            <a:off x="1276027" y="3901504"/>
            <a:ext cx="9144000" cy="1655762"/>
          </a:xfrm>
        </p:spPr>
        <p:txBody>
          <a:bodyPr>
            <a:normAutofit/>
          </a:bodyPr>
          <a:lstStyle/>
          <a:p>
            <a:r>
              <a:rPr lang="en-US"/>
              <a:t>Questions or comments: </a:t>
            </a:r>
            <a:r>
              <a:rPr lang="en-US">
                <a:hlinkClick r:id="rId4"/>
              </a:rPr>
              <a:t>connectED@sitcancer.org</a:t>
            </a:r>
            <a:r>
              <a:rPr lang="en-US"/>
              <a:t> </a:t>
            </a:r>
            <a:endParaRPr lang="en-US" sz="3200"/>
          </a:p>
          <a:p>
            <a:endParaRPr lang="en-US"/>
          </a:p>
        </p:txBody>
      </p:sp>
      <p:sp>
        <p:nvSpPr>
          <p:cNvPr id="4" name="Slide Number Placeholder 3"/>
          <p:cNvSpPr>
            <a:spLocks noGrp="1"/>
          </p:cNvSpPr>
          <p:nvPr>
            <p:ph type="sldNum" sz="quarter" idx="12"/>
          </p:nvPr>
        </p:nvSpPr>
        <p:spPr/>
        <p:txBody>
          <a:bodyPr/>
          <a:lstStyle/>
          <a:p>
            <a:fld id="{BBD6BB77-A148-414D-A315-E4B5013816EA}" type="slidenum">
              <a:rPr lang="en-US" smtClean="0"/>
              <a:pPr/>
              <a:t>66</a:t>
            </a:fld>
            <a:endParaRPr lang="en-US"/>
          </a:p>
        </p:txBody>
      </p:sp>
      <p:sp>
        <p:nvSpPr>
          <p:cNvPr id="8" name="TextBox 7"/>
          <p:cNvSpPr txBox="1"/>
          <p:nvPr/>
        </p:nvSpPr>
        <p:spPr>
          <a:xfrm>
            <a:off x="4808483" y="6041735"/>
            <a:ext cx="5263528" cy="830997"/>
          </a:xfrm>
          <a:prstGeom prst="rect">
            <a:avLst/>
          </a:prstGeom>
          <a:noFill/>
        </p:spPr>
        <p:txBody>
          <a:bodyPr wrap="square" rtlCol="0">
            <a:spAutoFit/>
          </a:bodyPr>
          <a:lstStyle/>
          <a:p>
            <a:pPr algn="ctr"/>
            <a:r>
              <a:rPr lang="en-US" sz="1200" i="1"/>
              <a:t>The Practical Management Pearls and Case Studies Webinars are part of the Cancer Immunotherapy Clinical Practice Guidelines Advanced Webinar Series supported, in part, by grants from Amgen and Merck &amp; Co., Inc. (as of 9/15/2021)</a:t>
            </a:r>
            <a:endParaRPr lang="en-US" sz="1200"/>
          </a:p>
          <a:p>
            <a:pPr algn="ctr"/>
            <a:endParaRPr lang="en-US" sz="120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6739" y="6195848"/>
            <a:ext cx="2071744" cy="431319"/>
          </a:xfrm>
          <a:prstGeom prst="rect">
            <a:avLst/>
          </a:prstGeom>
        </p:spPr>
      </p:pic>
    </p:spTree>
    <p:custDataLst>
      <p:tags r:id="rId1"/>
    </p:custDataLst>
    <p:extLst>
      <p:ext uri="{BB962C8B-B14F-4D97-AF65-F5344CB8AC3E}">
        <p14:creationId xmlns:p14="http://schemas.microsoft.com/office/powerpoint/2010/main" val="912554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674" y="346593"/>
            <a:ext cx="2003425" cy="513715"/>
          </a:xfrm>
          <a:prstGeom prst="rect">
            <a:avLst/>
          </a:prstGeom>
        </p:spPr>
        <p:txBody>
          <a:bodyPr vert="horz" wrap="square" lIns="0" tIns="12700" rIns="0" bIns="0" rtlCol="0">
            <a:spAutoFit/>
          </a:bodyPr>
          <a:lstStyle/>
          <a:p>
            <a:pPr marL="12700">
              <a:lnSpc>
                <a:spcPct val="100000"/>
              </a:lnSpc>
              <a:spcBef>
                <a:spcPts val="100"/>
              </a:spcBef>
            </a:pPr>
            <a:r>
              <a:rPr spc="-5" dirty="0"/>
              <a:t>Disclosures</a:t>
            </a:r>
          </a:p>
        </p:txBody>
      </p:sp>
      <p:sp>
        <p:nvSpPr>
          <p:cNvPr id="3" name="object 3"/>
          <p:cNvSpPr txBox="1"/>
          <p:nvPr/>
        </p:nvSpPr>
        <p:spPr>
          <a:xfrm>
            <a:off x="550674" y="993207"/>
            <a:ext cx="10541000" cy="2841625"/>
          </a:xfrm>
          <a:prstGeom prst="rect">
            <a:avLst/>
          </a:prstGeom>
        </p:spPr>
        <p:txBody>
          <a:bodyPr vert="horz" wrap="square" lIns="0" tIns="12065" rIns="0" bIns="0" rtlCol="0">
            <a:spAutoFit/>
          </a:bodyPr>
          <a:lstStyle/>
          <a:p>
            <a:pPr marL="182880" marR="5080" lvl="0" indent="-170815" algn="l" defTabSz="914400" rtl="0" eaLnBrk="1" fontAlgn="auto" latinLnBrk="0" hangingPunct="1">
              <a:lnSpc>
                <a:spcPct val="100000"/>
              </a:lnSpc>
              <a:spcBef>
                <a:spcPts val="95"/>
              </a:spcBef>
              <a:spcAft>
                <a:spcPts val="0"/>
              </a:spcAft>
              <a:buClrTx/>
              <a:buSzTx/>
              <a:buFont typeface="Arial MT"/>
              <a:buChar char="•"/>
              <a:tabLst>
                <a:tab pos="183515" algn="l"/>
              </a:tabLst>
              <a:defRPr/>
            </a:pPr>
            <a:r>
              <a:rPr kumimoji="0" sz="2800" b="0" i="0" u="none" strike="noStrike" kern="1200" cap="none" spc="-40" normalizeH="0" baseline="0" noProof="0" dirty="0">
                <a:ln>
                  <a:noFill/>
                </a:ln>
                <a:solidFill>
                  <a:prstClr val="black"/>
                </a:solidFill>
                <a:effectLst/>
                <a:uLnTx/>
                <a:uFillTx/>
                <a:latin typeface="Corbel"/>
                <a:ea typeface="+mn-ea"/>
                <a:cs typeface="Corbel"/>
              </a:rPr>
              <a:t>MSKCC</a:t>
            </a:r>
            <a:r>
              <a:rPr kumimoji="0" sz="2800" b="0" i="0" u="none" strike="noStrike" kern="1200" cap="none" spc="2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receives</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funding</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from</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1" u="none" strike="noStrike" kern="1200" cap="none" spc="-10" normalizeH="0" baseline="0" noProof="0" dirty="0">
                <a:ln>
                  <a:noFill/>
                </a:ln>
                <a:solidFill>
                  <a:prstClr val="black"/>
                </a:solidFill>
                <a:effectLst/>
                <a:uLnTx/>
                <a:uFillTx/>
                <a:latin typeface="Corbel"/>
                <a:ea typeface="+mn-ea"/>
                <a:cs typeface="Corbel"/>
              </a:rPr>
              <a:t>Amgen,</a:t>
            </a:r>
            <a:r>
              <a:rPr kumimoji="0" sz="2800" b="0" i="1" u="none" strike="noStrike" kern="1200" cap="none" spc="20" normalizeH="0" baseline="0" noProof="0" dirty="0">
                <a:ln>
                  <a:noFill/>
                </a:ln>
                <a:solidFill>
                  <a:prstClr val="black"/>
                </a:solidFill>
                <a:effectLst/>
                <a:uLnTx/>
                <a:uFillTx/>
                <a:latin typeface="Corbel"/>
                <a:ea typeface="+mn-ea"/>
                <a:cs typeface="Corbel"/>
              </a:rPr>
              <a:t> </a:t>
            </a:r>
            <a:r>
              <a:rPr kumimoji="0" sz="2800" b="0" i="1" u="none" strike="noStrike" kern="1200" cap="none" spc="-5" normalizeH="0" baseline="0" noProof="0" dirty="0">
                <a:ln>
                  <a:noFill/>
                </a:ln>
                <a:solidFill>
                  <a:prstClr val="black"/>
                </a:solidFill>
                <a:effectLst/>
                <a:uLnTx/>
                <a:uFillTx/>
                <a:latin typeface="Corbel"/>
                <a:ea typeface="+mn-ea"/>
                <a:cs typeface="Corbel"/>
              </a:rPr>
              <a:t>Elekta, Merck,</a:t>
            </a:r>
            <a:r>
              <a:rPr kumimoji="0" sz="2800" b="0" i="1" u="none" strike="noStrike" kern="1200" cap="none" spc="-70" normalizeH="0" baseline="0" noProof="0" dirty="0">
                <a:ln>
                  <a:noFill/>
                </a:ln>
                <a:solidFill>
                  <a:prstClr val="black"/>
                </a:solidFill>
                <a:effectLst/>
                <a:uLnTx/>
                <a:uFillTx/>
                <a:latin typeface="Corbel"/>
                <a:ea typeface="+mn-ea"/>
                <a:cs typeface="Corbel"/>
              </a:rPr>
              <a:t> </a:t>
            </a:r>
            <a:r>
              <a:rPr kumimoji="0" sz="2800" b="0" i="1" u="none" strike="noStrike" kern="1200" cap="none" spc="-25" normalizeH="0" baseline="0" noProof="0" dirty="0">
                <a:ln>
                  <a:noFill/>
                </a:ln>
                <a:solidFill>
                  <a:prstClr val="black"/>
                </a:solidFill>
                <a:effectLst/>
                <a:uLnTx/>
                <a:uFillTx/>
                <a:latin typeface="Corbel"/>
                <a:ea typeface="+mn-ea"/>
                <a:cs typeface="Corbel"/>
              </a:rPr>
              <a:t>AlphaTau</a:t>
            </a:r>
            <a:r>
              <a:rPr kumimoji="0" sz="2800" b="0" i="1" u="none" strike="noStrike" kern="1200" cap="none" spc="35" normalizeH="0" baseline="0" noProof="0" dirty="0">
                <a:ln>
                  <a:noFill/>
                </a:ln>
                <a:solidFill>
                  <a:prstClr val="black"/>
                </a:solidFill>
                <a:effectLst/>
                <a:uLnTx/>
                <a:uFillTx/>
                <a:latin typeface="Corbel"/>
                <a:ea typeface="+mn-ea"/>
                <a:cs typeface="Corbel"/>
              </a:rPr>
              <a:t> </a:t>
            </a:r>
            <a:r>
              <a:rPr kumimoji="0" sz="2800" b="0" i="1" u="none" strike="noStrike" kern="1200" cap="none" spc="-5" normalizeH="0" baseline="0" noProof="0" dirty="0">
                <a:ln>
                  <a:noFill/>
                </a:ln>
                <a:solidFill>
                  <a:prstClr val="black"/>
                </a:solidFill>
                <a:effectLst/>
                <a:uLnTx/>
                <a:uFillTx/>
                <a:latin typeface="Corbel"/>
                <a:ea typeface="+mn-ea"/>
                <a:cs typeface="Corbel"/>
              </a:rPr>
              <a:t>Medical, </a:t>
            </a:r>
            <a:r>
              <a:rPr kumimoji="0" sz="2800" b="0" i="1" u="none" strike="noStrike" kern="1200" cap="none" spc="-545" normalizeH="0" baseline="0" noProof="0" dirty="0">
                <a:ln>
                  <a:noFill/>
                </a:ln>
                <a:solidFill>
                  <a:prstClr val="black"/>
                </a:solidFill>
                <a:effectLst/>
                <a:uLnTx/>
                <a:uFillTx/>
                <a:latin typeface="Corbel"/>
                <a:ea typeface="+mn-ea"/>
                <a:cs typeface="Corbel"/>
              </a:rPr>
              <a:t> </a:t>
            </a:r>
            <a:r>
              <a:rPr kumimoji="0" sz="2800" b="0" i="1" u="none" strike="noStrike" kern="1200" cap="none" spc="-10" normalizeH="0" baseline="0" noProof="0" dirty="0">
                <a:ln>
                  <a:noFill/>
                </a:ln>
                <a:solidFill>
                  <a:prstClr val="black"/>
                </a:solidFill>
                <a:effectLst/>
                <a:uLnTx/>
                <a:uFillTx/>
                <a:latin typeface="Corbel"/>
                <a:ea typeface="+mn-ea"/>
                <a:cs typeface="Corbel"/>
              </a:rPr>
              <a:t>EMD</a:t>
            </a:r>
            <a:r>
              <a:rPr kumimoji="0" sz="2800" b="0" i="1" u="none" strike="noStrike" kern="1200" cap="none" spc="-100" normalizeH="0" baseline="0" noProof="0" dirty="0">
                <a:ln>
                  <a:noFill/>
                </a:ln>
                <a:solidFill>
                  <a:prstClr val="black"/>
                </a:solidFill>
                <a:effectLst/>
                <a:uLnTx/>
                <a:uFillTx/>
                <a:latin typeface="Corbel"/>
                <a:ea typeface="+mn-ea"/>
                <a:cs typeface="Corbel"/>
              </a:rPr>
              <a:t> </a:t>
            </a:r>
            <a:r>
              <a:rPr kumimoji="0" sz="2800" b="0" i="1" u="none" strike="noStrike" kern="1200" cap="none" spc="-10" normalizeH="0" baseline="0" noProof="0" dirty="0">
                <a:ln>
                  <a:noFill/>
                </a:ln>
                <a:solidFill>
                  <a:prstClr val="black"/>
                </a:solidFill>
                <a:effectLst/>
                <a:uLnTx/>
                <a:uFillTx/>
                <a:latin typeface="Corbel"/>
                <a:ea typeface="+mn-ea"/>
                <a:cs typeface="Corbel"/>
              </a:rPr>
              <a:t>Serono,</a:t>
            </a:r>
            <a:r>
              <a:rPr kumimoji="0" sz="2800" b="0" i="1" u="none" strike="noStrike" kern="1200" cap="none" spc="30" normalizeH="0" baseline="0" noProof="0" dirty="0">
                <a:ln>
                  <a:noFill/>
                </a:ln>
                <a:solidFill>
                  <a:prstClr val="black"/>
                </a:solidFill>
                <a:effectLst/>
                <a:uLnTx/>
                <a:uFillTx/>
                <a:latin typeface="Corbel"/>
                <a:ea typeface="+mn-ea"/>
                <a:cs typeface="Corbel"/>
              </a:rPr>
              <a:t> </a:t>
            </a:r>
            <a:r>
              <a:rPr kumimoji="0" sz="2800" b="0" i="1" u="none" strike="noStrike" kern="1200" cap="none" spc="-10" normalizeH="0" baseline="0" noProof="0" dirty="0">
                <a:ln>
                  <a:noFill/>
                </a:ln>
                <a:solidFill>
                  <a:prstClr val="black"/>
                </a:solidFill>
                <a:effectLst/>
                <a:uLnTx/>
                <a:uFillTx/>
                <a:latin typeface="Corbel"/>
                <a:ea typeface="+mn-ea"/>
                <a:cs typeface="Corbel"/>
              </a:rPr>
              <a:t>Regeneron</a:t>
            </a:r>
            <a:r>
              <a:rPr kumimoji="0" sz="2800" b="0" i="1" u="none" strike="noStrike" kern="1200" cap="none" spc="3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for</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clinical</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trials</a:t>
            </a:r>
            <a:r>
              <a:rPr kumimoji="0" sz="2800" b="0" i="0" u="none" strike="noStrike" kern="1200" cap="none" spc="2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that</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I</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lead</a:t>
            </a:r>
            <a:endParaRPr kumimoji="0" sz="2800" b="0" i="0" u="none" strike="noStrike" kern="1200" cap="none" spc="0" normalizeH="0" baseline="0" noProof="0">
              <a:ln>
                <a:noFill/>
              </a:ln>
              <a:solidFill>
                <a:prstClr val="black"/>
              </a:solidFill>
              <a:effectLst/>
              <a:uLnTx/>
              <a:uFillTx/>
              <a:latin typeface="Corbel"/>
              <a:ea typeface="+mn-ea"/>
              <a:cs typeface="Corbel"/>
            </a:endParaRPr>
          </a:p>
          <a:p>
            <a:pPr marL="413384" marR="0" lvl="0" indent="0" algn="l" defTabSz="914400" rtl="0" eaLnBrk="1" fontAlgn="auto" latinLnBrk="0" hangingPunct="1">
              <a:lnSpc>
                <a:spcPct val="100000"/>
              </a:lnSpc>
              <a:spcBef>
                <a:spcPts val="670"/>
              </a:spcBef>
              <a:spcAft>
                <a:spcPts val="0"/>
              </a:spcAft>
              <a:buClrTx/>
              <a:buSzTx/>
              <a:buFontTx/>
              <a:buNone/>
              <a:tabLst/>
              <a:defRPr/>
            </a:pPr>
            <a:r>
              <a:rPr kumimoji="0" sz="2800" b="0" i="0" u="none" strike="noStrike" kern="1200" cap="none" spc="0" normalizeH="0" baseline="0" noProof="0" dirty="0">
                <a:ln>
                  <a:noFill/>
                </a:ln>
                <a:solidFill>
                  <a:prstClr val="black"/>
                </a:solidFill>
                <a:effectLst/>
                <a:uLnTx/>
                <a:uFillTx/>
                <a:latin typeface="Arial MT"/>
                <a:ea typeface="+mn-ea"/>
                <a:cs typeface="Arial MT"/>
              </a:rPr>
              <a:t>–</a:t>
            </a:r>
            <a:r>
              <a:rPr kumimoji="0" sz="2800" b="0" i="0" u="none" strike="noStrike" kern="1200" cap="none" spc="0" normalizeH="0" baseline="0" noProof="0" dirty="0">
                <a:ln>
                  <a:noFill/>
                </a:ln>
                <a:solidFill>
                  <a:prstClr val="black"/>
                </a:solidFill>
                <a:effectLst/>
                <a:uLnTx/>
                <a:uFillTx/>
                <a:latin typeface="Corbel"/>
                <a:ea typeface="+mn-ea"/>
                <a:cs typeface="Corbel"/>
              </a:rPr>
              <a:t>I</a:t>
            </a:r>
            <a:r>
              <a:rPr kumimoji="0" sz="2800" b="0" i="0" u="none" strike="noStrike" kern="1200" cap="none" spc="-5" normalizeH="0" baseline="0" noProof="0" dirty="0">
                <a:ln>
                  <a:noFill/>
                </a:ln>
                <a:solidFill>
                  <a:prstClr val="black"/>
                </a:solidFill>
                <a:effectLst/>
                <a:uLnTx/>
                <a:uFillTx/>
                <a:latin typeface="Corbel"/>
                <a:ea typeface="+mn-ea"/>
                <a:cs typeface="Corbel"/>
              </a:rPr>
              <a:t> receive</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no</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personal</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funds</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from these</a:t>
            </a:r>
            <a:r>
              <a:rPr kumimoji="0" sz="2800" b="0" i="0" u="none" strike="noStrike" kern="1200" cap="none" spc="1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entities</a:t>
            </a:r>
            <a:endParaRPr kumimoji="0" sz="2800" b="0" i="0" u="none" strike="noStrike" kern="1200" cap="none" spc="0" normalizeH="0" baseline="0" noProof="0">
              <a:ln>
                <a:noFill/>
              </a:ln>
              <a:solidFill>
                <a:prstClr val="black"/>
              </a:solidFill>
              <a:effectLst/>
              <a:uLnTx/>
              <a:uFillTx/>
              <a:latin typeface="Corbel"/>
              <a:ea typeface="+mn-ea"/>
              <a:cs typeface="Corbel"/>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3850" b="0" i="0" u="none" strike="noStrike" kern="1200" cap="none" spc="0" normalizeH="0" baseline="0" noProof="0">
              <a:ln>
                <a:noFill/>
              </a:ln>
              <a:solidFill>
                <a:prstClr val="black"/>
              </a:solidFill>
              <a:effectLst/>
              <a:uLnTx/>
              <a:uFillTx/>
              <a:latin typeface="Corbel"/>
              <a:ea typeface="+mn-ea"/>
              <a:cs typeface="Corbel"/>
            </a:endParaRPr>
          </a:p>
          <a:p>
            <a:pPr marL="183515" marR="238125" lvl="0" indent="-171450" algn="l" defTabSz="914400" rtl="0" eaLnBrk="1" fontAlgn="auto" latinLnBrk="0" hangingPunct="1">
              <a:lnSpc>
                <a:spcPct val="100000"/>
              </a:lnSpc>
              <a:spcBef>
                <a:spcPts val="0"/>
              </a:spcBef>
              <a:spcAft>
                <a:spcPts val="0"/>
              </a:spcAft>
              <a:buClrTx/>
              <a:buSzTx/>
              <a:buFont typeface="Arial MT"/>
              <a:buChar char="•"/>
              <a:tabLst>
                <a:tab pos="183515" algn="l"/>
              </a:tabLst>
              <a:defRPr/>
            </a:pPr>
            <a:r>
              <a:rPr kumimoji="0" sz="2800" b="0" i="0" u="none" strike="noStrike" kern="1200" cap="none" spc="-5" normalizeH="0" baseline="0" noProof="0" dirty="0">
                <a:ln>
                  <a:noFill/>
                </a:ln>
                <a:solidFill>
                  <a:prstClr val="black"/>
                </a:solidFill>
                <a:effectLst/>
                <a:uLnTx/>
                <a:uFillTx/>
                <a:latin typeface="Corbel"/>
                <a:ea typeface="+mn-ea"/>
                <a:cs typeface="Corbel"/>
              </a:rPr>
              <a:t>I</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have received personal</a:t>
            </a:r>
            <a:r>
              <a:rPr kumimoji="0" sz="2800" b="0" i="0" u="none" strike="noStrike" kern="1200" cap="none" spc="2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funds</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from</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1" u="none" strike="noStrike" kern="1200" cap="none" spc="-10" normalizeH="0" baseline="0" noProof="0" dirty="0">
                <a:ln>
                  <a:noFill/>
                </a:ln>
                <a:solidFill>
                  <a:prstClr val="black"/>
                </a:solidFill>
                <a:effectLst/>
                <a:uLnTx/>
                <a:uFillTx/>
                <a:latin typeface="Corbel"/>
                <a:ea typeface="+mn-ea"/>
                <a:cs typeface="Corbel"/>
              </a:rPr>
              <a:t>Regeneron</a:t>
            </a:r>
            <a:r>
              <a:rPr kumimoji="0" sz="2800" b="0" i="1" u="none" strike="noStrike" kern="1200" cap="none" spc="3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for</a:t>
            </a:r>
            <a:r>
              <a:rPr kumimoji="0" sz="2800" b="0" i="0" u="none" strike="noStrike" kern="1200" cap="none" spc="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providing scientific </a:t>
            </a:r>
            <a:r>
              <a:rPr kumimoji="0" sz="2800" b="0" i="0" u="none" strike="noStrike" kern="1200" cap="none" spc="-545"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advice</a:t>
            </a:r>
            <a:endParaRPr kumimoji="0" sz="2800" b="0" i="0" u="none" strike="noStrike" kern="1200" cap="none" spc="0" normalizeH="0" baseline="0" noProof="0">
              <a:ln>
                <a:noFill/>
              </a:ln>
              <a:solidFill>
                <a:prstClr val="black"/>
              </a:solidFill>
              <a:effectLst/>
              <a:uLnTx/>
              <a:uFillTx/>
              <a:latin typeface="Corbel"/>
              <a:ea typeface="+mn-ea"/>
              <a:cs typeface="Corbe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674" y="346593"/>
            <a:ext cx="1336675" cy="513715"/>
          </a:xfrm>
          <a:prstGeom prst="rect">
            <a:avLst/>
          </a:prstGeom>
        </p:spPr>
        <p:txBody>
          <a:bodyPr vert="horz" wrap="square" lIns="0" tIns="12700" rIns="0" bIns="0" rtlCol="0">
            <a:spAutoFit/>
          </a:bodyPr>
          <a:lstStyle/>
          <a:p>
            <a:pPr marL="12700">
              <a:lnSpc>
                <a:spcPct val="100000"/>
              </a:lnSpc>
              <a:spcBef>
                <a:spcPts val="100"/>
              </a:spcBef>
            </a:pPr>
            <a:r>
              <a:rPr spc="-5" dirty="0"/>
              <a:t>O</a:t>
            </a:r>
            <a:r>
              <a:rPr spc="5" dirty="0"/>
              <a:t>u</a:t>
            </a:r>
            <a:r>
              <a:rPr spc="-5" dirty="0"/>
              <a:t>tl</a:t>
            </a:r>
            <a:r>
              <a:rPr spc="-10" dirty="0"/>
              <a:t>i</a:t>
            </a:r>
            <a:r>
              <a:rPr spc="-5" dirty="0"/>
              <a:t>ne</a:t>
            </a:r>
          </a:p>
        </p:txBody>
      </p:sp>
      <p:sp>
        <p:nvSpPr>
          <p:cNvPr id="3" name="object 3"/>
          <p:cNvSpPr txBox="1"/>
          <p:nvPr/>
        </p:nvSpPr>
        <p:spPr>
          <a:xfrm>
            <a:off x="550674" y="907252"/>
            <a:ext cx="6226810" cy="2073910"/>
          </a:xfrm>
          <a:prstGeom prst="rect">
            <a:avLst/>
          </a:prstGeom>
        </p:spPr>
        <p:txBody>
          <a:bodyPr vert="horz" wrap="square" lIns="0" tIns="97790" rIns="0" bIns="0" rtlCol="0">
            <a:spAutoFit/>
          </a:bodyPr>
          <a:lstStyle/>
          <a:p>
            <a:pPr marL="182880" marR="0" lvl="0" indent="-170815" algn="l" defTabSz="914400" rtl="0" eaLnBrk="1" fontAlgn="auto" latinLnBrk="0" hangingPunct="1">
              <a:lnSpc>
                <a:spcPct val="100000"/>
              </a:lnSpc>
              <a:spcBef>
                <a:spcPts val="770"/>
              </a:spcBef>
              <a:spcAft>
                <a:spcPts val="0"/>
              </a:spcAft>
              <a:buClrTx/>
              <a:buSzTx/>
              <a:buFont typeface="Arial MT"/>
              <a:buChar char="•"/>
              <a:tabLst>
                <a:tab pos="183515" algn="l"/>
              </a:tabLst>
              <a:defRPr/>
            </a:pPr>
            <a:r>
              <a:rPr kumimoji="0" sz="2800" b="0" i="0" u="none" strike="noStrike" kern="1200" cap="none" spc="-5" normalizeH="0" baseline="0" noProof="0" dirty="0">
                <a:ln>
                  <a:noFill/>
                </a:ln>
                <a:solidFill>
                  <a:prstClr val="black"/>
                </a:solidFill>
                <a:effectLst/>
                <a:uLnTx/>
                <a:uFillTx/>
                <a:latin typeface="Corbel"/>
                <a:ea typeface="+mn-ea"/>
                <a:cs typeface="Corbel"/>
              </a:rPr>
              <a:t>Current</a:t>
            </a:r>
            <a:r>
              <a:rPr kumimoji="0" sz="2800" b="0" i="0" u="none" strike="noStrike" kern="1200" cap="none" spc="-1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uses</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of immunotherapy</a:t>
            </a:r>
            <a:r>
              <a:rPr kumimoji="0" sz="2800" b="0" i="0" u="none" strike="noStrike" kern="1200" cap="none" spc="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for</a:t>
            </a:r>
            <a:r>
              <a:rPr kumimoji="0" sz="2800" b="0" i="0" u="none" strike="noStrike" kern="1200" cap="none" spc="-114" normalizeH="0" baseline="0" noProof="0" dirty="0">
                <a:ln>
                  <a:noFill/>
                </a:ln>
                <a:solidFill>
                  <a:prstClr val="black"/>
                </a:solidFill>
                <a:effectLst/>
                <a:uLnTx/>
                <a:uFillTx/>
                <a:latin typeface="Corbel"/>
                <a:ea typeface="+mn-ea"/>
                <a:cs typeface="Corbel"/>
              </a:rPr>
              <a:t> </a:t>
            </a:r>
            <a:r>
              <a:rPr kumimoji="0" sz="2800" b="0" i="0" u="none" strike="noStrike" kern="1200" cap="none" spc="-10" normalizeH="0" baseline="0" noProof="0" dirty="0">
                <a:ln>
                  <a:noFill/>
                </a:ln>
                <a:solidFill>
                  <a:prstClr val="black"/>
                </a:solidFill>
                <a:effectLst/>
                <a:uLnTx/>
                <a:uFillTx/>
                <a:latin typeface="Corbel"/>
                <a:ea typeface="+mn-ea"/>
                <a:cs typeface="Corbel"/>
              </a:rPr>
              <a:t>CSCC</a:t>
            </a:r>
            <a:endParaRPr kumimoji="0" sz="2800" b="0" i="0" u="none" strike="noStrike" kern="1200" cap="none" spc="0" normalizeH="0" baseline="0" noProof="0">
              <a:ln>
                <a:noFill/>
              </a:ln>
              <a:solidFill>
                <a:prstClr val="black"/>
              </a:solidFill>
              <a:effectLst/>
              <a:uLnTx/>
              <a:uFillTx/>
              <a:latin typeface="Corbel"/>
              <a:ea typeface="+mn-ea"/>
              <a:cs typeface="Corbel"/>
            </a:endParaRPr>
          </a:p>
          <a:p>
            <a:pPr marL="182880" marR="0" lvl="0" indent="-170815" algn="l" defTabSz="914400" rtl="0" eaLnBrk="1" fontAlgn="auto" latinLnBrk="0" hangingPunct="1">
              <a:lnSpc>
                <a:spcPct val="100000"/>
              </a:lnSpc>
              <a:spcBef>
                <a:spcPts val="675"/>
              </a:spcBef>
              <a:spcAft>
                <a:spcPts val="0"/>
              </a:spcAft>
              <a:buClrTx/>
              <a:buSzTx/>
              <a:buFont typeface="Arial MT"/>
              <a:buChar char="•"/>
              <a:tabLst>
                <a:tab pos="183515" algn="l"/>
              </a:tabLst>
              <a:defRPr/>
            </a:pPr>
            <a:r>
              <a:rPr kumimoji="0" sz="2800" b="0" i="0" u="none" strike="noStrike" kern="1200" cap="none" spc="-5" normalizeH="0" baseline="0" noProof="0" dirty="0">
                <a:ln>
                  <a:noFill/>
                </a:ln>
                <a:solidFill>
                  <a:prstClr val="black"/>
                </a:solidFill>
                <a:effectLst/>
                <a:uLnTx/>
                <a:uFillTx/>
                <a:latin typeface="Corbel"/>
                <a:ea typeface="+mn-ea"/>
                <a:cs typeface="Corbel"/>
              </a:rPr>
              <a:t>Adjuvant</a:t>
            </a:r>
            <a:r>
              <a:rPr kumimoji="0" sz="2800" b="0" i="0" u="none" strike="noStrike" kern="1200" cap="none" spc="-3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immunotherapy</a:t>
            </a:r>
            <a:endParaRPr kumimoji="0" sz="2800" b="0" i="0" u="none" strike="noStrike" kern="1200" cap="none" spc="0" normalizeH="0" baseline="0" noProof="0">
              <a:ln>
                <a:noFill/>
              </a:ln>
              <a:solidFill>
                <a:prstClr val="black"/>
              </a:solidFill>
              <a:effectLst/>
              <a:uLnTx/>
              <a:uFillTx/>
              <a:latin typeface="Corbel"/>
              <a:ea typeface="+mn-ea"/>
              <a:cs typeface="Corbel"/>
            </a:endParaRPr>
          </a:p>
          <a:p>
            <a:pPr marL="182880" marR="0" lvl="0" indent="-170815" algn="l" defTabSz="914400" rtl="0" eaLnBrk="1" fontAlgn="auto" latinLnBrk="0" hangingPunct="1">
              <a:lnSpc>
                <a:spcPct val="100000"/>
              </a:lnSpc>
              <a:spcBef>
                <a:spcPts val="670"/>
              </a:spcBef>
              <a:spcAft>
                <a:spcPts val="0"/>
              </a:spcAft>
              <a:buClrTx/>
              <a:buSzTx/>
              <a:buFont typeface="Arial MT"/>
              <a:buChar char="•"/>
              <a:tabLst>
                <a:tab pos="183515" algn="l"/>
              </a:tabLst>
              <a:defRPr/>
            </a:pPr>
            <a:r>
              <a:rPr kumimoji="0" sz="2800" b="0" i="0" u="none" strike="noStrike" kern="1200" cap="none" spc="-5" normalizeH="0" baseline="0" noProof="0" dirty="0">
                <a:ln>
                  <a:noFill/>
                </a:ln>
                <a:solidFill>
                  <a:prstClr val="black"/>
                </a:solidFill>
                <a:effectLst/>
                <a:uLnTx/>
                <a:uFillTx/>
                <a:latin typeface="Corbel"/>
                <a:ea typeface="+mn-ea"/>
                <a:cs typeface="Corbel"/>
              </a:rPr>
              <a:t>Neoadjuvant</a:t>
            </a:r>
            <a:r>
              <a:rPr kumimoji="0" sz="2800" b="0" i="0" u="none" strike="noStrike" kern="1200" cap="none" spc="-2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immunotherapy</a:t>
            </a:r>
            <a:endParaRPr kumimoji="0" sz="2800" b="0" i="0" u="none" strike="noStrike" kern="1200" cap="none" spc="0" normalizeH="0" baseline="0" noProof="0">
              <a:ln>
                <a:noFill/>
              </a:ln>
              <a:solidFill>
                <a:prstClr val="black"/>
              </a:solidFill>
              <a:effectLst/>
              <a:uLnTx/>
              <a:uFillTx/>
              <a:latin typeface="Corbel"/>
              <a:ea typeface="+mn-ea"/>
              <a:cs typeface="Corbel"/>
            </a:endParaRPr>
          </a:p>
          <a:p>
            <a:pPr marL="182880" marR="0" lvl="0" indent="-170815" algn="l" defTabSz="914400" rtl="0" eaLnBrk="1" fontAlgn="auto" latinLnBrk="0" hangingPunct="1">
              <a:lnSpc>
                <a:spcPct val="100000"/>
              </a:lnSpc>
              <a:spcBef>
                <a:spcPts val="670"/>
              </a:spcBef>
              <a:spcAft>
                <a:spcPts val="0"/>
              </a:spcAft>
              <a:buClrTx/>
              <a:buSzTx/>
              <a:buFont typeface="Arial MT"/>
              <a:buChar char="•"/>
              <a:tabLst>
                <a:tab pos="183515" algn="l"/>
              </a:tabLst>
              <a:defRPr/>
            </a:pPr>
            <a:r>
              <a:rPr kumimoji="0" sz="2800" b="0" i="0" u="none" strike="noStrike" kern="1200" cap="none" spc="-5" normalizeH="0" baseline="0" noProof="0" dirty="0">
                <a:ln>
                  <a:noFill/>
                </a:ln>
                <a:solidFill>
                  <a:prstClr val="black"/>
                </a:solidFill>
                <a:effectLst/>
                <a:uLnTx/>
                <a:uFillTx/>
                <a:latin typeface="Corbel"/>
                <a:ea typeface="+mn-ea"/>
                <a:cs typeface="Corbel"/>
              </a:rPr>
              <a:t>Future</a:t>
            </a:r>
            <a:r>
              <a:rPr kumimoji="0" sz="2800" b="0" i="0" u="none" strike="noStrike" kern="1200" cap="none" spc="-30" normalizeH="0" baseline="0" noProof="0" dirty="0">
                <a:ln>
                  <a:noFill/>
                </a:ln>
                <a:solidFill>
                  <a:prstClr val="black"/>
                </a:solidFill>
                <a:effectLst/>
                <a:uLnTx/>
                <a:uFillTx/>
                <a:latin typeface="Corbel"/>
                <a:ea typeface="+mn-ea"/>
                <a:cs typeface="Corbel"/>
              </a:rPr>
              <a:t> </a:t>
            </a:r>
            <a:r>
              <a:rPr kumimoji="0" sz="2800" b="0" i="0" u="none" strike="noStrike" kern="1200" cap="none" spc="-5" normalizeH="0" baseline="0" noProof="0" dirty="0">
                <a:ln>
                  <a:noFill/>
                </a:ln>
                <a:solidFill>
                  <a:prstClr val="black"/>
                </a:solidFill>
                <a:effectLst/>
                <a:uLnTx/>
                <a:uFillTx/>
                <a:latin typeface="Corbel"/>
                <a:ea typeface="+mn-ea"/>
                <a:cs typeface="Corbel"/>
              </a:rPr>
              <a:t>directions</a:t>
            </a:r>
            <a:endParaRPr kumimoji="0" sz="2800" b="0" i="0" u="none" strike="noStrike" kern="1200" cap="none" spc="0" normalizeH="0" baseline="0" noProof="0">
              <a:ln>
                <a:noFill/>
              </a:ln>
              <a:solidFill>
                <a:prstClr val="black"/>
              </a:solidFill>
              <a:effectLst/>
              <a:uLnTx/>
              <a:uFillTx/>
              <a:latin typeface="Corbel"/>
              <a:ea typeface="+mn-ea"/>
              <a:cs typeface="Corbe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674" y="313128"/>
            <a:ext cx="10091420" cy="574040"/>
          </a:xfrm>
          <a:prstGeom prst="rect">
            <a:avLst/>
          </a:prstGeom>
        </p:spPr>
        <p:txBody>
          <a:bodyPr vert="horz" wrap="square" lIns="0" tIns="12700" rIns="0" bIns="0" rtlCol="0">
            <a:spAutoFit/>
          </a:bodyPr>
          <a:lstStyle/>
          <a:p>
            <a:pPr marL="12700">
              <a:lnSpc>
                <a:spcPct val="100000"/>
              </a:lnSpc>
              <a:spcBef>
                <a:spcPts val="100"/>
              </a:spcBef>
            </a:pPr>
            <a:r>
              <a:rPr sz="3600" spc="-5" dirty="0"/>
              <a:t>Immunotherapy</a:t>
            </a:r>
            <a:r>
              <a:rPr sz="3600" spc="-25" dirty="0"/>
              <a:t> </a:t>
            </a:r>
            <a:r>
              <a:rPr sz="3600" dirty="0"/>
              <a:t>a</a:t>
            </a:r>
            <a:r>
              <a:rPr sz="3600" spc="-15" dirty="0"/>
              <a:t> </a:t>
            </a:r>
            <a:r>
              <a:rPr sz="3600" spc="-5" dirty="0"/>
              <a:t>standard</a:t>
            </a:r>
            <a:r>
              <a:rPr sz="3600" spc="30" dirty="0"/>
              <a:t> </a:t>
            </a:r>
            <a:r>
              <a:rPr sz="3600" spc="-5" dirty="0"/>
              <a:t>for </a:t>
            </a:r>
            <a:r>
              <a:rPr sz="3600" u="heavy" spc="-5" dirty="0">
                <a:uFill>
                  <a:solidFill>
                    <a:srgbClr val="F26529"/>
                  </a:solidFill>
                </a:uFill>
              </a:rPr>
              <a:t>some</a:t>
            </a:r>
            <a:r>
              <a:rPr sz="3600" spc="-155" dirty="0"/>
              <a:t> </a:t>
            </a:r>
            <a:r>
              <a:rPr sz="3600" spc="-15" dirty="0"/>
              <a:t>CSCC </a:t>
            </a:r>
            <a:r>
              <a:rPr sz="3600" spc="-5" dirty="0"/>
              <a:t>patients</a:t>
            </a:r>
            <a:endParaRPr sz="3600"/>
          </a:p>
        </p:txBody>
      </p:sp>
      <p:sp>
        <p:nvSpPr>
          <p:cNvPr id="3" name="object 3"/>
          <p:cNvSpPr txBox="1"/>
          <p:nvPr/>
        </p:nvSpPr>
        <p:spPr>
          <a:xfrm>
            <a:off x="688340" y="1348948"/>
            <a:ext cx="160147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orbel"/>
                <a:ea typeface="+mn-ea"/>
                <a:cs typeface="Corbel"/>
              </a:rPr>
              <a:t>Cemiplimab</a:t>
            </a:r>
            <a:endParaRPr kumimoji="0" sz="2400" b="0" i="0" u="none" strike="noStrike" kern="1200" cap="none" spc="0" normalizeH="0" baseline="0" noProof="0">
              <a:ln>
                <a:noFill/>
              </a:ln>
              <a:solidFill>
                <a:prstClr val="black"/>
              </a:solidFill>
              <a:effectLst/>
              <a:uLnTx/>
              <a:uFillTx/>
              <a:latin typeface="Corbel"/>
              <a:ea typeface="+mn-ea"/>
              <a:cs typeface="Corbel"/>
            </a:endParaRPr>
          </a:p>
        </p:txBody>
      </p:sp>
      <p:sp>
        <p:nvSpPr>
          <p:cNvPr id="4" name="object 4"/>
          <p:cNvSpPr txBox="1"/>
          <p:nvPr/>
        </p:nvSpPr>
        <p:spPr>
          <a:xfrm>
            <a:off x="688340" y="1741656"/>
            <a:ext cx="5163820" cy="3009900"/>
          </a:xfrm>
          <a:prstGeom prst="rect">
            <a:avLst/>
          </a:prstGeom>
        </p:spPr>
        <p:txBody>
          <a:bodyPr vert="horz" wrap="square" lIns="0" tIns="46355" rIns="0" bIns="0" rtlCol="0">
            <a:spAutoFit/>
          </a:bodyPr>
          <a:lstStyle/>
          <a:p>
            <a:pPr marL="355600" marR="0" lvl="0" indent="-342900" algn="l" defTabSz="914400" rtl="0" eaLnBrk="1" fontAlgn="auto" latinLnBrk="0" hangingPunct="1">
              <a:lnSpc>
                <a:spcPct val="100000"/>
              </a:lnSpc>
              <a:spcBef>
                <a:spcPts val="365"/>
              </a:spcBef>
              <a:spcAft>
                <a:spcPts val="0"/>
              </a:spcAft>
              <a:buClrTx/>
              <a:buSzTx/>
              <a:buFont typeface="Arial MT"/>
              <a:buChar char="•"/>
              <a:tabLst>
                <a:tab pos="354965" algn="l"/>
                <a:tab pos="355600" algn="l"/>
              </a:tabLst>
              <a:defRPr/>
            </a:pPr>
            <a:r>
              <a:rPr kumimoji="0" sz="2200" b="0" i="0" u="none" strike="noStrike" kern="1200" cap="none" spc="-5" normalizeH="0" baseline="0" noProof="0" dirty="0">
                <a:ln>
                  <a:noFill/>
                </a:ln>
                <a:solidFill>
                  <a:prstClr val="black"/>
                </a:solidFill>
                <a:effectLst/>
                <a:uLnTx/>
                <a:uFillTx/>
                <a:latin typeface="Corbel"/>
                <a:ea typeface="+mn-ea"/>
                <a:cs typeface="Corbel"/>
              </a:rPr>
              <a:t>Blocks</a:t>
            </a:r>
            <a:r>
              <a:rPr kumimoji="0" sz="2200" b="0" i="0" u="none" strike="noStrike" kern="1200" cap="none" spc="-2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programmed</a:t>
            </a:r>
            <a:r>
              <a:rPr kumimoji="0" sz="2200" b="0" i="0" u="none" strike="noStrike" kern="1200" cap="none" spc="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death-1</a:t>
            </a:r>
            <a:r>
              <a:rPr kumimoji="0" sz="2200" b="0" i="0" u="none" strike="noStrike" kern="1200" cap="none" spc="-1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(PD1)</a:t>
            </a:r>
            <a:endParaRPr kumimoji="0" sz="2200" b="0" i="0" u="none" strike="noStrike" kern="1200" cap="none" spc="0" normalizeH="0" baseline="0" noProof="0">
              <a:ln>
                <a:noFill/>
              </a:ln>
              <a:solidFill>
                <a:prstClr val="black"/>
              </a:solidFill>
              <a:effectLst/>
              <a:uLnTx/>
              <a:uFillTx/>
              <a:latin typeface="Corbel"/>
              <a:ea typeface="+mn-ea"/>
              <a:cs typeface="Corbel"/>
            </a:endParaRPr>
          </a:p>
          <a:p>
            <a:pPr marL="354965" marR="220345" lvl="0" indent="-342900" algn="l" defTabSz="914400" rtl="0" eaLnBrk="1" fontAlgn="auto" latinLnBrk="0" hangingPunct="1">
              <a:lnSpc>
                <a:spcPts val="2380"/>
              </a:lnSpc>
              <a:spcBef>
                <a:spcPts val="560"/>
              </a:spcBef>
              <a:spcAft>
                <a:spcPts val="0"/>
              </a:spcAft>
              <a:buClrTx/>
              <a:buSzTx/>
              <a:buFont typeface="Arial MT"/>
              <a:buChar char="•"/>
              <a:tabLst>
                <a:tab pos="354965" algn="l"/>
                <a:tab pos="355600" algn="l"/>
              </a:tabLst>
              <a:defRPr/>
            </a:pPr>
            <a:r>
              <a:rPr kumimoji="0" sz="2200" b="0" i="0" u="none" strike="noStrike" kern="1200" cap="none" spc="-5" normalizeH="0" baseline="0" noProof="0" dirty="0">
                <a:ln>
                  <a:noFill/>
                </a:ln>
                <a:solidFill>
                  <a:prstClr val="black"/>
                </a:solidFill>
                <a:effectLst/>
                <a:uLnTx/>
                <a:uFillTx/>
                <a:latin typeface="Corbel"/>
                <a:ea typeface="+mn-ea"/>
                <a:cs typeface="Corbel"/>
              </a:rPr>
              <a:t>Phase</a:t>
            </a:r>
            <a:r>
              <a:rPr kumimoji="0" sz="2200" b="0" i="0" u="none" strike="noStrike" kern="1200" cap="none" spc="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1/2</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study</a:t>
            </a:r>
            <a:r>
              <a:rPr kumimoji="0" sz="2200" b="0" i="0" u="none" strike="noStrike" kern="1200" cap="none" spc="-25" normalizeH="0" baseline="0" noProof="0" dirty="0">
                <a:ln>
                  <a:noFill/>
                </a:ln>
                <a:solidFill>
                  <a:prstClr val="black"/>
                </a:solidFill>
                <a:effectLst/>
                <a:uLnTx/>
                <a:uFillTx/>
                <a:latin typeface="Corbel"/>
                <a:ea typeface="+mn-ea"/>
                <a:cs typeface="Corbel"/>
              </a:rPr>
              <a:t> </a:t>
            </a:r>
            <a:r>
              <a:rPr kumimoji="0" sz="2200" b="0" i="0" u="none" strike="noStrike" kern="1200" cap="none" spc="-10" normalizeH="0" baseline="0" noProof="0" dirty="0">
                <a:ln>
                  <a:noFill/>
                </a:ln>
                <a:solidFill>
                  <a:prstClr val="black"/>
                </a:solidFill>
                <a:effectLst/>
                <a:uLnTx/>
                <a:uFillTx/>
                <a:latin typeface="Corbel"/>
                <a:ea typeface="+mn-ea"/>
                <a:cs typeface="Corbel"/>
              </a:rPr>
              <a:t>in</a:t>
            </a:r>
            <a:r>
              <a:rPr kumimoji="0" sz="2200" b="0" i="0" u="none" strike="noStrike" kern="1200" cap="none" spc="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metastatic</a:t>
            </a:r>
            <a:r>
              <a:rPr kumimoji="0" sz="2200" b="0" i="0" u="none" strike="noStrike" kern="1200" cap="none" spc="-105" normalizeH="0" baseline="0" noProof="0" dirty="0">
                <a:ln>
                  <a:noFill/>
                </a:ln>
                <a:solidFill>
                  <a:prstClr val="black"/>
                </a:solidFill>
                <a:effectLst/>
                <a:uLnTx/>
                <a:uFillTx/>
                <a:latin typeface="Corbel"/>
                <a:ea typeface="+mn-ea"/>
                <a:cs typeface="Corbel"/>
              </a:rPr>
              <a:t> </a:t>
            </a:r>
            <a:r>
              <a:rPr kumimoji="0" sz="2200" b="0" i="0" u="none" strike="noStrike" kern="1200" cap="none" spc="-10" normalizeH="0" baseline="0" noProof="0" dirty="0">
                <a:ln>
                  <a:noFill/>
                </a:ln>
                <a:solidFill>
                  <a:prstClr val="black"/>
                </a:solidFill>
                <a:effectLst/>
                <a:uLnTx/>
                <a:uFillTx/>
                <a:latin typeface="Corbel"/>
                <a:ea typeface="+mn-ea"/>
                <a:cs typeface="Corbel"/>
              </a:rPr>
              <a:t>CSCC:</a:t>
            </a:r>
            <a:r>
              <a:rPr kumimoji="0" sz="2200" b="0" i="0" u="none" strike="noStrike" kern="1200" cap="none" spc="5" normalizeH="0" baseline="0" noProof="0" dirty="0">
                <a:ln>
                  <a:noFill/>
                </a:ln>
                <a:solidFill>
                  <a:prstClr val="black"/>
                </a:solidFill>
                <a:effectLst/>
                <a:uLnTx/>
                <a:uFillTx/>
                <a:latin typeface="Corbel"/>
                <a:ea typeface="+mn-ea"/>
                <a:cs typeface="Corbel"/>
              </a:rPr>
              <a:t> </a:t>
            </a:r>
            <a:r>
              <a:rPr kumimoji="0" sz="2200" b="0" i="0" u="none" strike="noStrike" kern="1200" cap="none" spc="0" normalizeH="0" baseline="0" noProof="0" dirty="0">
                <a:ln>
                  <a:noFill/>
                </a:ln>
                <a:solidFill>
                  <a:prstClr val="black"/>
                </a:solidFill>
                <a:effectLst/>
                <a:uLnTx/>
                <a:uFillTx/>
                <a:latin typeface="Corbel"/>
                <a:ea typeface="+mn-ea"/>
                <a:cs typeface="Corbel"/>
              </a:rPr>
              <a:t>47- </a:t>
            </a:r>
            <a:r>
              <a:rPr kumimoji="0" sz="2200" b="0" i="0" u="none" strike="noStrike" kern="1200" cap="none" spc="-430" normalizeH="0" baseline="0" noProof="0" dirty="0">
                <a:ln>
                  <a:noFill/>
                </a:ln>
                <a:solidFill>
                  <a:prstClr val="black"/>
                </a:solidFill>
                <a:effectLst/>
                <a:uLnTx/>
                <a:uFillTx/>
                <a:latin typeface="Corbel"/>
                <a:ea typeface="+mn-ea"/>
                <a:cs typeface="Corbel"/>
              </a:rPr>
              <a:t> </a:t>
            </a:r>
            <a:r>
              <a:rPr kumimoji="0" sz="2200" b="0" i="0" u="none" strike="noStrike" kern="1200" cap="none" spc="-20" normalizeH="0" baseline="0" noProof="0" dirty="0">
                <a:ln>
                  <a:noFill/>
                </a:ln>
                <a:solidFill>
                  <a:prstClr val="black"/>
                </a:solidFill>
                <a:effectLst/>
                <a:uLnTx/>
                <a:uFillTx/>
                <a:latin typeface="Corbel"/>
                <a:ea typeface="+mn-ea"/>
                <a:cs typeface="Corbel"/>
              </a:rPr>
              <a:t>50%</a:t>
            </a:r>
            <a:r>
              <a:rPr kumimoji="0" sz="2200" b="0" i="0" u="none" strike="noStrike" kern="1200" cap="none" spc="-5" normalizeH="0" baseline="0" noProof="0" dirty="0">
                <a:ln>
                  <a:noFill/>
                </a:ln>
                <a:solidFill>
                  <a:prstClr val="black"/>
                </a:solidFill>
                <a:effectLst/>
                <a:uLnTx/>
                <a:uFillTx/>
                <a:latin typeface="Corbel"/>
                <a:ea typeface="+mn-ea"/>
                <a:cs typeface="Corbel"/>
              </a:rPr>
              <a:t> response</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rate</a:t>
            </a:r>
            <a:endParaRPr kumimoji="0" sz="2200" b="0" i="0" u="none" strike="noStrike" kern="1200" cap="none" spc="0" normalizeH="0" baseline="0" noProof="0">
              <a:ln>
                <a:noFill/>
              </a:ln>
              <a:solidFill>
                <a:prstClr val="black"/>
              </a:solidFill>
              <a:effectLst/>
              <a:uLnTx/>
              <a:uFillTx/>
              <a:latin typeface="Corbel"/>
              <a:ea typeface="+mn-ea"/>
              <a:cs typeface="Corbel"/>
            </a:endParaRPr>
          </a:p>
          <a:p>
            <a:pPr marL="355600" marR="224154" lvl="0" indent="-342900" algn="l" defTabSz="914400" rtl="0" eaLnBrk="1" fontAlgn="auto" latinLnBrk="0" hangingPunct="1">
              <a:lnSpc>
                <a:spcPts val="2380"/>
              </a:lnSpc>
              <a:spcBef>
                <a:spcPts val="520"/>
              </a:spcBef>
              <a:spcAft>
                <a:spcPts val="0"/>
              </a:spcAft>
              <a:buClrTx/>
              <a:buSzTx/>
              <a:buFont typeface="Arial MT"/>
              <a:buChar char="•"/>
              <a:tabLst>
                <a:tab pos="354965" algn="l"/>
                <a:tab pos="355600" algn="l"/>
              </a:tabLst>
              <a:defRPr/>
            </a:pPr>
            <a:r>
              <a:rPr kumimoji="0" sz="2200" b="0" i="0" u="none" strike="noStrike" kern="1200" cap="none" spc="-10" normalizeH="0" baseline="0" noProof="0" dirty="0">
                <a:ln>
                  <a:noFill/>
                </a:ln>
                <a:solidFill>
                  <a:prstClr val="black"/>
                </a:solidFill>
                <a:effectLst/>
                <a:uLnTx/>
                <a:uFillTx/>
                <a:latin typeface="Corbel"/>
                <a:ea typeface="+mn-ea"/>
                <a:cs typeface="Corbel"/>
              </a:rPr>
              <a:t>Phase </a:t>
            </a:r>
            <a:r>
              <a:rPr kumimoji="0" sz="2200" b="0" i="0" u="none" strike="noStrike" kern="1200" cap="none" spc="-5" normalizeH="0" baseline="0" noProof="0" dirty="0">
                <a:ln>
                  <a:noFill/>
                </a:ln>
                <a:solidFill>
                  <a:prstClr val="black"/>
                </a:solidFill>
                <a:effectLst/>
                <a:uLnTx/>
                <a:uFillTx/>
                <a:latin typeface="Corbel"/>
                <a:ea typeface="+mn-ea"/>
                <a:cs typeface="Corbel"/>
              </a:rPr>
              <a:t>2 study </a:t>
            </a:r>
            <a:r>
              <a:rPr kumimoji="0" sz="2200" b="0" i="0" u="none" strike="noStrike" kern="1200" cap="none" spc="-10" normalizeH="0" baseline="0" noProof="0" dirty="0">
                <a:ln>
                  <a:noFill/>
                </a:ln>
                <a:solidFill>
                  <a:prstClr val="black"/>
                </a:solidFill>
                <a:effectLst/>
                <a:uLnTx/>
                <a:uFillTx/>
                <a:latin typeface="Corbel"/>
                <a:ea typeface="+mn-ea"/>
                <a:cs typeface="Corbel"/>
              </a:rPr>
              <a:t>in locally </a:t>
            </a:r>
            <a:r>
              <a:rPr kumimoji="0" sz="2200" b="0" i="0" u="none" strike="noStrike" kern="1200" cap="none" spc="-5" normalizeH="0" baseline="0" noProof="0" dirty="0">
                <a:ln>
                  <a:noFill/>
                </a:ln>
                <a:solidFill>
                  <a:prstClr val="black"/>
                </a:solidFill>
                <a:effectLst/>
                <a:uLnTx/>
                <a:uFillTx/>
                <a:latin typeface="Corbel"/>
                <a:ea typeface="+mn-ea"/>
                <a:cs typeface="Corbel"/>
              </a:rPr>
              <a:t>advanced </a:t>
            </a:r>
            <a:r>
              <a:rPr kumimoji="0" sz="2200" b="0" i="0" u="none" strike="noStrike" kern="1200" cap="none" spc="-10" normalizeH="0" baseline="0" noProof="0" dirty="0">
                <a:ln>
                  <a:noFill/>
                </a:ln>
                <a:solidFill>
                  <a:prstClr val="black"/>
                </a:solidFill>
                <a:effectLst/>
                <a:uLnTx/>
                <a:uFillTx/>
                <a:latin typeface="Corbel"/>
                <a:ea typeface="+mn-ea"/>
                <a:cs typeface="Corbel"/>
              </a:rPr>
              <a:t>CSCC: </a:t>
            </a:r>
            <a:r>
              <a:rPr kumimoji="0" sz="2200" b="0" i="0" u="none" strike="noStrike" kern="1200" cap="none" spc="-430" normalizeH="0" baseline="0" noProof="0" dirty="0">
                <a:ln>
                  <a:noFill/>
                </a:ln>
                <a:solidFill>
                  <a:prstClr val="black"/>
                </a:solidFill>
                <a:effectLst/>
                <a:uLnTx/>
                <a:uFillTx/>
                <a:latin typeface="Corbel"/>
                <a:ea typeface="+mn-ea"/>
                <a:cs typeface="Corbel"/>
              </a:rPr>
              <a:t> </a:t>
            </a:r>
            <a:r>
              <a:rPr kumimoji="0" sz="2200" b="0" i="0" u="none" strike="noStrike" kern="1200" cap="none" spc="0" normalizeH="0" baseline="0" noProof="0" dirty="0">
                <a:ln>
                  <a:noFill/>
                </a:ln>
                <a:solidFill>
                  <a:prstClr val="black"/>
                </a:solidFill>
                <a:effectLst/>
                <a:uLnTx/>
                <a:uFillTx/>
                <a:latin typeface="Corbel"/>
                <a:ea typeface="+mn-ea"/>
                <a:cs typeface="Corbel"/>
              </a:rPr>
              <a:t>44%</a:t>
            </a:r>
            <a:r>
              <a:rPr kumimoji="0" sz="2200" b="0" i="0" u="none" strike="noStrike" kern="1200" cap="none" spc="-5" normalizeH="0" baseline="0" noProof="0" dirty="0">
                <a:ln>
                  <a:noFill/>
                </a:ln>
                <a:solidFill>
                  <a:prstClr val="black"/>
                </a:solidFill>
                <a:effectLst/>
                <a:uLnTx/>
                <a:uFillTx/>
                <a:latin typeface="Corbel"/>
                <a:ea typeface="+mn-ea"/>
                <a:cs typeface="Corbel"/>
              </a:rPr>
              <a:t> response</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rate</a:t>
            </a:r>
            <a:endParaRPr kumimoji="0" sz="2200" b="0" i="0" u="none" strike="noStrike" kern="1200" cap="none" spc="0" normalizeH="0" baseline="0" noProof="0">
              <a:ln>
                <a:noFill/>
              </a:ln>
              <a:solidFill>
                <a:prstClr val="black"/>
              </a:solidFill>
              <a:effectLst/>
              <a:uLnTx/>
              <a:uFillTx/>
              <a:latin typeface="Corbel"/>
              <a:ea typeface="+mn-ea"/>
              <a:cs typeface="Corbel"/>
            </a:endParaRPr>
          </a:p>
          <a:p>
            <a:pPr marL="355600" marR="5080" lvl="0" indent="-342900" algn="l" defTabSz="914400" rtl="0" eaLnBrk="1" fontAlgn="auto" latinLnBrk="0" hangingPunct="1">
              <a:lnSpc>
                <a:spcPts val="2380"/>
              </a:lnSpc>
              <a:spcBef>
                <a:spcPts val="520"/>
              </a:spcBef>
              <a:spcAft>
                <a:spcPts val="0"/>
              </a:spcAft>
              <a:buClrTx/>
              <a:buSzTx/>
              <a:buFont typeface="Arial MT"/>
              <a:buChar char="•"/>
              <a:tabLst>
                <a:tab pos="354965" algn="l"/>
                <a:tab pos="355600" algn="l"/>
              </a:tabLst>
              <a:defRPr/>
            </a:pPr>
            <a:r>
              <a:rPr kumimoji="0" sz="2200" b="0" i="0" u="none" strike="noStrike" kern="1200" cap="none" spc="-5" normalizeH="0" baseline="0" noProof="0" dirty="0">
                <a:ln>
                  <a:noFill/>
                </a:ln>
                <a:solidFill>
                  <a:prstClr val="black"/>
                </a:solidFill>
                <a:effectLst/>
                <a:uLnTx/>
                <a:uFillTx/>
                <a:latin typeface="Corbel"/>
                <a:ea typeface="+mn-ea"/>
                <a:cs typeface="Corbel"/>
              </a:rPr>
              <a:t>FDA</a:t>
            </a:r>
            <a:r>
              <a:rPr kumimoji="0" sz="2200" b="0" i="0" u="none" strike="noStrike" kern="1200" cap="none" spc="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approved</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“for</a:t>
            </a:r>
            <a:r>
              <a:rPr kumimoji="0" sz="2200" b="0" i="0" u="none" strike="noStrike" kern="1200" cap="none" spc="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the</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treatment</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0" normalizeH="0" baseline="0" noProof="0" dirty="0">
                <a:ln>
                  <a:noFill/>
                </a:ln>
                <a:solidFill>
                  <a:prstClr val="black"/>
                </a:solidFill>
                <a:effectLst/>
                <a:uLnTx/>
                <a:uFillTx/>
                <a:latin typeface="Corbel"/>
                <a:ea typeface="+mn-ea"/>
                <a:cs typeface="Corbel"/>
              </a:rPr>
              <a:t>of </a:t>
            </a:r>
            <a:r>
              <a:rPr kumimoji="0" sz="2200" b="0" i="0" u="none" strike="noStrike" kern="1200" cap="none" spc="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patients</a:t>
            </a:r>
            <a:r>
              <a:rPr kumimoji="0" sz="2200" b="0" i="0" u="none" strike="noStrike" kern="1200" cap="none" spc="-1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with</a:t>
            </a:r>
            <a:r>
              <a:rPr kumimoji="0" sz="2200" b="0" i="0" u="none" strike="noStrike" kern="1200" cap="none" spc="10" normalizeH="0" baseline="0" noProof="0" dirty="0">
                <a:ln>
                  <a:noFill/>
                </a:ln>
                <a:solidFill>
                  <a:prstClr val="black"/>
                </a:solidFill>
                <a:effectLst/>
                <a:uLnTx/>
                <a:uFillTx/>
                <a:latin typeface="Corbel"/>
                <a:ea typeface="+mn-ea"/>
                <a:cs typeface="Corbel"/>
              </a:rPr>
              <a:t> </a:t>
            </a:r>
            <a:r>
              <a:rPr kumimoji="0" sz="2200" b="0" i="0" u="none" strike="noStrike" kern="1200" cap="none" spc="-10" normalizeH="0" baseline="0" noProof="0" dirty="0">
                <a:ln>
                  <a:noFill/>
                </a:ln>
                <a:solidFill>
                  <a:prstClr val="black"/>
                </a:solidFill>
                <a:effectLst/>
                <a:uLnTx/>
                <a:uFillTx/>
                <a:latin typeface="Corbel"/>
                <a:ea typeface="+mn-ea"/>
                <a:cs typeface="Corbel"/>
              </a:rPr>
              <a:t>locally</a:t>
            </a:r>
            <a:r>
              <a:rPr kumimoji="0" sz="2200" b="0" i="0" u="none" strike="noStrike" kern="1200" cap="none" spc="1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advanced</a:t>
            </a:r>
            <a:r>
              <a:rPr kumimoji="0" sz="2200" b="0" i="0" u="none" strike="noStrike" kern="1200" cap="none" spc="-25" normalizeH="0" baseline="0" noProof="0" dirty="0">
                <a:ln>
                  <a:noFill/>
                </a:ln>
                <a:solidFill>
                  <a:prstClr val="black"/>
                </a:solidFill>
                <a:effectLst/>
                <a:uLnTx/>
                <a:uFillTx/>
                <a:latin typeface="Corbel"/>
                <a:ea typeface="+mn-ea"/>
                <a:cs typeface="Corbel"/>
              </a:rPr>
              <a:t> </a:t>
            </a:r>
            <a:r>
              <a:rPr kumimoji="0" sz="2200" b="0" i="0" u="none" strike="noStrike" kern="1200" cap="none" spc="0" normalizeH="0" baseline="0" noProof="0" dirty="0">
                <a:ln>
                  <a:noFill/>
                </a:ln>
                <a:solidFill>
                  <a:prstClr val="black"/>
                </a:solidFill>
                <a:effectLst/>
                <a:uLnTx/>
                <a:uFillTx/>
                <a:latin typeface="Corbel"/>
                <a:ea typeface="+mn-ea"/>
                <a:cs typeface="Corbel"/>
              </a:rPr>
              <a:t>or </a:t>
            </a:r>
            <a:r>
              <a:rPr kumimoji="0" sz="2200" b="0" i="0" u="none" strike="noStrike" kern="1200" cap="none" spc="5" normalizeH="0" baseline="0" noProof="0" dirty="0">
                <a:ln>
                  <a:noFill/>
                </a:ln>
                <a:solidFill>
                  <a:prstClr val="black"/>
                </a:solidFill>
                <a:effectLst/>
                <a:uLnTx/>
                <a:uFillTx/>
                <a:latin typeface="Corbel"/>
                <a:ea typeface="+mn-ea"/>
                <a:cs typeface="Corbel"/>
              </a:rPr>
              <a:t> </a:t>
            </a:r>
            <a:r>
              <a:rPr kumimoji="0" sz="2200" b="0" i="0" u="none" strike="noStrike" kern="1200" cap="none" spc="-5" normalizeH="0" baseline="0" noProof="0" dirty="0">
                <a:ln>
                  <a:noFill/>
                </a:ln>
                <a:solidFill>
                  <a:prstClr val="black"/>
                </a:solidFill>
                <a:effectLst/>
                <a:uLnTx/>
                <a:uFillTx/>
                <a:latin typeface="Corbel"/>
                <a:ea typeface="+mn-ea"/>
                <a:cs typeface="Corbel"/>
              </a:rPr>
              <a:t>metastatic </a:t>
            </a:r>
            <a:r>
              <a:rPr kumimoji="0" sz="2200" b="0" i="0" u="none" strike="noStrike" kern="1200" cap="none" spc="-10" normalizeH="0" baseline="0" noProof="0" dirty="0">
                <a:ln>
                  <a:noFill/>
                </a:ln>
                <a:solidFill>
                  <a:prstClr val="black"/>
                </a:solidFill>
                <a:effectLst/>
                <a:uLnTx/>
                <a:uFillTx/>
                <a:latin typeface="Corbel"/>
                <a:ea typeface="+mn-ea"/>
                <a:cs typeface="Corbel"/>
              </a:rPr>
              <a:t>CSCC who </a:t>
            </a:r>
            <a:r>
              <a:rPr kumimoji="0" sz="2200" b="0" i="0" u="none" strike="noStrike" kern="1200" cap="none" spc="-5" normalizeH="0" baseline="0" noProof="0" dirty="0">
                <a:ln>
                  <a:noFill/>
                </a:ln>
                <a:solidFill>
                  <a:prstClr val="black"/>
                </a:solidFill>
                <a:effectLst/>
                <a:uLnTx/>
                <a:uFillTx/>
                <a:latin typeface="Corbel"/>
                <a:ea typeface="+mn-ea"/>
                <a:cs typeface="Corbel"/>
              </a:rPr>
              <a:t>are </a:t>
            </a:r>
            <a:r>
              <a:rPr kumimoji="0" sz="2200" b="0" i="0" u="heavy" strike="noStrike" kern="1200" cap="none" spc="0" normalizeH="0" baseline="0" noProof="0" dirty="0">
                <a:ln>
                  <a:noFill/>
                </a:ln>
                <a:solidFill>
                  <a:prstClr val="black"/>
                </a:solidFill>
                <a:effectLst/>
                <a:uLnTx/>
                <a:uFill>
                  <a:solidFill>
                    <a:srgbClr val="000000"/>
                  </a:solidFill>
                </a:uFill>
                <a:latin typeface="Corbel"/>
                <a:ea typeface="+mn-ea"/>
                <a:cs typeface="Corbel"/>
              </a:rPr>
              <a:t>not </a:t>
            </a:r>
            <a:r>
              <a:rPr kumimoji="0" sz="2200" b="0" i="0" u="heavy" strike="noStrike" kern="1200" cap="none" spc="-5" normalizeH="0" baseline="0" noProof="0" dirty="0">
                <a:ln>
                  <a:noFill/>
                </a:ln>
                <a:solidFill>
                  <a:prstClr val="black"/>
                </a:solidFill>
                <a:effectLst/>
                <a:uLnTx/>
                <a:uFill>
                  <a:solidFill>
                    <a:srgbClr val="000000"/>
                  </a:solidFill>
                </a:uFill>
                <a:latin typeface="Corbel"/>
                <a:ea typeface="+mn-ea"/>
                <a:cs typeface="Corbel"/>
              </a:rPr>
              <a:t>candidates </a:t>
            </a:r>
            <a:r>
              <a:rPr kumimoji="0" sz="2200" b="0" i="0" u="none" strike="noStrike" kern="1200" cap="none" spc="0" normalizeH="0" baseline="0" noProof="0" dirty="0">
                <a:ln>
                  <a:noFill/>
                </a:ln>
                <a:solidFill>
                  <a:prstClr val="black"/>
                </a:solidFill>
                <a:effectLst/>
                <a:uLnTx/>
                <a:uFillTx/>
                <a:latin typeface="Corbel"/>
                <a:ea typeface="+mn-ea"/>
                <a:cs typeface="Corbel"/>
              </a:rPr>
              <a:t> </a:t>
            </a:r>
            <a:r>
              <a:rPr kumimoji="0" sz="2200" b="0" i="0" u="heavy" strike="noStrike" kern="1200" cap="none" spc="-5" normalizeH="0" baseline="0" noProof="0" dirty="0">
                <a:ln>
                  <a:noFill/>
                </a:ln>
                <a:solidFill>
                  <a:prstClr val="black"/>
                </a:solidFill>
                <a:effectLst/>
                <a:uLnTx/>
                <a:uFill>
                  <a:solidFill>
                    <a:srgbClr val="000000"/>
                  </a:solidFill>
                </a:uFill>
                <a:latin typeface="Corbel"/>
                <a:ea typeface="+mn-ea"/>
                <a:cs typeface="Corbel"/>
              </a:rPr>
              <a:t>for</a:t>
            </a:r>
            <a:r>
              <a:rPr kumimoji="0" sz="2200" b="0" i="0" u="heavy" strike="noStrike" kern="1200" cap="none" spc="-15" normalizeH="0" baseline="0" noProof="0" dirty="0">
                <a:ln>
                  <a:noFill/>
                </a:ln>
                <a:solidFill>
                  <a:prstClr val="black"/>
                </a:solidFill>
                <a:effectLst/>
                <a:uLnTx/>
                <a:uFill>
                  <a:solidFill>
                    <a:srgbClr val="000000"/>
                  </a:solidFill>
                </a:uFill>
                <a:latin typeface="Corbel"/>
                <a:ea typeface="+mn-ea"/>
                <a:cs typeface="Corbel"/>
              </a:rPr>
              <a:t> </a:t>
            </a:r>
            <a:r>
              <a:rPr kumimoji="0" sz="2200" b="0" i="0" u="heavy" strike="noStrike" kern="1200" cap="none" spc="-5" normalizeH="0" baseline="0" noProof="0" dirty="0">
                <a:ln>
                  <a:noFill/>
                </a:ln>
                <a:solidFill>
                  <a:prstClr val="black"/>
                </a:solidFill>
                <a:effectLst/>
                <a:uLnTx/>
                <a:uFill>
                  <a:solidFill>
                    <a:srgbClr val="000000"/>
                  </a:solidFill>
                </a:uFill>
                <a:latin typeface="Corbel"/>
                <a:ea typeface="+mn-ea"/>
                <a:cs typeface="Corbel"/>
              </a:rPr>
              <a:t>curative surgery</a:t>
            </a:r>
            <a:r>
              <a:rPr kumimoji="0" sz="2200" b="0" i="0" u="heavy" strike="noStrike" kern="1200" cap="none" spc="0" normalizeH="0" baseline="0" noProof="0" dirty="0">
                <a:ln>
                  <a:noFill/>
                </a:ln>
                <a:solidFill>
                  <a:prstClr val="black"/>
                </a:solidFill>
                <a:effectLst/>
                <a:uLnTx/>
                <a:uFill>
                  <a:solidFill>
                    <a:srgbClr val="000000"/>
                  </a:solidFill>
                </a:uFill>
                <a:latin typeface="Corbel"/>
                <a:ea typeface="+mn-ea"/>
                <a:cs typeface="Corbel"/>
              </a:rPr>
              <a:t> or</a:t>
            </a:r>
            <a:r>
              <a:rPr kumimoji="0" sz="2200" b="0" i="0" u="heavy" strike="noStrike" kern="1200" cap="none" spc="-10" normalizeH="0" baseline="0" noProof="0" dirty="0">
                <a:ln>
                  <a:noFill/>
                </a:ln>
                <a:solidFill>
                  <a:prstClr val="black"/>
                </a:solidFill>
                <a:effectLst/>
                <a:uLnTx/>
                <a:uFill>
                  <a:solidFill>
                    <a:srgbClr val="000000"/>
                  </a:solidFill>
                </a:uFill>
                <a:latin typeface="Corbel"/>
                <a:ea typeface="+mn-ea"/>
                <a:cs typeface="Corbel"/>
              </a:rPr>
              <a:t> </a:t>
            </a:r>
            <a:r>
              <a:rPr kumimoji="0" sz="2200" b="0" i="0" u="heavy" strike="noStrike" kern="1200" cap="none" spc="-5" normalizeH="0" baseline="0" noProof="0" dirty="0">
                <a:ln>
                  <a:noFill/>
                </a:ln>
                <a:solidFill>
                  <a:prstClr val="black"/>
                </a:solidFill>
                <a:effectLst/>
                <a:uLnTx/>
                <a:uFill>
                  <a:solidFill>
                    <a:srgbClr val="000000"/>
                  </a:solidFill>
                </a:uFill>
                <a:latin typeface="Corbel"/>
                <a:ea typeface="+mn-ea"/>
                <a:cs typeface="Corbel"/>
              </a:rPr>
              <a:t>curative radiation.</a:t>
            </a:r>
            <a:r>
              <a:rPr kumimoji="0" sz="2200" b="0" i="0" u="none" strike="noStrike" kern="1200" cap="none" spc="-5" normalizeH="0" baseline="0" noProof="0" dirty="0">
                <a:ln>
                  <a:noFill/>
                </a:ln>
                <a:solidFill>
                  <a:prstClr val="black"/>
                </a:solidFill>
                <a:effectLst/>
                <a:uLnTx/>
                <a:uFillTx/>
                <a:latin typeface="Corbel"/>
                <a:ea typeface="+mn-ea"/>
                <a:cs typeface="Corbel"/>
              </a:rPr>
              <a:t>”</a:t>
            </a:r>
            <a:endParaRPr kumimoji="0" sz="2200" b="0" i="0" u="none" strike="noStrike" kern="1200" cap="none" spc="0" normalizeH="0" baseline="0" noProof="0">
              <a:ln>
                <a:noFill/>
              </a:ln>
              <a:solidFill>
                <a:prstClr val="black"/>
              </a:solidFill>
              <a:effectLst/>
              <a:uLnTx/>
              <a:uFillTx/>
              <a:latin typeface="Corbel"/>
              <a:ea typeface="+mn-ea"/>
              <a:cs typeface="Corbel"/>
            </a:endParaRPr>
          </a:p>
        </p:txBody>
      </p:sp>
      <p:sp>
        <p:nvSpPr>
          <p:cNvPr id="5" name="object 5"/>
          <p:cNvSpPr txBox="1"/>
          <p:nvPr/>
        </p:nvSpPr>
        <p:spPr>
          <a:xfrm>
            <a:off x="6272107" y="1368959"/>
            <a:ext cx="210312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15" normalizeH="0" baseline="0" noProof="0" dirty="0">
                <a:ln>
                  <a:noFill/>
                </a:ln>
                <a:solidFill>
                  <a:prstClr val="black"/>
                </a:solidFill>
                <a:effectLst/>
                <a:uLnTx/>
                <a:uFillTx/>
                <a:latin typeface="Corbel"/>
                <a:ea typeface="+mn-ea"/>
                <a:cs typeface="Corbel"/>
              </a:rPr>
              <a:t>Pembrolizumab</a:t>
            </a:r>
            <a:endParaRPr kumimoji="0" sz="2400" b="0" i="0" u="none" strike="noStrike" kern="1200" cap="none" spc="0" normalizeH="0" baseline="0" noProof="0">
              <a:ln>
                <a:noFill/>
              </a:ln>
              <a:solidFill>
                <a:prstClr val="black"/>
              </a:solidFill>
              <a:effectLst/>
              <a:uLnTx/>
              <a:uFillTx/>
              <a:latin typeface="Corbel"/>
              <a:ea typeface="+mn-ea"/>
              <a:cs typeface="Corbel"/>
            </a:endParaRPr>
          </a:p>
        </p:txBody>
      </p:sp>
      <p:sp>
        <p:nvSpPr>
          <p:cNvPr id="6" name="object 6"/>
          <p:cNvSpPr txBox="1">
            <a:spLocks noGrp="1"/>
          </p:cNvSpPr>
          <p:nvPr>
            <p:ph sz="half" idx="3"/>
          </p:nvPr>
        </p:nvSpPr>
        <p:spPr>
          <a:prstGeom prst="rect">
            <a:avLst/>
          </a:prstGeom>
        </p:spPr>
        <p:txBody>
          <a:bodyPr vert="horz" wrap="square" lIns="0" tIns="46355" rIns="0" bIns="0" rtlCol="0">
            <a:spAutoFit/>
          </a:bodyPr>
          <a:lstStyle/>
          <a:p>
            <a:pPr marL="355600" indent="-342900">
              <a:lnSpc>
                <a:spcPct val="100000"/>
              </a:lnSpc>
              <a:spcBef>
                <a:spcPts val="365"/>
              </a:spcBef>
              <a:buFont typeface="Arial MT"/>
              <a:buChar char="•"/>
              <a:tabLst>
                <a:tab pos="354965" algn="l"/>
                <a:tab pos="355600" algn="l"/>
              </a:tabLst>
            </a:pPr>
            <a:r>
              <a:rPr spc="-5" dirty="0"/>
              <a:t>Blocks</a:t>
            </a:r>
            <a:r>
              <a:rPr spc="-20" dirty="0"/>
              <a:t> </a:t>
            </a:r>
            <a:r>
              <a:rPr spc="-5" dirty="0"/>
              <a:t>programmed</a:t>
            </a:r>
            <a:r>
              <a:rPr dirty="0"/>
              <a:t> </a:t>
            </a:r>
            <a:r>
              <a:rPr spc="-5" dirty="0"/>
              <a:t>death-1</a:t>
            </a:r>
            <a:r>
              <a:rPr spc="-15" dirty="0"/>
              <a:t> </a:t>
            </a:r>
            <a:r>
              <a:rPr spc="-5" dirty="0"/>
              <a:t>(PD1)</a:t>
            </a:r>
          </a:p>
          <a:p>
            <a:pPr marL="355600" marR="250825" indent="-342900">
              <a:lnSpc>
                <a:spcPts val="2380"/>
              </a:lnSpc>
              <a:spcBef>
                <a:spcPts val="560"/>
              </a:spcBef>
              <a:buFont typeface="Arial MT"/>
              <a:buChar char="•"/>
              <a:tabLst>
                <a:tab pos="354965" algn="l"/>
                <a:tab pos="355600" algn="l"/>
              </a:tabLst>
            </a:pPr>
            <a:r>
              <a:rPr spc="-10" dirty="0"/>
              <a:t>Phase</a:t>
            </a:r>
            <a:r>
              <a:rPr spc="10" dirty="0"/>
              <a:t> </a:t>
            </a:r>
            <a:r>
              <a:rPr spc="-5" dirty="0"/>
              <a:t>2 study</a:t>
            </a:r>
            <a:r>
              <a:rPr spc="-25" dirty="0"/>
              <a:t> </a:t>
            </a:r>
            <a:r>
              <a:rPr spc="-10" dirty="0"/>
              <a:t>in</a:t>
            </a:r>
            <a:r>
              <a:rPr spc="5" dirty="0"/>
              <a:t> </a:t>
            </a:r>
            <a:r>
              <a:rPr spc="-5" dirty="0"/>
              <a:t>locally</a:t>
            </a:r>
            <a:r>
              <a:rPr spc="15" dirty="0"/>
              <a:t> </a:t>
            </a:r>
            <a:r>
              <a:rPr spc="-5" dirty="0"/>
              <a:t>advanced</a:t>
            </a:r>
            <a:r>
              <a:rPr spc="-15" dirty="0"/>
              <a:t> </a:t>
            </a:r>
            <a:r>
              <a:rPr dirty="0"/>
              <a:t>or </a:t>
            </a:r>
            <a:r>
              <a:rPr spc="5" dirty="0"/>
              <a:t> </a:t>
            </a:r>
            <a:r>
              <a:rPr spc="-5" dirty="0"/>
              <a:t>recurrent/metastatic</a:t>
            </a:r>
            <a:r>
              <a:rPr spc="-85" dirty="0"/>
              <a:t> </a:t>
            </a:r>
            <a:r>
              <a:rPr spc="-10" dirty="0"/>
              <a:t>CSCC:</a:t>
            </a:r>
            <a:r>
              <a:rPr dirty="0"/>
              <a:t> </a:t>
            </a:r>
            <a:r>
              <a:rPr spc="-20" dirty="0"/>
              <a:t>50%</a:t>
            </a:r>
            <a:r>
              <a:rPr spc="-5" dirty="0"/>
              <a:t> </a:t>
            </a:r>
            <a:r>
              <a:rPr dirty="0"/>
              <a:t>or</a:t>
            </a:r>
            <a:r>
              <a:rPr spc="-10" dirty="0"/>
              <a:t> </a:t>
            </a:r>
            <a:r>
              <a:rPr spc="-5" dirty="0"/>
              <a:t>35% </a:t>
            </a:r>
            <a:r>
              <a:rPr spc="-430" dirty="0"/>
              <a:t> </a:t>
            </a:r>
            <a:r>
              <a:rPr spc="-5" dirty="0"/>
              <a:t>response</a:t>
            </a:r>
            <a:r>
              <a:rPr spc="5" dirty="0"/>
              <a:t> </a:t>
            </a:r>
            <a:r>
              <a:rPr spc="-5" dirty="0"/>
              <a:t>rate</a:t>
            </a:r>
          </a:p>
          <a:p>
            <a:pPr marL="355600" marR="74930" indent="-342900">
              <a:lnSpc>
                <a:spcPts val="2380"/>
              </a:lnSpc>
              <a:spcBef>
                <a:spcPts val="515"/>
              </a:spcBef>
              <a:buFont typeface="Arial MT"/>
              <a:buChar char="•"/>
              <a:tabLst>
                <a:tab pos="354965" algn="l"/>
                <a:tab pos="355600" algn="l"/>
              </a:tabLst>
            </a:pPr>
            <a:r>
              <a:rPr spc="-5" dirty="0"/>
              <a:t>Phase 2 study </a:t>
            </a:r>
            <a:r>
              <a:rPr spc="-10" dirty="0"/>
              <a:t>in </a:t>
            </a:r>
            <a:r>
              <a:rPr spc="-5" dirty="0"/>
              <a:t>unresectable </a:t>
            </a:r>
            <a:r>
              <a:rPr spc="-10" dirty="0"/>
              <a:t>CSCC:</a:t>
            </a:r>
            <a:r>
              <a:rPr spc="-5" dirty="0"/>
              <a:t> 41% </a:t>
            </a:r>
            <a:r>
              <a:rPr spc="-430" dirty="0"/>
              <a:t> </a:t>
            </a:r>
            <a:r>
              <a:rPr spc="-5" dirty="0"/>
              <a:t>response</a:t>
            </a:r>
            <a:r>
              <a:rPr spc="5" dirty="0"/>
              <a:t> </a:t>
            </a:r>
            <a:r>
              <a:rPr spc="-5" dirty="0"/>
              <a:t>rate</a:t>
            </a:r>
          </a:p>
          <a:p>
            <a:pPr marL="355600" marR="142875" indent="-342900">
              <a:lnSpc>
                <a:spcPts val="2380"/>
              </a:lnSpc>
              <a:spcBef>
                <a:spcPts val="520"/>
              </a:spcBef>
              <a:buFont typeface="Arial MT"/>
              <a:buChar char="•"/>
              <a:tabLst>
                <a:tab pos="354965" algn="l"/>
                <a:tab pos="355600" algn="l"/>
              </a:tabLst>
            </a:pPr>
            <a:r>
              <a:rPr spc="-10" dirty="0"/>
              <a:t>Phase </a:t>
            </a:r>
            <a:r>
              <a:rPr spc="-5" dirty="0"/>
              <a:t>2 substudy </a:t>
            </a:r>
            <a:r>
              <a:rPr spc="-10" dirty="0"/>
              <a:t>in </a:t>
            </a:r>
            <a:r>
              <a:rPr spc="-5" dirty="0"/>
              <a:t>advanced, refractory </a:t>
            </a:r>
            <a:r>
              <a:rPr spc="-430" dirty="0"/>
              <a:t> </a:t>
            </a:r>
            <a:r>
              <a:rPr spc="-10" dirty="0"/>
              <a:t>CSCC:</a:t>
            </a:r>
            <a:r>
              <a:rPr spc="10" dirty="0"/>
              <a:t> </a:t>
            </a:r>
            <a:r>
              <a:rPr spc="-10" dirty="0"/>
              <a:t>32%</a:t>
            </a:r>
            <a:r>
              <a:rPr spc="15" dirty="0"/>
              <a:t> </a:t>
            </a:r>
            <a:r>
              <a:rPr spc="-5" dirty="0"/>
              <a:t>response</a:t>
            </a:r>
            <a:r>
              <a:rPr dirty="0"/>
              <a:t> </a:t>
            </a:r>
            <a:r>
              <a:rPr spc="-5" dirty="0"/>
              <a:t>rate</a:t>
            </a:r>
          </a:p>
          <a:p>
            <a:pPr marL="354965" marR="5080" indent="-342900">
              <a:lnSpc>
                <a:spcPts val="2380"/>
              </a:lnSpc>
              <a:spcBef>
                <a:spcPts val="520"/>
              </a:spcBef>
              <a:buFont typeface="Arial MT"/>
              <a:buChar char="•"/>
              <a:tabLst>
                <a:tab pos="354965" algn="l"/>
                <a:tab pos="355600" algn="l"/>
              </a:tabLst>
            </a:pPr>
            <a:r>
              <a:rPr spc="-5" dirty="0"/>
              <a:t>FDA approved “for patients with recurrent </a:t>
            </a:r>
            <a:r>
              <a:rPr spc="-430" dirty="0"/>
              <a:t> </a:t>
            </a:r>
            <a:r>
              <a:rPr spc="-5" dirty="0"/>
              <a:t>or metastatic </a:t>
            </a:r>
            <a:r>
              <a:rPr spc="-10" dirty="0"/>
              <a:t>CSCC </a:t>
            </a:r>
            <a:r>
              <a:rPr spc="-5" dirty="0"/>
              <a:t>that </a:t>
            </a:r>
            <a:r>
              <a:rPr spc="-10" dirty="0"/>
              <a:t>is </a:t>
            </a:r>
            <a:r>
              <a:rPr u="heavy" dirty="0">
                <a:uFill>
                  <a:solidFill>
                    <a:srgbClr val="000000"/>
                  </a:solidFill>
                </a:uFill>
              </a:rPr>
              <a:t>not </a:t>
            </a:r>
            <a:r>
              <a:rPr u="heavy" spc="-10" dirty="0">
                <a:uFill>
                  <a:solidFill>
                    <a:srgbClr val="000000"/>
                  </a:solidFill>
                </a:uFill>
              </a:rPr>
              <a:t>curable </a:t>
            </a:r>
            <a:r>
              <a:rPr u="heavy" spc="-5" dirty="0">
                <a:uFill>
                  <a:solidFill>
                    <a:srgbClr val="000000"/>
                  </a:solidFill>
                </a:uFill>
              </a:rPr>
              <a:t>by </a:t>
            </a:r>
            <a:r>
              <a:rPr dirty="0"/>
              <a:t> </a:t>
            </a:r>
            <a:r>
              <a:rPr u="heavy" spc="-5" dirty="0">
                <a:uFill>
                  <a:solidFill>
                    <a:srgbClr val="000000"/>
                  </a:solidFill>
                </a:uFill>
              </a:rPr>
              <a:t>surgery</a:t>
            </a:r>
            <a:r>
              <a:rPr u="heavy" dirty="0">
                <a:uFill>
                  <a:solidFill>
                    <a:srgbClr val="000000"/>
                  </a:solidFill>
                </a:uFill>
              </a:rPr>
              <a:t> or</a:t>
            </a:r>
            <a:r>
              <a:rPr u="heavy" spc="-5" dirty="0">
                <a:uFill>
                  <a:solidFill>
                    <a:srgbClr val="000000"/>
                  </a:solidFill>
                </a:uFill>
              </a:rPr>
              <a:t> radiation.</a:t>
            </a:r>
            <a:r>
              <a:rPr spc="-5" dirty="0"/>
              <a:t>”</a:t>
            </a:r>
          </a:p>
        </p:txBody>
      </p:sp>
      <p:sp>
        <p:nvSpPr>
          <p:cNvPr id="7" name="object 7"/>
          <p:cNvSpPr txBox="1"/>
          <p:nvPr/>
        </p:nvSpPr>
        <p:spPr>
          <a:xfrm>
            <a:off x="5697661" y="6197324"/>
            <a:ext cx="6407150" cy="574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orbel"/>
                <a:ea typeface="+mn-ea"/>
                <a:cs typeface="Corbel"/>
              </a:rPr>
              <a:t>Migden</a:t>
            </a:r>
            <a:r>
              <a:rPr kumimoji="0" sz="1800" b="0" i="0" u="none" strike="noStrike" kern="1200" cap="none" spc="-20"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NEJM</a:t>
            </a:r>
            <a:r>
              <a:rPr kumimoji="0" sz="1800" b="0" i="0" u="none" strike="noStrike" kern="1200" cap="none" spc="-10" normalizeH="0" baseline="0" noProof="0" dirty="0">
                <a:ln>
                  <a:noFill/>
                </a:ln>
                <a:solidFill>
                  <a:prstClr val="black"/>
                </a:solidFill>
                <a:effectLst/>
                <a:uLnTx/>
                <a:uFillTx/>
                <a:latin typeface="Corbel"/>
                <a:ea typeface="+mn-ea"/>
                <a:cs typeface="Corbel"/>
              </a:rPr>
              <a:t> 2018;</a:t>
            </a:r>
            <a:r>
              <a:rPr kumimoji="0" sz="1800" b="0" i="0" u="none" strike="noStrike" kern="1200" cap="none" spc="5"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Migden</a:t>
            </a:r>
            <a:r>
              <a:rPr kumimoji="0" sz="1800" b="0" i="0" u="none" strike="noStrike" kern="1200" cap="none" spc="-20"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Lancet</a:t>
            </a:r>
            <a:r>
              <a:rPr kumimoji="0" sz="1800" b="0" i="0" u="none" strike="noStrike" kern="1200" cap="none" spc="-70" normalizeH="0" baseline="0" noProof="0" dirty="0">
                <a:ln>
                  <a:noFill/>
                </a:ln>
                <a:solidFill>
                  <a:prstClr val="black"/>
                </a:solidFill>
                <a:effectLst/>
                <a:uLnTx/>
                <a:uFillTx/>
                <a:latin typeface="Corbel"/>
                <a:ea typeface="+mn-ea"/>
                <a:cs typeface="Corbel"/>
              </a:rPr>
              <a:t> </a:t>
            </a:r>
            <a:r>
              <a:rPr kumimoji="0" sz="1800" b="0" i="0" u="none" strike="noStrike" kern="1200" cap="none" spc="0" normalizeH="0" baseline="0" noProof="0" dirty="0">
                <a:ln>
                  <a:noFill/>
                </a:ln>
                <a:solidFill>
                  <a:prstClr val="black"/>
                </a:solidFill>
                <a:effectLst/>
                <a:uLnTx/>
                <a:uFillTx/>
                <a:latin typeface="Corbel"/>
                <a:ea typeface="+mn-ea"/>
                <a:cs typeface="Corbel"/>
              </a:rPr>
              <a:t>Onc</a:t>
            </a:r>
            <a:r>
              <a:rPr kumimoji="0" sz="1800" b="0" i="0" u="none" strike="noStrike" kern="1200" cap="none" spc="-20" normalizeH="0" baseline="0" noProof="0" dirty="0">
                <a:ln>
                  <a:noFill/>
                </a:ln>
                <a:solidFill>
                  <a:prstClr val="black"/>
                </a:solidFill>
                <a:effectLst/>
                <a:uLnTx/>
                <a:uFillTx/>
                <a:latin typeface="Corbel"/>
                <a:ea typeface="+mn-ea"/>
                <a:cs typeface="Corbel"/>
              </a:rPr>
              <a:t> </a:t>
            </a:r>
            <a:r>
              <a:rPr kumimoji="0" sz="1800" b="0" i="0" u="none" strike="noStrike" kern="1200" cap="none" spc="-30" normalizeH="0" baseline="0" noProof="0" dirty="0">
                <a:ln>
                  <a:noFill/>
                </a:ln>
                <a:solidFill>
                  <a:prstClr val="black"/>
                </a:solidFill>
                <a:effectLst/>
                <a:uLnTx/>
                <a:uFillTx/>
                <a:latin typeface="Corbel"/>
                <a:ea typeface="+mn-ea"/>
                <a:cs typeface="Corbel"/>
              </a:rPr>
              <a:t>2020</a:t>
            </a:r>
            <a:endParaRPr kumimoji="0" sz="1800" b="0" i="0" u="none" strike="noStrike" kern="1200" cap="none" spc="0" normalizeH="0" baseline="0" noProof="0">
              <a:ln>
                <a:noFill/>
              </a:ln>
              <a:solidFill>
                <a:prstClr val="black"/>
              </a:solidFill>
              <a:effectLst/>
              <a:uLnTx/>
              <a:uFillTx/>
              <a:latin typeface="Corbel"/>
              <a:ea typeface="+mn-ea"/>
              <a:cs typeface="Corbe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orbel"/>
                <a:ea typeface="+mn-ea"/>
                <a:cs typeface="Corbel"/>
              </a:rPr>
              <a:t>Hughes</a:t>
            </a:r>
            <a:r>
              <a:rPr kumimoji="0" sz="1800" b="0" i="0" u="none" strike="noStrike" kern="1200" cap="none" spc="-85"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Ann</a:t>
            </a:r>
            <a:r>
              <a:rPr kumimoji="0" sz="1800" b="0" i="0" u="none" strike="noStrike" kern="1200" cap="none" spc="-75" normalizeH="0" baseline="0" noProof="0" dirty="0">
                <a:ln>
                  <a:noFill/>
                </a:ln>
                <a:solidFill>
                  <a:prstClr val="black"/>
                </a:solidFill>
                <a:effectLst/>
                <a:uLnTx/>
                <a:uFillTx/>
                <a:latin typeface="Corbel"/>
                <a:ea typeface="+mn-ea"/>
                <a:cs typeface="Corbel"/>
              </a:rPr>
              <a:t> </a:t>
            </a:r>
            <a:r>
              <a:rPr kumimoji="0" sz="1800" b="0" i="0" u="none" strike="noStrike" kern="1200" cap="none" spc="0" normalizeH="0" baseline="0" noProof="0" dirty="0">
                <a:ln>
                  <a:noFill/>
                </a:ln>
                <a:solidFill>
                  <a:prstClr val="black"/>
                </a:solidFill>
                <a:effectLst/>
                <a:uLnTx/>
                <a:uFillTx/>
                <a:latin typeface="Corbel"/>
                <a:ea typeface="+mn-ea"/>
                <a:cs typeface="Corbel"/>
              </a:rPr>
              <a:t>Onc</a:t>
            </a:r>
            <a:r>
              <a:rPr kumimoji="0" sz="1800" b="0" i="0" u="none" strike="noStrike" kern="1200" cap="none" spc="-15" normalizeH="0" baseline="0" noProof="0" dirty="0">
                <a:ln>
                  <a:noFill/>
                </a:ln>
                <a:solidFill>
                  <a:prstClr val="black"/>
                </a:solidFill>
                <a:effectLst/>
                <a:uLnTx/>
                <a:uFillTx/>
                <a:latin typeface="Corbel"/>
                <a:ea typeface="+mn-ea"/>
                <a:cs typeface="Corbel"/>
              </a:rPr>
              <a:t> </a:t>
            </a:r>
            <a:r>
              <a:rPr kumimoji="0" sz="1800" b="0" i="0" u="none" strike="noStrike" kern="1200" cap="none" spc="-20" normalizeH="0" baseline="0" noProof="0" dirty="0">
                <a:ln>
                  <a:noFill/>
                </a:ln>
                <a:solidFill>
                  <a:prstClr val="black"/>
                </a:solidFill>
                <a:effectLst/>
                <a:uLnTx/>
                <a:uFillTx/>
                <a:latin typeface="Corbel"/>
                <a:ea typeface="+mn-ea"/>
                <a:cs typeface="Corbel"/>
              </a:rPr>
              <a:t>2021;</a:t>
            </a:r>
            <a:r>
              <a:rPr kumimoji="0" sz="1800" b="0" i="0" u="none" strike="noStrike" kern="1200" cap="none" spc="10"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Maubec</a:t>
            </a:r>
            <a:r>
              <a:rPr kumimoji="0" sz="1800" b="0" i="0" u="none" strike="noStrike" kern="1200" cap="none" spc="-25"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JCO</a:t>
            </a:r>
            <a:r>
              <a:rPr kumimoji="0" sz="1800" b="0" i="0" u="none" strike="noStrike" kern="1200" cap="none" spc="20" normalizeH="0" baseline="0" noProof="0" dirty="0">
                <a:ln>
                  <a:noFill/>
                </a:ln>
                <a:solidFill>
                  <a:prstClr val="black"/>
                </a:solidFill>
                <a:effectLst/>
                <a:uLnTx/>
                <a:uFillTx/>
                <a:latin typeface="Corbel"/>
                <a:ea typeface="+mn-ea"/>
                <a:cs typeface="Corbel"/>
              </a:rPr>
              <a:t> </a:t>
            </a:r>
            <a:r>
              <a:rPr kumimoji="0" sz="1800" b="0" i="0" u="none" strike="noStrike" kern="1200" cap="none" spc="-25" normalizeH="0" baseline="0" noProof="0" dirty="0">
                <a:ln>
                  <a:noFill/>
                </a:ln>
                <a:solidFill>
                  <a:prstClr val="black"/>
                </a:solidFill>
                <a:effectLst/>
                <a:uLnTx/>
                <a:uFillTx/>
                <a:latin typeface="Corbel"/>
                <a:ea typeface="+mn-ea"/>
                <a:cs typeface="Corbel"/>
              </a:rPr>
              <a:t>2020;</a:t>
            </a:r>
            <a:r>
              <a:rPr kumimoji="0" sz="1800" b="0" i="0" u="none" strike="noStrike" kern="1200" cap="none" spc="-5" normalizeH="0" baseline="0" noProof="0" dirty="0">
                <a:ln>
                  <a:noFill/>
                </a:ln>
                <a:solidFill>
                  <a:prstClr val="black"/>
                </a:solidFill>
                <a:effectLst/>
                <a:uLnTx/>
                <a:uFillTx/>
                <a:latin typeface="Corbel"/>
                <a:ea typeface="+mn-ea"/>
                <a:cs typeface="Corbel"/>
              </a:rPr>
              <a:t> Ferrarrotto</a:t>
            </a:r>
            <a:r>
              <a:rPr kumimoji="0" sz="1800" b="0" i="0" u="none" strike="noStrike" kern="1200" cap="none" spc="-60"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Adv</a:t>
            </a:r>
            <a:r>
              <a:rPr kumimoji="0" sz="1800" b="0" i="0" u="none" strike="noStrike" kern="1200" cap="none" spc="-110" normalizeH="0" baseline="0" noProof="0" dirty="0">
                <a:ln>
                  <a:noFill/>
                </a:ln>
                <a:solidFill>
                  <a:prstClr val="black"/>
                </a:solidFill>
                <a:effectLst/>
                <a:uLnTx/>
                <a:uFillTx/>
                <a:latin typeface="Corbel"/>
                <a:ea typeface="+mn-ea"/>
                <a:cs typeface="Corbel"/>
              </a:rPr>
              <a:t> </a:t>
            </a:r>
            <a:r>
              <a:rPr kumimoji="0" sz="1800" b="0" i="0" u="none" strike="noStrike" kern="1200" cap="none" spc="-5" normalizeH="0" baseline="0" noProof="0" dirty="0">
                <a:ln>
                  <a:noFill/>
                </a:ln>
                <a:solidFill>
                  <a:prstClr val="black"/>
                </a:solidFill>
                <a:effectLst/>
                <a:uLnTx/>
                <a:uFillTx/>
                <a:latin typeface="Corbel"/>
                <a:ea typeface="+mn-ea"/>
                <a:cs typeface="Corbel"/>
              </a:rPr>
              <a:t>Ther</a:t>
            </a:r>
            <a:r>
              <a:rPr kumimoji="0" sz="1800" b="0" i="0" u="none" strike="noStrike" kern="1200" cap="none" spc="5" normalizeH="0" baseline="0" noProof="0" dirty="0">
                <a:ln>
                  <a:noFill/>
                </a:ln>
                <a:solidFill>
                  <a:prstClr val="black"/>
                </a:solidFill>
                <a:effectLst/>
                <a:uLnTx/>
                <a:uFillTx/>
                <a:latin typeface="Corbel"/>
                <a:ea typeface="+mn-ea"/>
                <a:cs typeface="Corbel"/>
              </a:rPr>
              <a:t> </a:t>
            </a:r>
            <a:r>
              <a:rPr kumimoji="0" sz="1800" b="0" i="0" u="none" strike="noStrike" kern="1200" cap="none" spc="-20" normalizeH="0" baseline="0" noProof="0" dirty="0">
                <a:ln>
                  <a:noFill/>
                </a:ln>
                <a:solidFill>
                  <a:prstClr val="black"/>
                </a:solidFill>
                <a:effectLst/>
                <a:uLnTx/>
                <a:uFillTx/>
                <a:latin typeface="Corbel"/>
                <a:ea typeface="+mn-ea"/>
                <a:cs typeface="Corbel"/>
              </a:rPr>
              <a:t>2021</a:t>
            </a:r>
            <a:endParaRPr kumimoji="0" sz="1800" b="0" i="0" u="none" strike="noStrike" kern="1200" cap="none" spc="0" normalizeH="0" baseline="0" noProof="0">
              <a:ln>
                <a:noFill/>
              </a:ln>
              <a:solidFill>
                <a:prstClr val="black"/>
              </a:solidFill>
              <a:effectLst/>
              <a:uLnTx/>
              <a:uFillTx/>
              <a:latin typeface="Corbel"/>
              <a:ea typeface="+mn-ea"/>
              <a:cs typeface="Corbe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5E122115E1CD4A8AD21F8A08048A9E" ma:contentTypeVersion="4" ma:contentTypeDescription="Create a new document." ma:contentTypeScope="" ma:versionID="7c3be2b11d7b18dfdbebbc1ab3f4579d">
  <xsd:schema xmlns:xsd="http://www.w3.org/2001/XMLSchema" xmlns:xs="http://www.w3.org/2001/XMLSchema" xmlns:p="http://schemas.microsoft.com/office/2006/metadata/properties" xmlns:ns3="773e8c03-181c-4d20-9a6c-3887d69ca66c" targetNamespace="http://schemas.microsoft.com/office/2006/metadata/properties" ma:root="true" ma:fieldsID="27ebcaeb1b59bc6f9ed2494f758694d1" ns3:_="">
    <xsd:import namespace="773e8c03-181c-4d20-9a6c-3887d69ca66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3e8c03-181c-4d20-9a6c-3887d69ca6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2DDAF4-5941-4800-8F73-8E219BB78634}">
  <ds:schemaRefs>
    <ds:schemaRef ds:uri="773e8c03-181c-4d20-9a6c-3887d69ca66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4A478EF-14C8-46AE-A76A-C2C003CF824C}">
  <ds:schemaRefs>
    <ds:schemaRef ds:uri="http://schemas.microsoft.com/office/2006/documentManagement/types"/>
    <ds:schemaRef ds:uri="http://www.w3.org/XML/1998/namespace"/>
    <ds:schemaRef ds:uri="http://schemas.openxmlformats.org/package/2006/metadata/core-properties"/>
    <ds:schemaRef ds:uri="http://purl.org/dc/dcmitype/"/>
    <ds:schemaRef ds:uri="http://purl.org/dc/elements/1.1/"/>
    <ds:schemaRef ds:uri="http://schemas.microsoft.com/office/infopath/2007/PartnerControls"/>
    <ds:schemaRef ds:uri="773e8c03-181c-4d20-9a6c-3887d69ca66c"/>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E36D34D7-E8E2-4312-84D9-CE35782E29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58</TotalTime>
  <Words>4977</Words>
  <Application>Microsoft Office PowerPoint</Application>
  <PresentationFormat>Widescreen</PresentationFormat>
  <Paragraphs>1179</Paragraphs>
  <Slides>66</Slides>
  <Notes>14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66</vt:i4>
      </vt:variant>
    </vt:vector>
  </HeadingPairs>
  <TitlesOfParts>
    <vt:vector size="78" baseType="lpstr">
      <vt:lpstr>Arial</vt:lpstr>
      <vt:lpstr>Arial MT</vt:lpstr>
      <vt:lpstr>Arial Narrow</vt:lpstr>
      <vt:lpstr>Calibri</vt:lpstr>
      <vt:lpstr>Calibri Light</vt:lpstr>
      <vt:lpstr>Corbel</vt:lpstr>
      <vt:lpstr>Helvetica</vt:lpstr>
      <vt:lpstr>Times New Roman</vt:lpstr>
      <vt:lpstr>Wingdings</vt:lpstr>
      <vt:lpstr>1_Office Theme</vt:lpstr>
      <vt:lpstr>2_Office Theme</vt:lpstr>
      <vt:lpstr>Office Theme</vt:lpstr>
      <vt:lpstr>Case Studies in Immunotherapy for the Treatment of Nonmelanoma Skin Cancer</vt:lpstr>
      <vt:lpstr>Webinar Agenda</vt:lpstr>
      <vt:lpstr>How to Submit Questions </vt:lpstr>
      <vt:lpstr>Webinar Faculty</vt:lpstr>
      <vt:lpstr>PowerPoint Presentation</vt:lpstr>
      <vt:lpstr>Immunotherapy for the Treatment of  Cutaneous Squamous Cell Carcinoma (CSCC)</vt:lpstr>
      <vt:lpstr>Disclosures</vt:lpstr>
      <vt:lpstr>Outline</vt:lpstr>
      <vt:lpstr>Immunotherapy a standard for some CSCC patients</vt:lpstr>
      <vt:lpstr>Adjuvant immunotherapy being studied in 2 randomized trials:  Neither trial has completed – role of immunotherapy undefined!</vt:lpstr>
      <vt:lpstr>Neoadjuvant immunotherapy studied in a “pilot phase II trial”</vt:lpstr>
      <vt:lpstr>Patients with resectable locally advanced enrolled</vt:lpstr>
      <vt:lpstr>Stage associated with pathologic response?</vt:lpstr>
      <vt:lpstr>Pathologic non-responders selected for adjuvant therapy</vt:lpstr>
      <vt:lpstr>Study published with limited follow up, incomplete accrual</vt:lpstr>
      <vt:lpstr>Neoadjuvant immunotherapy studied in another trial</vt:lpstr>
      <vt:lpstr>Radiographic response rate higher, path response rate similar</vt:lpstr>
      <vt:lpstr>Cases of neoadjuvant immunotherapy</vt:lpstr>
      <vt:lpstr>Cases of neoadjuvant immunotherapy</vt:lpstr>
      <vt:lpstr>Cases of neoadjuvant immunotherapy</vt:lpstr>
      <vt:lpstr>Cases of neoadjuvant immunotherapy</vt:lpstr>
      <vt:lpstr>Is neoadjuvant immunotherapy for CSCC a new standard?</vt:lpstr>
      <vt:lpstr>What about unresectable locally advanced CSCC that can be  treated with RT?</vt:lpstr>
      <vt:lpstr>Study of radiotherapy and immunotherapy for CSCC</vt:lpstr>
      <vt:lpstr>Study of chemoradiotherapy and immunotherapy for CSCC</vt:lpstr>
      <vt:lpstr>Conclusions</vt:lpstr>
      <vt:lpstr>Thanks!</vt:lpstr>
      <vt:lpstr>Case Studies for Immunotherapy for the Treatment of NMSC</vt:lpstr>
      <vt:lpstr>PowerPoint Presentation</vt:lpstr>
      <vt:lpstr>PowerPoint Presentation</vt:lpstr>
      <vt:lpstr>PowerPoint Presentation</vt:lpstr>
      <vt:lpstr>PowerPoint Presentation</vt:lpstr>
      <vt:lpstr>PowerPoint Presentation</vt:lpstr>
      <vt:lpstr>PowerPoint Presentation</vt:lpstr>
      <vt:lpstr>Salvage Neutron RT resulted in disease control  </vt:lpstr>
      <vt:lpstr>A few months later, had PD outside the RT fields, and enrolled on a trial using NK cells </vt:lpstr>
      <vt:lpstr>PowerPoint Presentation</vt:lpstr>
      <vt:lpstr>Despite radiologic CR, he had residual disease at 6 months and hence was rechallenged with pembrolizumab. </vt:lpstr>
      <vt:lpstr>Lessons learnt</vt:lpstr>
      <vt:lpstr>Be relentless in the pursuit of a successful immune response against cancer cells</vt:lpstr>
      <vt:lpstr>Prioritize immunotherapy clinical trials whenever feasible and appropriate</vt:lpstr>
      <vt:lpstr>Kinetics of successful immunotherapy responses demand patience</vt:lpstr>
      <vt:lpstr>Optimize disease control prior to immunotherapy:  Value of debulking</vt:lpstr>
      <vt:lpstr>Most cancers are “immunogenic” – we just need to find the right immunotherapy for each patient!</vt:lpstr>
      <vt:lpstr>Thank you for your attention!</vt:lpstr>
      <vt:lpstr>Case III - Immunotherapy in Challenging Populations in NMSC</vt:lpstr>
      <vt:lpstr>Disclosures</vt:lpstr>
      <vt:lpstr>Case presentation</vt:lpstr>
      <vt:lpstr>Case presentation</vt:lpstr>
      <vt:lpstr>Higher risk of cSCC in immunosuppressed patients</vt:lpstr>
      <vt:lpstr>Higher risk of cSCC in organ transplant recipients </vt:lpstr>
      <vt:lpstr>PowerPoint Presentation</vt:lpstr>
      <vt:lpstr>Immunotherapy in Organ Transplant Recipients</vt:lpstr>
      <vt:lpstr>Case presentation</vt:lpstr>
      <vt:lpstr>Case presentation</vt:lpstr>
      <vt:lpstr>Nivolumab + tacrolimus + prednisone +/- ipilimumab for kidney transplant recipients with advanced cutaneous cancers</vt:lpstr>
      <vt:lpstr>Case presentation</vt:lpstr>
      <vt:lpstr>IPI + NIVO: Complete tumor regression in 2/6 patients</vt:lpstr>
      <vt:lpstr>Case presentation</vt:lpstr>
      <vt:lpstr>Types of immunosuppressive drugs</vt:lpstr>
      <vt:lpstr>Immunotherapy in Challenging Populations</vt:lpstr>
      <vt:lpstr>Thank you</vt:lpstr>
      <vt:lpstr>Q&amp;A</vt:lpstr>
      <vt:lpstr>PowerPoint Presentation</vt:lpstr>
      <vt:lpstr>PowerPoint Presentation</vt:lpstr>
      <vt:lpstr>Thank you for attending the webinar!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Ehlerding</dc:creator>
  <cp:lastModifiedBy>Patrick Humpal</cp:lastModifiedBy>
  <cp:revision>13</cp:revision>
  <dcterms:created xsi:type="dcterms:W3CDTF">2020-08-13T16:03:42Z</dcterms:created>
  <dcterms:modified xsi:type="dcterms:W3CDTF">2022-11-01T19:08:27Z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979D31C4-54A7-475C-BDB3-166E44735B10</vt:lpwstr>
  </property>
  <property fmtid="{D5CDD505-2E9C-101B-9397-08002B2CF9AE}" pid="3" name="ArticulatePath">
    <vt:lpwstr>L&amp;M CPG 201 - SITC slides</vt:lpwstr>
  </property>
  <property fmtid="{D5CDD505-2E9C-101B-9397-08002B2CF9AE}" pid="4" name="ContentTypeId">
    <vt:lpwstr>0x0101008A5E122115E1CD4A8AD21F8A08048A9E</vt:lpwstr>
  </property>
</Properties>
</file>