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850" r:id="rId2"/>
  </p:sldMasterIdLst>
  <p:notesMasterIdLst>
    <p:notesMasterId r:id="rId57"/>
  </p:notesMasterIdLst>
  <p:handoutMasterIdLst>
    <p:handoutMasterId r:id="rId58"/>
  </p:handoutMasterIdLst>
  <p:sldIdLst>
    <p:sldId id="851" r:id="rId3"/>
    <p:sldId id="2032" r:id="rId4"/>
    <p:sldId id="341" r:id="rId5"/>
    <p:sldId id="351" r:id="rId6"/>
    <p:sldId id="365" r:id="rId7"/>
    <p:sldId id="352" r:id="rId8"/>
    <p:sldId id="857" r:id="rId9"/>
    <p:sldId id="858" r:id="rId10"/>
    <p:sldId id="345" r:id="rId11"/>
    <p:sldId id="326" r:id="rId12"/>
    <p:sldId id="328" r:id="rId13"/>
    <p:sldId id="329" r:id="rId14"/>
    <p:sldId id="330" r:id="rId15"/>
    <p:sldId id="332" r:id="rId16"/>
    <p:sldId id="333" r:id="rId17"/>
    <p:sldId id="334" r:id="rId18"/>
    <p:sldId id="323" r:id="rId19"/>
    <p:sldId id="300" r:id="rId20"/>
    <p:sldId id="257" r:id="rId21"/>
    <p:sldId id="259" r:id="rId22"/>
    <p:sldId id="261" r:id="rId23"/>
    <p:sldId id="262" r:id="rId24"/>
    <p:sldId id="263" r:id="rId25"/>
    <p:sldId id="264" r:id="rId26"/>
    <p:sldId id="265" r:id="rId27"/>
    <p:sldId id="266" r:id="rId28"/>
    <p:sldId id="267" r:id="rId29"/>
    <p:sldId id="272" r:id="rId30"/>
    <p:sldId id="273" r:id="rId31"/>
    <p:sldId id="278" r:id="rId32"/>
    <p:sldId id="856" r:id="rId33"/>
    <p:sldId id="280" r:id="rId34"/>
    <p:sldId id="281" r:id="rId35"/>
    <p:sldId id="284" r:id="rId36"/>
    <p:sldId id="292" r:id="rId37"/>
    <p:sldId id="348" r:id="rId38"/>
    <p:sldId id="353" r:id="rId39"/>
    <p:sldId id="354" r:id="rId40"/>
    <p:sldId id="2033" r:id="rId41"/>
    <p:sldId id="2034" r:id="rId42"/>
    <p:sldId id="357" r:id="rId43"/>
    <p:sldId id="358" r:id="rId44"/>
    <p:sldId id="359" r:id="rId45"/>
    <p:sldId id="360" r:id="rId46"/>
    <p:sldId id="361" r:id="rId47"/>
    <p:sldId id="362" r:id="rId48"/>
    <p:sldId id="363" r:id="rId49"/>
    <p:sldId id="364" r:id="rId50"/>
    <p:sldId id="368" r:id="rId51"/>
    <p:sldId id="369" r:id="rId52"/>
    <p:sldId id="852" r:id="rId53"/>
    <p:sldId id="853" r:id="rId54"/>
    <p:sldId id="854" r:id="rId55"/>
    <p:sldId id="860" r:id="rId56"/>
  </p:sldIdLst>
  <p:sldSz cx="12192000" cy="6858000"/>
  <p:notesSz cx="6858000" cy="9144000"/>
  <p:defaultTextStyle>
    <a:defPPr>
      <a:defRPr lang="en-US"/>
    </a:defPPr>
    <a:lvl1pPr marL="0" algn="l" defTabSz="914263" rtl="0" eaLnBrk="1" latinLnBrk="0" hangingPunct="1">
      <a:defRPr sz="1800" kern="1200">
        <a:solidFill>
          <a:schemeClr val="tx1"/>
        </a:solidFill>
        <a:latin typeface="+mn-lt"/>
        <a:ea typeface="+mn-ea"/>
        <a:cs typeface="+mn-cs"/>
      </a:defRPr>
    </a:lvl1pPr>
    <a:lvl2pPr marL="457132"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4" algn="l" defTabSz="914263" rtl="0" eaLnBrk="1" latinLnBrk="0" hangingPunct="1">
      <a:defRPr sz="1800" kern="1200">
        <a:solidFill>
          <a:schemeClr val="tx1"/>
        </a:solidFill>
        <a:latin typeface="+mn-lt"/>
        <a:ea typeface="+mn-ea"/>
        <a:cs typeface="+mn-cs"/>
      </a:defRPr>
    </a:lvl4pPr>
    <a:lvl5pPr marL="1828526" algn="l" defTabSz="914263" rtl="0" eaLnBrk="1" latinLnBrk="0" hangingPunct="1">
      <a:defRPr sz="1800" kern="1200">
        <a:solidFill>
          <a:schemeClr val="tx1"/>
        </a:solidFill>
        <a:latin typeface="+mn-lt"/>
        <a:ea typeface="+mn-ea"/>
        <a:cs typeface="+mn-cs"/>
      </a:defRPr>
    </a:lvl5pPr>
    <a:lvl6pPr marL="2285657" algn="l" defTabSz="914263" rtl="0" eaLnBrk="1" latinLnBrk="0" hangingPunct="1">
      <a:defRPr sz="1800" kern="1200">
        <a:solidFill>
          <a:schemeClr val="tx1"/>
        </a:solidFill>
        <a:latin typeface="+mn-lt"/>
        <a:ea typeface="+mn-ea"/>
        <a:cs typeface="+mn-cs"/>
      </a:defRPr>
    </a:lvl6pPr>
    <a:lvl7pPr marL="2742788"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lise Alexander" initials="AA" lastIdx="23" clrIdx="0">
    <p:extLst>
      <p:ext uri="{19B8F6BF-5375-455C-9EA6-DF929625EA0E}">
        <p15:presenceInfo xmlns:p15="http://schemas.microsoft.com/office/powerpoint/2012/main" userId="d24a0088-1a63-4b4f-b0d8-a02f92cef6d1" providerId="Windows Live"/>
      </p:ext>
    </p:extLst>
  </p:cmAuthor>
  <p:cmAuthor id="2" name="Corey Lewis" initials="CL" lastIdx="19" clrIdx="1">
    <p:extLst>
      <p:ext uri="{19B8F6BF-5375-455C-9EA6-DF929625EA0E}">
        <p15:presenceInfo xmlns:p15="http://schemas.microsoft.com/office/powerpoint/2012/main" userId="4dd61be2-e9f3-418e-b4d4-d1b6d99471d9" providerId="Windows Live"/>
      </p:ext>
    </p:extLst>
  </p:cmAuthor>
  <p:cmAuthor id="3" name="Corey Lewis" initials="CL [2]" lastIdx="27" clrIdx="2">
    <p:extLst>
      <p:ext uri="{19B8F6BF-5375-455C-9EA6-DF929625EA0E}">
        <p15:presenceInfo xmlns:p15="http://schemas.microsoft.com/office/powerpoint/2012/main" userId="S::corey.lewis@rga.com::4dd61be2-e9f3-418e-b4d4-d1b6d99471d9" providerId="AD"/>
      </p:ext>
    </p:extLst>
  </p:cmAuthor>
  <p:cmAuthor id="4" name="Annelise Alexander" initials="AA [2]" lastIdx="12" clrIdx="3">
    <p:extLst>
      <p:ext uri="{19B8F6BF-5375-455C-9EA6-DF929625EA0E}">
        <p15:presenceInfo xmlns:p15="http://schemas.microsoft.com/office/powerpoint/2012/main" userId="S::annelise.alexander@rga.com::d24a0088-1a63-4b4f-b0d8-a02f92cef6d1" providerId="AD"/>
      </p:ext>
    </p:extLst>
  </p:cmAuthor>
  <p:cmAuthor id="5" name="Microsoft Office User" initials="MOU" lastIdx="1" clrIdx="4">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44A72"/>
    <a:srgbClr val="0083C3"/>
    <a:srgbClr val="009AD7"/>
    <a:srgbClr val="A3A5A8"/>
    <a:srgbClr val="FF6C2F"/>
    <a:srgbClr val="00AC8C"/>
    <a:srgbClr val="F65058"/>
    <a:srgbClr val="685BC7"/>
    <a:srgbClr val="000000"/>
    <a:srgbClr val="F15B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00" autoAdjust="0"/>
    <p:restoredTop sz="91429"/>
  </p:normalViewPr>
  <p:slideViewPr>
    <p:cSldViewPr snapToGrid="0" snapToObjects="1">
      <p:cViewPr varScale="1">
        <p:scale>
          <a:sx n="72" d="100"/>
          <a:sy n="72" d="100"/>
        </p:scale>
        <p:origin x="72" y="595"/>
      </p:cViewPr>
      <p:guideLst/>
    </p:cSldViewPr>
  </p:slideViewPr>
  <p:outlineViewPr>
    <p:cViewPr>
      <p:scale>
        <a:sx n="100" d="100"/>
        <a:sy n="100"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21" d="100"/>
          <a:sy n="121" d="100"/>
        </p:scale>
        <p:origin x="463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382408-D4F9-5F4A-9533-DE7F9BC4B6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71ED42-3B18-A14B-9D3F-72800FC029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021CB3-A266-9F46-91CB-86557686DE65}" type="datetimeFigureOut">
              <a:rPr lang="en-US" smtClean="0"/>
              <a:t>1/4/2023</a:t>
            </a:fld>
            <a:endParaRPr lang="en-US"/>
          </a:p>
        </p:txBody>
      </p:sp>
      <p:sp>
        <p:nvSpPr>
          <p:cNvPr id="4" name="Footer Placeholder 3">
            <a:extLst>
              <a:ext uri="{FF2B5EF4-FFF2-40B4-BE49-F238E27FC236}">
                <a16:creationId xmlns:a16="http://schemas.microsoft.com/office/drawing/2014/main" id="{94AF0D30-EE55-6E45-81FE-F465B0F6D9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80A5D9-181F-524B-B7D6-32D9F500FE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E29843-7918-CC42-9C77-9BC0E6F4D725}" type="slidenum">
              <a:rPr lang="en-US" smtClean="0"/>
              <a:t>‹#›</a:t>
            </a:fld>
            <a:endParaRPr lang="en-US"/>
          </a:p>
        </p:txBody>
      </p:sp>
    </p:spTree>
    <p:extLst>
      <p:ext uri="{BB962C8B-B14F-4D97-AF65-F5344CB8AC3E}">
        <p14:creationId xmlns:p14="http://schemas.microsoft.com/office/powerpoint/2010/main" val="3675100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FA389-85D0-1B45-9654-EB1FDEA4153B}" type="datetimeFigureOut">
              <a:rPr lang="en-US" smtClean="0"/>
              <a:t>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B2A4A-9B54-9547-8A5F-287AE4FCBC84}" type="slidenum">
              <a:rPr lang="en-US" smtClean="0"/>
              <a:t>‹#›</a:t>
            </a:fld>
            <a:endParaRPr lang="en-US"/>
          </a:p>
        </p:txBody>
      </p:sp>
    </p:spTree>
    <p:extLst>
      <p:ext uri="{BB962C8B-B14F-4D97-AF65-F5344CB8AC3E}">
        <p14:creationId xmlns:p14="http://schemas.microsoft.com/office/powerpoint/2010/main" val="3831035544"/>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4"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8"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1"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98DB2E4E-DFB2-46C8-9A6A-6EB764A03A87}" type="slidenum">
              <a:rPr lang="en-US" smtClean="0"/>
              <a:pPr/>
              <a:t>4</a:t>
            </a:fld>
            <a:endParaRPr lang="en-US"/>
          </a:p>
        </p:txBody>
      </p:sp>
      <p:sp>
        <p:nvSpPr>
          <p:cNvPr id="26627" name="Rectangle 2"/>
          <p:cNvSpPr>
            <a:spLocks noGrp="1" noRot="1" noChangeAspect="1" noChangeArrowheads="1" noTextEdit="1"/>
          </p:cNvSpPr>
          <p:nvPr>
            <p:ph type="sldImg"/>
          </p:nvPr>
        </p:nvSpPr>
        <p:spPr>
          <a:xfrm>
            <a:off x="2300288" y="520700"/>
            <a:ext cx="4622800" cy="2600325"/>
          </a:xfrm>
          <a:ln/>
        </p:spPr>
      </p:sp>
      <p:sp>
        <p:nvSpPr>
          <p:cNvPr id="266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07348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126" name="Shape 126"/>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 name="Shape 127"/>
          <p:cNvSpPr txBox="1">
            <a:spLocks noGrp="1"/>
          </p:cNvSpPr>
          <p:nvPr>
            <p:ph type="body" idx="1"/>
          </p:nvPr>
        </p:nvSpPr>
        <p:spPr>
          <a:xfrm>
            <a:off x="922435" y="3293836"/>
            <a:ext cx="7375332" cy="1199707"/>
          </a:xfrm>
          <a:prstGeom prst="rect">
            <a:avLst/>
          </a:prstGeom>
          <a:noFill/>
          <a:ln>
            <a:noFill/>
          </a:ln>
        </p:spPr>
        <p:txBody>
          <a:bodyPr lIns="90849" tIns="45412" rIns="90849" bIns="45412" anchor="t" anchorCtr="0">
            <a:spAutoFit/>
          </a:bodyPr>
          <a:lstStyle/>
          <a:p>
            <a:pPr>
              <a:buSzPct val="25000"/>
            </a:pPr>
            <a:r>
              <a:rPr lang="x-none" sz="1800"/>
              <a:t>Here is an ad for electro-galvanic spectacles. I don’t know about you, but I’m pretty sure I wouldn’t electrify my eyes. Especially as it purports to deliver a “continuous stream of Electricity conveyed to the Optic nerve!”</a:t>
            </a:r>
          </a:p>
        </p:txBody>
      </p:sp>
    </p:spTree>
    <p:extLst>
      <p:ext uri="{BB962C8B-B14F-4D97-AF65-F5344CB8AC3E}">
        <p14:creationId xmlns:p14="http://schemas.microsoft.com/office/powerpoint/2010/main" val="3413194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922435" y="4669750"/>
            <a:ext cx="7375332" cy="368138"/>
          </a:xfrm>
          <a:prstGeom prst="rect">
            <a:avLst/>
          </a:prstGeom>
        </p:spPr>
        <p:txBody>
          <a:bodyPr lIns="90849" tIns="90849" rIns="90849" bIns="90849" anchor="ctr" anchorCtr="0">
            <a:spAutoFit/>
          </a:bodyPr>
          <a:lstStyle/>
          <a:p>
            <a:endParaRPr/>
          </a:p>
        </p:txBody>
      </p:sp>
      <p:sp>
        <p:nvSpPr>
          <p:cNvPr id="135" name="Shape 135"/>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712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142" name="Shape 142"/>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3" name="Shape 143"/>
          <p:cNvSpPr txBox="1">
            <a:spLocks noGrp="1"/>
          </p:cNvSpPr>
          <p:nvPr>
            <p:ph type="body" idx="1"/>
          </p:nvPr>
        </p:nvSpPr>
        <p:spPr>
          <a:xfrm>
            <a:off x="922435" y="3293836"/>
            <a:ext cx="7375332" cy="922708"/>
          </a:xfrm>
          <a:prstGeom prst="rect">
            <a:avLst/>
          </a:prstGeom>
          <a:noFill/>
          <a:ln>
            <a:noFill/>
          </a:ln>
        </p:spPr>
        <p:txBody>
          <a:bodyPr lIns="90849" tIns="45412" rIns="90849" bIns="45412" anchor="t" anchorCtr="0">
            <a:spAutoFit/>
          </a:bodyPr>
          <a:lstStyle/>
          <a:p>
            <a:pPr>
              <a:buSzPct val="25000"/>
            </a:pPr>
            <a:r>
              <a:rPr lang="x-none" sz="1800"/>
              <a:t>There had been an underground Pur Food movement for several years, but it was this article in the Collier’s weekly that radically changed the</a:t>
            </a:r>
          </a:p>
        </p:txBody>
      </p:sp>
    </p:spTree>
    <p:extLst>
      <p:ext uri="{BB962C8B-B14F-4D97-AF65-F5344CB8AC3E}">
        <p14:creationId xmlns:p14="http://schemas.microsoft.com/office/powerpoint/2010/main" val="1678100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149" name="Shape 149"/>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0" name="Shape 150"/>
          <p:cNvSpPr txBox="1">
            <a:spLocks noGrp="1"/>
          </p:cNvSpPr>
          <p:nvPr>
            <p:ph type="body" idx="1"/>
          </p:nvPr>
        </p:nvSpPr>
        <p:spPr>
          <a:xfrm>
            <a:off x="922435" y="3293836"/>
            <a:ext cx="7375332" cy="368710"/>
          </a:xfrm>
          <a:prstGeom prst="rect">
            <a:avLst/>
          </a:prstGeom>
          <a:noFill/>
          <a:ln>
            <a:noFill/>
          </a:ln>
        </p:spPr>
        <p:txBody>
          <a:bodyPr lIns="90849" tIns="45412" rIns="90849" bIns="45412" anchor="t" anchorCtr="0">
            <a:spAutoFit/>
          </a:bodyPr>
          <a:lstStyle/>
          <a:p>
            <a:pPr>
              <a:buSzPct val="25000"/>
            </a:pPr>
            <a:r>
              <a:rPr lang="x-none" sz="1800"/>
              <a:t>Patent medicines</a:t>
            </a:r>
          </a:p>
        </p:txBody>
      </p:sp>
    </p:spTree>
    <p:extLst>
      <p:ext uri="{BB962C8B-B14F-4D97-AF65-F5344CB8AC3E}">
        <p14:creationId xmlns:p14="http://schemas.microsoft.com/office/powerpoint/2010/main" val="3272784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157" name="Shape 157"/>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8" name="Shape 158"/>
          <p:cNvSpPr txBox="1">
            <a:spLocks noGrp="1"/>
          </p:cNvSpPr>
          <p:nvPr>
            <p:ph type="body" idx="1"/>
          </p:nvPr>
        </p:nvSpPr>
        <p:spPr>
          <a:xfrm>
            <a:off x="922435" y="3293836"/>
            <a:ext cx="7375332"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3598220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164" name="Shape 164"/>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5" name="Shape 165"/>
          <p:cNvSpPr txBox="1">
            <a:spLocks noGrp="1"/>
          </p:cNvSpPr>
          <p:nvPr>
            <p:ph type="body" idx="1"/>
          </p:nvPr>
        </p:nvSpPr>
        <p:spPr>
          <a:xfrm>
            <a:off x="922435" y="3293836"/>
            <a:ext cx="7375332"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352863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201" name="Shape 201"/>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2" name="Shape 202"/>
          <p:cNvSpPr txBox="1">
            <a:spLocks noGrp="1"/>
          </p:cNvSpPr>
          <p:nvPr>
            <p:ph type="body" idx="1"/>
          </p:nvPr>
        </p:nvSpPr>
        <p:spPr>
          <a:xfrm>
            <a:off x="922435" y="3293836"/>
            <a:ext cx="7375332"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2258784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p:nvPr/>
        </p:nvSpPr>
        <p:spPr>
          <a:xfrm>
            <a:off x="5222299" y="6656681"/>
            <a:ext cx="3995638"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208" name="Shape 208"/>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9" name="Shape 209"/>
          <p:cNvSpPr txBox="1">
            <a:spLocks noGrp="1"/>
          </p:cNvSpPr>
          <p:nvPr>
            <p:ph type="body" idx="1"/>
          </p:nvPr>
        </p:nvSpPr>
        <p:spPr>
          <a:xfrm>
            <a:off x="922435" y="3293836"/>
            <a:ext cx="7375300"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132631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244" name="Shape 244"/>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5" name="Shape 245"/>
          <p:cNvSpPr txBox="1">
            <a:spLocks noGrp="1"/>
          </p:cNvSpPr>
          <p:nvPr>
            <p:ph type="body" idx="1"/>
          </p:nvPr>
        </p:nvSpPr>
        <p:spPr>
          <a:xfrm>
            <a:off x="922435" y="3293836"/>
            <a:ext cx="7375332"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238008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244" name="Shape 244"/>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5" name="Shape 245"/>
          <p:cNvSpPr txBox="1">
            <a:spLocks noGrp="1"/>
          </p:cNvSpPr>
          <p:nvPr>
            <p:ph type="body" idx="1"/>
          </p:nvPr>
        </p:nvSpPr>
        <p:spPr>
          <a:xfrm>
            <a:off x="922435" y="3293836"/>
            <a:ext cx="7375332"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204542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98DB2E4E-DFB2-46C8-9A6A-6EB764A03A87}" type="slidenum">
              <a:rPr lang="en-US" smtClean="0"/>
              <a:pPr/>
              <a:t>5</a:t>
            </a:fld>
            <a:endParaRPr lang="en-US"/>
          </a:p>
        </p:txBody>
      </p:sp>
      <p:sp>
        <p:nvSpPr>
          <p:cNvPr id="26627" name="Rectangle 2"/>
          <p:cNvSpPr>
            <a:spLocks noGrp="1" noRot="1" noChangeAspect="1" noChangeArrowheads="1" noTextEdit="1"/>
          </p:cNvSpPr>
          <p:nvPr>
            <p:ph type="sldImg"/>
          </p:nvPr>
        </p:nvSpPr>
        <p:spPr>
          <a:xfrm>
            <a:off x="2300288" y="520700"/>
            <a:ext cx="4622800" cy="2600325"/>
          </a:xfrm>
          <a:ln/>
        </p:spPr>
      </p:sp>
      <p:sp>
        <p:nvSpPr>
          <p:cNvPr id="266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94938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258" name="Shape 258"/>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9" name="Shape 259"/>
          <p:cNvSpPr txBox="1">
            <a:spLocks noGrp="1"/>
          </p:cNvSpPr>
          <p:nvPr>
            <p:ph type="body" idx="1"/>
          </p:nvPr>
        </p:nvSpPr>
        <p:spPr>
          <a:xfrm>
            <a:off x="922435" y="3293836"/>
            <a:ext cx="7375332"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446569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265" name="Shape 265"/>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6" name="Shape 266"/>
          <p:cNvSpPr txBox="1">
            <a:spLocks noGrp="1"/>
          </p:cNvSpPr>
          <p:nvPr>
            <p:ph type="body" idx="1"/>
          </p:nvPr>
        </p:nvSpPr>
        <p:spPr>
          <a:xfrm>
            <a:off x="922435" y="3293836"/>
            <a:ext cx="7375332"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799000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285" name="Shape 285"/>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922435" y="3293836"/>
            <a:ext cx="7375332"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3389168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p:nvPr/>
        </p:nvSpPr>
        <p:spPr>
          <a:xfrm>
            <a:off x="5222299" y="6656681"/>
            <a:ext cx="3995638"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332" name="Shape 332"/>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3" name="Shape 333"/>
          <p:cNvSpPr txBox="1">
            <a:spLocks noGrp="1"/>
          </p:cNvSpPr>
          <p:nvPr>
            <p:ph type="body" idx="1"/>
          </p:nvPr>
        </p:nvSpPr>
        <p:spPr>
          <a:xfrm>
            <a:off x="922435" y="3293836"/>
            <a:ext cx="7375300"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87923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8BA38DA0-62DB-4E58-8E67-871A4C356EB7}" type="slidenum">
              <a:rPr lang="en-US" smtClean="0"/>
              <a:pPr/>
              <a:t>6</a:t>
            </a:fld>
            <a:endParaRPr lang="en-US"/>
          </a:p>
        </p:txBody>
      </p:sp>
      <p:sp>
        <p:nvSpPr>
          <p:cNvPr id="27651" name="Rectangle 2"/>
          <p:cNvSpPr>
            <a:spLocks noGrp="1" noRot="1" noChangeAspect="1" noChangeArrowheads="1" noTextEdit="1"/>
          </p:cNvSpPr>
          <p:nvPr>
            <p:ph type="sldImg"/>
          </p:nvPr>
        </p:nvSpPr>
        <p:spPr>
          <a:xfrm>
            <a:off x="2300288" y="520700"/>
            <a:ext cx="4622800" cy="2600325"/>
          </a:xfrm>
          <a:ln/>
        </p:spPr>
      </p:sp>
      <p:sp>
        <p:nvSpPr>
          <p:cNvPr id="27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51819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5F7F98FD-FA3F-40DA-AB13-4226FB46EC29}" type="slidenum">
              <a:rPr lang="en-US" smtClean="0"/>
              <a:pPr/>
              <a:t>7</a:t>
            </a:fld>
            <a:endParaRPr lang="en-US"/>
          </a:p>
        </p:txBody>
      </p:sp>
      <p:sp>
        <p:nvSpPr>
          <p:cNvPr id="4099" name="Rectangle 2"/>
          <p:cNvSpPr>
            <a:spLocks noGrp="1" noRot="1" noChangeAspect="1" noChangeArrowheads="1" noTextEdit="1"/>
          </p:cNvSpPr>
          <p:nvPr>
            <p:ph type="sldImg"/>
          </p:nvPr>
        </p:nvSpPr>
        <p:spPr>
          <a:xfrm>
            <a:off x="2300288" y="520700"/>
            <a:ext cx="4622800" cy="2600325"/>
          </a:xfrm>
          <a:ln/>
        </p:spPr>
      </p:sp>
      <p:sp>
        <p:nvSpPr>
          <p:cNvPr id="41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5092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5F7F98FD-FA3F-40DA-AB13-4226FB46EC29}" type="slidenum">
              <a:rPr lang="en-US" smtClean="0"/>
              <a:pPr/>
              <a:t>8</a:t>
            </a:fld>
            <a:endParaRPr lang="en-US"/>
          </a:p>
        </p:txBody>
      </p:sp>
      <p:sp>
        <p:nvSpPr>
          <p:cNvPr id="4099" name="Rectangle 2"/>
          <p:cNvSpPr>
            <a:spLocks noGrp="1" noRot="1" noChangeAspect="1" noChangeArrowheads="1" noTextEdit="1"/>
          </p:cNvSpPr>
          <p:nvPr>
            <p:ph type="sldImg"/>
          </p:nvPr>
        </p:nvSpPr>
        <p:spPr>
          <a:xfrm>
            <a:off x="2300288" y="520700"/>
            <a:ext cx="4622800" cy="2600325"/>
          </a:xfrm>
          <a:ln/>
        </p:spPr>
      </p:sp>
      <p:sp>
        <p:nvSpPr>
          <p:cNvPr id="41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8531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p:nvPr/>
        </p:nvSpPr>
        <p:spPr>
          <a:xfrm>
            <a:off x="5222299" y="6656681"/>
            <a:ext cx="3995638"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332" name="Shape 332"/>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3" name="Shape 333"/>
          <p:cNvSpPr txBox="1">
            <a:spLocks noGrp="1"/>
          </p:cNvSpPr>
          <p:nvPr>
            <p:ph type="body" idx="1"/>
          </p:nvPr>
        </p:nvSpPr>
        <p:spPr>
          <a:xfrm>
            <a:off x="922435" y="3293836"/>
            <a:ext cx="7375300" cy="276377"/>
          </a:xfrm>
          <a:prstGeom prst="rect">
            <a:avLst/>
          </a:prstGeom>
          <a:noFill/>
          <a:ln>
            <a:noFill/>
          </a:ln>
        </p:spPr>
        <p:txBody>
          <a:bodyPr lIns="90849" tIns="45412" rIns="90849" bIns="45412" anchor="t" anchorCtr="0">
            <a:spAutoFit/>
          </a:bodyPr>
          <a:lstStyle/>
          <a:p>
            <a:endParaRPr/>
          </a:p>
        </p:txBody>
      </p:sp>
    </p:spTree>
    <p:extLst>
      <p:ext uri="{BB962C8B-B14F-4D97-AF65-F5344CB8AC3E}">
        <p14:creationId xmlns:p14="http://schemas.microsoft.com/office/powerpoint/2010/main" val="2731254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88" name="Shape 88"/>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 name="Shape 89"/>
          <p:cNvSpPr txBox="1">
            <a:spLocks noGrp="1"/>
          </p:cNvSpPr>
          <p:nvPr>
            <p:ph type="body" idx="1"/>
          </p:nvPr>
        </p:nvSpPr>
        <p:spPr>
          <a:xfrm>
            <a:off x="922435" y="3293836"/>
            <a:ext cx="7375332" cy="645709"/>
          </a:xfrm>
          <a:prstGeom prst="rect">
            <a:avLst/>
          </a:prstGeom>
          <a:noFill/>
          <a:ln>
            <a:noFill/>
          </a:ln>
        </p:spPr>
        <p:txBody>
          <a:bodyPr lIns="90849" tIns="45412" rIns="90849" bIns="45412" anchor="t" anchorCtr="0">
            <a:spAutoFit/>
          </a:bodyPr>
          <a:lstStyle/>
          <a:p>
            <a:pPr>
              <a:buSzPct val="25000"/>
            </a:pPr>
            <a:r>
              <a:rPr lang="x-none" sz="1800"/>
              <a:t>In addition to those shown here, there is also GAP, Good Agricultural Practise, GEP, Good Engineering Practise, and so on…</a:t>
            </a:r>
          </a:p>
        </p:txBody>
      </p:sp>
    </p:spTree>
    <p:extLst>
      <p:ext uri="{BB962C8B-B14F-4D97-AF65-F5344CB8AC3E}">
        <p14:creationId xmlns:p14="http://schemas.microsoft.com/office/powerpoint/2010/main" val="1681987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107" name="Shape 107"/>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8" name="Shape 108"/>
          <p:cNvSpPr txBox="1">
            <a:spLocks noGrp="1"/>
          </p:cNvSpPr>
          <p:nvPr>
            <p:ph type="body" idx="1"/>
          </p:nvPr>
        </p:nvSpPr>
        <p:spPr>
          <a:xfrm>
            <a:off x="922435" y="3293835"/>
            <a:ext cx="7375332" cy="3754252"/>
          </a:xfrm>
          <a:prstGeom prst="rect">
            <a:avLst/>
          </a:prstGeom>
          <a:noFill/>
          <a:ln>
            <a:noFill/>
          </a:ln>
        </p:spPr>
        <p:txBody>
          <a:bodyPr lIns="90849" tIns="45412" rIns="90849" bIns="45412" anchor="t" anchorCtr="0">
            <a:spAutoFit/>
          </a:bodyPr>
          <a:lstStyle/>
          <a:p>
            <a:pPr>
              <a:buSzPct val="25000"/>
            </a:pPr>
            <a:r>
              <a:rPr lang="x-none" sz="1400"/>
              <a:t>The heyday of patent medicine was in the late 1800s. As a result of the Civil War, medicine had made significant advances, by many people could not either afford the care of a physician, or didn’t have easy access to health care. As a result, traveling salesmen sold potions out of their cases or as part of a traveling carnival. The tale of the snake oil salesman has some validity to it. There was a man named Clark Stanley who demonstrated his method for crushing a snake to extract the natural oil which he pretended to bottle. When bottles were confiscated, it was found that the elixir was primarily composed of alcohol.</a:t>
            </a:r>
          </a:p>
          <a:p>
            <a:pPr>
              <a:buSzPct val="25000"/>
            </a:pPr>
            <a:r>
              <a:rPr lang="x-none" sz="1400"/>
              <a:t>Patent medicines were sold as cure-alls, purportedly healing people of various and sundry complaints. However, there was no indication what the package actually contained. Opium, morphine, heroin and cocaine were all being sold without being labeled. There were no ingredients listed, nor were there any warnings. The medicines were administered to infants and children as well as adults and the elderly. It is unknown how many people suffered as a result of taking the medicines.</a:t>
            </a:r>
          </a:p>
          <a:p>
            <a:pPr>
              <a:buSzPct val="25000"/>
            </a:pPr>
            <a:r>
              <a:rPr lang="x-none" sz="1400"/>
              <a:t>Upton Sinclair’s novel “The Jungle” exposed the Chicago slaughterhouses as a inhumane and filthy place.</a:t>
            </a:r>
          </a:p>
          <a:p>
            <a:endParaRPr lang="x-none" sz="1400"/>
          </a:p>
        </p:txBody>
      </p:sp>
    </p:spTree>
    <p:extLst>
      <p:ext uri="{BB962C8B-B14F-4D97-AF65-F5344CB8AC3E}">
        <p14:creationId xmlns:p14="http://schemas.microsoft.com/office/powerpoint/2010/main" val="2271299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p:nvPr/>
        </p:nvSpPr>
        <p:spPr>
          <a:xfrm>
            <a:off x="5222298" y="6656614"/>
            <a:ext cx="3995832" cy="276377"/>
          </a:xfrm>
          <a:prstGeom prst="rect">
            <a:avLst/>
          </a:prstGeom>
          <a:noFill/>
          <a:ln>
            <a:noFill/>
          </a:ln>
        </p:spPr>
        <p:txBody>
          <a:bodyPr lIns="90849" tIns="45412" rIns="90849" bIns="45412" anchor="b" anchorCtr="0">
            <a:spAutoFit/>
          </a:bodyPr>
          <a:lstStyle/>
          <a:p>
            <a:pPr algn="r">
              <a:buSzPct val="25000"/>
            </a:pPr>
            <a:r>
              <a:rPr lang="x-none" sz="1200"/>
              <a:t>*</a:t>
            </a:r>
          </a:p>
        </p:txBody>
      </p:sp>
      <p:sp>
        <p:nvSpPr>
          <p:cNvPr id="120" name="Shape 120"/>
          <p:cNvSpPr>
            <a:spLocks noGrp="1" noRot="1" noChangeAspect="1"/>
          </p:cNvSpPr>
          <p:nvPr>
            <p:ph type="sldImg" idx="2"/>
          </p:nvPr>
        </p:nvSpPr>
        <p:spPr>
          <a:xfrm>
            <a:off x="2300288" y="520700"/>
            <a:ext cx="4622800" cy="2600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 name="Shape 121"/>
          <p:cNvSpPr txBox="1">
            <a:spLocks noGrp="1"/>
          </p:cNvSpPr>
          <p:nvPr>
            <p:ph type="body" idx="1"/>
          </p:nvPr>
        </p:nvSpPr>
        <p:spPr>
          <a:xfrm>
            <a:off x="922435" y="3293837"/>
            <a:ext cx="7375332" cy="1476705"/>
          </a:xfrm>
          <a:prstGeom prst="rect">
            <a:avLst/>
          </a:prstGeom>
          <a:noFill/>
          <a:ln>
            <a:noFill/>
          </a:ln>
        </p:spPr>
        <p:txBody>
          <a:bodyPr lIns="90849" tIns="45412" rIns="90849" bIns="45412" anchor="t" anchorCtr="0">
            <a:spAutoFit/>
          </a:bodyPr>
          <a:lstStyle/>
          <a:p>
            <a:pPr>
              <a:buSzPct val="25000"/>
            </a:pPr>
            <a:r>
              <a:rPr lang="x-none" sz="1800"/>
              <a:t>Patent medicines</a:t>
            </a:r>
            <a:r>
              <a:rPr lang="en-US" sz="1800" dirty="0"/>
              <a:t> Here </a:t>
            </a:r>
            <a:r>
              <a:rPr lang="x-none" sz="1800"/>
              <a:t>we have an “electromagnetic” bathing fluid. Because electricity was a new technology, no one really knew the limits of its capabilities, much like stem cells today. If you look at the possible cures in the lower left you can see that it cures everything from epilepsy to cholera.</a:t>
            </a:r>
          </a:p>
        </p:txBody>
      </p:sp>
    </p:spTree>
    <p:extLst>
      <p:ext uri="{BB962C8B-B14F-4D97-AF65-F5344CB8AC3E}">
        <p14:creationId xmlns:p14="http://schemas.microsoft.com/office/powerpoint/2010/main" val="2049688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8.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_Plai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C26C47-DB3D-1849-9981-48D435BAAC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a16="http://schemas.microsoft.com/office/drawing/2014/main" id="{0BF3CD7F-5257-FE45-A810-82686118F2CA}"/>
              </a:ext>
            </a:extLst>
          </p:cNvPr>
          <p:cNvSpPr>
            <a:spLocks noGrp="1"/>
          </p:cNvSpPr>
          <p:nvPr>
            <p:ph type="ctrTitle"/>
          </p:nvPr>
        </p:nvSpPr>
        <p:spPr>
          <a:xfrm>
            <a:off x="2076450" y="2194150"/>
            <a:ext cx="9182100" cy="2340402"/>
          </a:xfr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a16="http://schemas.microsoft.com/office/drawing/2014/main" id="{194E5C78-FB1F-144C-B557-CCDBAF793683}"/>
              </a:ext>
            </a:extLst>
          </p:cNvPr>
          <p:cNvSpPr/>
          <p:nvPr userDrawn="1"/>
        </p:nvSpPr>
        <p:spPr>
          <a:xfrm>
            <a:off x="0" y="4534552"/>
            <a:ext cx="207645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a16="http://schemas.microsoft.com/office/drawing/2014/main" id="{C5F9F5CF-E2BF-5F43-804D-BA23EA9028C0}"/>
              </a:ext>
            </a:extLst>
          </p:cNvPr>
          <p:cNvSpPr/>
          <p:nvPr userDrawn="1"/>
        </p:nvSpPr>
        <p:spPr>
          <a:xfrm>
            <a:off x="2076450" y="4819976"/>
            <a:ext cx="10115550" cy="28542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135754371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tement Slide_3_b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709EB3-9C16-7345-A4DD-B8B7150DA532}"/>
              </a:ext>
            </a:extLst>
          </p:cNvPr>
          <p:cNvPicPr>
            <a:picLocks noChangeAspect="1"/>
          </p:cNvPicPr>
          <p:nvPr userDrawn="1"/>
        </p:nvPicPr>
        <p:blipFill rotWithShape="1">
          <a:blip r:embed="rId2">
            <a:alphaModFix amt="50000"/>
          </a:blip>
          <a:srcRect t="11981" r="11981"/>
          <a:stretch/>
        </p:blipFill>
        <p:spPr>
          <a:xfrm>
            <a:off x="-1" y="0"/>
            <a:ext cx="12192001" cy="6858000"/>
          </a:xfrm>
          <a:prstGeom prst="rect">
            <a:avLst/>
          </a:prstGeom>
        </p:spPr>
      </p:pic>
      <p:sp>
        <p:nvSpPr>
          <p:cNvPr id="5" name="Title 1">
            <a:extLst>
              <a:ext uri="{FF2B5EF4-FFF2-40B4-BE49-F238E27FC236}">
                <a16:creationId xmlns:a16="http://schemas.microsoft.com/office/drawing/2014/main" id="{D6110EE8-5298-1C4E-8A27-F1C42DB93295}"/>
              </a:ext>
            </a:extLst>
          </p:cNvPr>
          <p:cNvSpPr>
            <a:spLocks noGrp="1"/>
          </p:cNvSpPr>
          <p:nvPr>
            <p:ph type="title"/>
          </p:nvPr>
        </p:nvSpPr>
        <p:spPr>
          <a:xfrm>
            <a:off x="917147" y="2914650"/>
            <a:ext cx="9198403" cy="2190750"/>
          </a:xfrm>
        </p:spPr>
        <p:txBody>
          <a:bodyPr anchor="b">
            <a:noAutofit/>
          </a:bodyPr>
          <a:lstStyle>
            <a:lvl1pPr>
              <a:defRPr sz="500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D0B093F-3D01-E947-9726-28ED2FDB0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9461931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 Slide_Blk+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49836"/>
            <a:ext cx="10359015" cy="4536664"/>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E4DE797A-FFA5-4547-B754-4998449D2F66}"/>
              </a:ext>
            </a:extLst>
          </p:cNvPr>
          <p:cNvSpPr/>
          <p:nvPr userDrawn="1"/>
        </p:nvSpPr>
        <p:spPr>
          <a:xfrm rot="10800000" flipV="1">
            <a:off x="603122" y="618900"/>
            <a:ext cx="292229" cy="139959"/>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953C06A9-BE06-E945-B0AF-35AE815AB464}"/>
              </a:ext>
            </a:extLst>
          </p:cNvPr>
          <p:cNvSpPr/>
          <p:nvPr userDrawn="1"/>
        </p:nvSpPr>
        <p:spPr>
          <a:xfrm rot="10800000" flipV="1">
            <a:off x="0" y="381000"/>
            <a:ext cx="603122" cy="24261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4196914108"/>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ntent Slide_Blk+Orang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7" name="Rectangle 6">
            <a:extLst>
              <a:ext uri="{FF2B5EF4-FFF2-40B4-BE49-F238E27FC236}">
                <a16:creationId xmlns:a16="http://schemas.microsoft.com/office/drawing/2014/main" id="{71B864DF-6176-B942-95CB-53181FE363F0}"/>
              </a:ext>
            </a:extLst>
          </p:cNvPr>
          <p:cNvSpPr/>
          <p:nvPr userDrawn="1"/>
        </p:nvSpPr>
        <p:spPr>
          <a:xfrm rot="10800000" flipV="1">
            <a:off x="3" y="381000"/>
            <a:ext cx="448461"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8" name="Rectangle 7">
            <a:extLst>
              <a:ext uri="{FF2B5EF4-FFF2-40B4-BE49-F238E27FC236}">
                <a16:creationId xmlns:a16="http://schemas.microsoft.com/office/drawing/2014/main" id="{5E7EA838-80A1-9344-A1FF-5AC2521CCCF9}"/>
              </a:ext>
            </a:extLst>
          </p:cNvPr>
          <p:cNvSpPr/>
          <p:nvPr userDrawn="1"/>
        </p:nvSpPr>
        <p:spPr>
          <a:xfrm rot="10800000" flipV="1">
            <a:off x="448468" y="571500"/>
            <a:ext cx="446882"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693074317"/>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Slide_Blk+Re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77EDA44F-2CEC-8C4E-AD26-69E64764D002}"/>
              </a:ext>
            </a:extLst>
          </p:cNvPr>
          <p:cNvSpPr/>
          <p:nvPr userDrawn="1"/>
        </p:nvSpPr>
        <p:spPr>
          <a:xfrm rot="10800000" flipV="1">
            <a:off x="-1" y="623612"/>
            <a:ext cx="292229" cy="139959"/>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A67AC027-9877-5040-BADF-3334FACDEDDE}"/>
              </a:ext>
            </a:extLst>
          </p:cNvPr>
          <p:cNvSpPr/>
          <p:nvPr userDrawn="1"/>
        </p:nvSpPr>
        <p:spPr>
          <a:xfrm rot="10800000" flipV="1">
            <a:off x="292227" y="381000"/>
            <a:ext cx="603122" cy="242612"/>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851103362"/>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Content Slide_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8FE51E36-5DAE-6D43-9F68-436DA14A07C8}"/>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8150A286-B34E-464C-92B2-7D6ADE6CDB2F}"/>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6902B18B-191A-C144-8FA2-A418446D1D96}"/>
              </a:ext>
            </a:extLst>
          </p:cNvPr>
          <p:cNvSpPr/>
          <p:nvPr userDrawn="1"/>
        </p:nvSpPr>
        <p:spPr>
          <a:xfrm flipV="1">
            <a:off x="895350" y="429119"/>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602029596"/>
      </p:ext>
    </p:extLst>
  </p:cSld>
  <p:clrMapOvr>
    <a:masterClrMapping/>
  </p:clrMapOvr>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Content Slide_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224752D2-9F1E-FD45-80F4-FC3846571289}"/>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6965690F-34E4-D84B-8310-B3B7573B4359}"/>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CAE9C665-8C62-7643-AA19-82B86D0D1BD4}"/>
              </a:ext>
            </a:extLst>
          </p:cNvPr>
          <p:cNvSpPr/>
          <p:nvPr userDrawn="1"/>
        </p:nvSpPr>
        <p:spPr>
          <a:xfrm flipV="1">
            <a:off x="895350" y="429119"/>
            <a:ext cx="3381376" cy="144195"/>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242906191"/>
      </p:ext>
    </p:extLst>
  </p:cSld>
  <p:clrMapOvr>
    <a:masterClrMapping/>
  </p:clrMapOvr>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Content Slide_Gre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9EF45124-BCFC-D549-9B6A-ECE87074F190}"/>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19023FE2-B25A-0E49-BD74-F0DA27F4E610}"/>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0707AF2F-C181-7444-BF3C-01F3876ACF3D}"/>
              </a:ext>
            </a:extLst>
          </p:cNvPr>
          <p:cNvSpPr/>
          <p:nvPr userDrawn="1"/>
        </p:nvSpPr>
        <p:spPr>
          <a:xfrm flipV="1">
            <a:off x="895350" y="429119"/>
            <a:ext cx="3381376" cy="144195"/>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567585413"/>
      </p:ext>
    </p:extLst>
  </p:cSld>
  <p:clrMapOvr>
    <a:masterClrMapping/>
  </p:clrMapOvr>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Slide_Oran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6C7D11E4-3790-7548-BB5E-AB65CC4AC4CF}"/>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90F124D-74EA-2242-91D8-3CCC47D5803B}"/>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F07E6349-F6E8-1643-8527-921D0F44EBD6}"/>
              </a:ext>
            </a:extLst>
          </p:cNvPr>
          <p:cNvSpPr/>
          <p:nvPr userDrawn="1"/>
        </p:nvSpPr>
        <p:spPr>
          <a:xfrm flipV="1">
            <a:off x="895350" y="429119"/>
            <a:ext cx="3381376" cy="144195"/>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1823804112"/>
      </p:ext>
    </p:extLst>
  </p:cSld>
  <p:clrMapOvr>
    <a:masterClrMapping/>
  </p:clrMapOvr>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ntent Slide_R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39AC794A-7234-D047-A5B1-CFF0F4D9A092}"/>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9B05354-3E54-1C46-AD39-8FB879E2685E}"/>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A24AF15B-3778-D742-A34B-6E7305920833}"/>
              </a:ext>
            </a:extLst>
          </p:cNvPr>
          <p:cNvSpPr/>
          <p:nvPr userDrawn="1"/>
        </p:nvSpPr>
        <p:spPr>
          <a:xfrm flipV="1">
            <a:off x="895350" y="429119"/>
            <a:ext cx="3381376" cy="144195"/>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4238757266"/>
      </p:ext>
    </p:extLst>
  </p:cSld>
  <p:clrMapOvr>
    <a:masterClrMapping/>
  </p:clrMapOvr>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Content Slide_Blk+Purpl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7" name="Title 1">
            <a:extLst>
              <a:ext uri="{FF2B5EF4-FFF2-40B4-BE49-F238E27FC236}">
                <a16:creationId xmlns:a16="http://schemas.microsoft.com/office/drawing/2014/main" id="{1CB08B15-F954-8F4E-A8A2-6EF55533678D}"/>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A078729C-8747-2149-BA6C-822A3863C0F3}"/>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B5F9B92D-4347-DF4B-B6AB-41108C86645A}"/>
              </a:ext>
            </a:extLst>
          </p:cNvPr>
          <p:cNvSpPr/>
          <p:nvPr userDrawn="1"/>
        </p:nvSpPr>
        <p:spPr>
          <a:xfrm flipV="1">
            <a:off x="895350" y="429119"/>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19807808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 Slide_Blk+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a16="http://schemas.microsoft.com/office/drawing/2014/main" id="{67193459-6CF2-3940-8104-2DC521D0AFCA}"/>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A42CA25F-8AA4-0243-BBC6-5932E68BD3A4}"/>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2" name="Rectangle 11">
            <a:extLst>
              <a:ext uri="{FF2B5EF4-FFF2-40B4-BE49-F238E27FC236}">
                <a16:creationId xmlns:a16="http://schemas.microsoft.com/office/drawing/2014/main" id="{154612B2-9F74-3C4D-B6CB-2577F9C3FF57}"/>
              </a:ext>
            </a:extLst>
          </p:cNvPr>
          <p:cNvSpPr/>
          <p:nvPr userDrawn="1"/>
        </p:nvSpPr>
        <p:spPr>
          <a:xfrm flipV="1">
            <a:off x="895350" y="429119"/>
            <a:ext cx="3381376" cy="144195"/>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349102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tement Slide_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D1FE8A-9725-A041-AFB5-9E2379109707}"/>
              </a:ext>
            </a:extLst>
          </p:cNvPr>
          <p:cNvPicPr>
            <a:picLocks noChangeAspect="1"/>
          </p:cNvPicPr>
          <p:nvPr userDrawn="1"/>
        </p:nvPicPr>
        <p:blipFill rotWithShape="1">
          <a:blip r:embed="rId2">
            <a:alphaModFix amt="50000"/>
          </a:blip>
          <a:srcRect t="13462" r="13462"/>
          <a:stretch/>
        </p:blipFill>
        <p:spPr>
          <a:xfrm>
            <a:off x="-1" y="0"/>
            <a:ext cx="12192001" cy="6858000"/>
          </a:xfrm>
          <a:prstGeom prst="rect">
            <a:avLst/>
          </a:prstGeom>
        </p:spPr>
      </p:pic>
      <p:sp>
        <p:nvSpPr>
          <p:cNvPr id="2" name="Title 1"/>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8940FEBE-C242-1046-9B92-705D2A3C25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2256304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ontent Slide_Blk+Green">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a16="http://schemas.microsoft.com/office/drawing/2014/main" id="{F9F05802-9D83-9A4B-859C-70E6B9DC9678}"/>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D81BA289-F51A-F54E-80BD-201DF41218B7}"/>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2" name="Rectangle 11">
            <a:extLst>
              <a:ext uri="{FF2B5EF4-FFF2-40B4-BE49-F238E27FC236}">
                <a16:creationId xmlns:a16="http://schemas.microsoft.com/office/drawing/2014/main" id="{D9B1685B-D6BC-4444-A24C-B4E90B88ACA6}"/>
              </a:ext>
            </a:extLst>
          </p:cNvPr>
          <p:cNvSpPr/>
          <p:nvPr userDrawn="1"/>
        </p:nvSpPr>
        <p:spPr>
          <a:xfrm flipV="1">
            <a:off x="895350" y="429119"/>
            <a:ext cx="3381376" cy="144195"/>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chemeClr val="accent5"/>
              </a:solidFill>
            </a:endParaRPr>
          </a:p>
        </p:txBody>
      </p:sp>
    </p:spTree>
    <p:extLst>
      <p:ext uri="{BB962C8B-B14F-4D97-AF65-F5344CB8AC3E}">
        <p14:creationId xmlns:p14="http://schemas.microsoft.com/office/powerpoint/2010/main" val="19122063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Content Slide_Blk+Orang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a16="http://schemas.microsoft.com/office/drawing/2014/main" id="{A079FA6C-5509-5E41-B606-65809E7570C7}"/>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33F4D03-E3AD-BD4B-B565-62F90214B964}"/>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2" name="Rectangle 11">
            <a:extLst>
              <a:ext uri="{FF2B5EF4-FFF2-40B4-BE49-F238E27FC236}">
                <a16:creationId xmlns:a16="http://schemas.microsoft.com/office/drawing/2014/main" id="{FD064F2F-0451-2D40-95CB-87D6DBD2B181}"/>
              </a:ext>
            </a:extLst>
          </p:cNvPr>
          <p:cNvSpPr/>
          <p:nvPr userDrawn="1"/>
        </p:nvSpPr>
        <p:spPr>
          <a:xfrm flipV="1">
            <a:off x="895350" y="429119"/>
            <a:ext cx="3381376" cy="144195"/>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21371116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Content Slide_Blk+Re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a16="http://schemas.microsoft.com/office/drawing/2014/main" id="{71DF0F66-ADBB-FB49-AAA1-6D86966FC2FE}"/>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805DB823-E845-3146-9F7E-BCC853A7B7AA}"/>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2" name="Rectangle 11">
            <a:extLst>
              <a:ext uri="{FF2B5EF4-FFF2-40B4-BE49-F238E27FC236}">
                <a16:creationId xmlns:a16="http://schemas.microsoft.com/office/drawing/2014/main" id="{00AC6520-D274-D44A-AFE2-AB1189373405}"/>
              </a:ext>
            </a:extLst>
          </p:cNvPr>
          <p:cNvSpPr/>
          <p:nvPr userDrawn="1"/>
        </p:nvSpPr>
        <p:spPr>
          <a:xfrm flipV="1">
            <a:off x="895350" y="429119"/>
            <a:ext cx="3381376" cy="144195"/>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33190188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 bullets_Slide 1">
    <p:spTree>
      <p:nvGrpSpPr>
        <p:cNvPr id="1" name=""/>
        <p:cNvGrpSpPr/>
        <p:nvPr/>
      </p:nvGrpSpPr>
      <p:grpSpPr>
        <a:xfrm>
          <a:off x="0" y="0"/>
          <a:ext cx="0" cy="0"/>
          <a:chOff x="0" y="0"/>
          <a:chExt cx="0" cy="0"/>
        </a:xfrm>
      </p:grpSpPr>
      <p:sp>
        <p:nvSpPr>
          <p:cNvPr id="2" name="Title 1"/>
          <p:cNvSpPr>
            <a:spLocks noGrp="1"/>
          </p:cNvSpPr>
          <p:nvPr>
            <p:ph type="title"/>
          </p:nvPr>
        </p:nvSpPr>
        <p:spPr>
          <a:xfrm>
            <a:off x="904875" y="304800"/>
            <a:ext cx="10353674" cy="118110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04875" y="1752600"/>
            <a:ext cx="10353674" cy="4414150"/>
          </a:xfrm>
        </p:spPr>
        <p:txBody>
          <a:bodyPr anchor="t"/>
          <a:lstStyle>
            <a:lvl1pPr marL="342900" indent="-342900">
              <a:buClr>
                <a:schemeClr val="accent1"/>
              </a:buClr>
              <a:buFont typeface="Wingdings" pitchFamily="2" charset="2"/>
              <a:buChar char="§"/>
              <a:defRPr sz="2500">
                <a:latin typeface="Arial" panose="020B0604020202020204" pitchFamily="34" charset="0"/>
                <a:cs typeface="Arial" panose="020B0604020202020204" pitchFamily="34" charset="0"/>
              </a:defRPr>
            </a:lvl1pPr>
            <a:lvl2pPr marL="685800" indent="-228600">
              <a:buClr>
                <a:schemeClr val="accent1"/>
              </a:buClr>
              <a:buFont typeface="Wingdings" pitchFamily="2" charset="2"/>
              <a:buChar char="§"/>
              <a:defRPr sz="2300">
                <a:latin typeface="Arial" panose="020B0604020202020204" pitchFamily="34" charset="0"/>
                <a:cs typeface="Arial" panose="020B0604020202020204" pitchFamily="34" charset="0"/>
              </a:defRPr>
            </a:lvl2pPr>
            <a:lvl3pPr marL="1143000" indent="-228600">
              <a:buClr>
                <a:schemeClr val="accent1"/>
              </a:buClr>
              <a:buFont typeface="Wingdings" pitchFamily="2" charset="2"/>
              <a:buChar char="§"/>
              <a:defRPr>
                <a:latin typeface="Arial" panose="020B0604020202020204" pitchFamily="34" charset="0"/>
                <a:cs typeface="Arial" panose="020B0604020202020204" pitchFamily="34" charset="0"/>
              </a:defRPr>
            </a:lvl3pPr>
            <a:lvl4pPr marL="1600200" indent="-228600">
              <a:buClr>
                <a:schemeClr val="accent1"/>
              </a:buClr>
              <a:buFont typeface="Wingdings" pitchFamily="2" charset="2"/>
              <a:buChar char="§"/>
              <a:defRPr>
                <a:latin typeface="Arial" panose="020B0604020202020204" pitchFamily="34" charset="0"/>
                <a:cs typeface="Arial" panose="020B0604020202020204" pitchFamily="34" charset="0"/>
              </a:defRPr>
            </a:lvl4pPr>
            <a:lvl5pPr marL="2057400" indent="-228600">
              <a:buClr>
                <a:schemeClr val="accent1"/>
              </a:buClr>
              <a:buFont typeface="Wingdings"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7D3CF3A1-A8FE-564A-96FD-61D2720ED012}"/>
              </a:ext>
            </a:extLst>
          </p:cNvPr>
          <p:cNvSpPr/>
          <p:nvPr userDrawn="1"/>
        </p:nvSpPr>
        <p:spPr>
          <a:xfrm flipV="1">
            <a:off x="904875" y="1544514"/>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3516016234"/>
      </p:ext>
    </p:extLst>
  </p:cSld>
  <p:clrMapOvr>
    <a:masterClrMapping/>
  </p:clrMapOvr>
  <p:extLst>
    <p:ext uri="{DCECCB84-F9BA-43D5-87BE-67443E8EF086}">
      <p15:sldGuideLst xmlns:p15="http://schemas.microsoft.com/office/powerpoint/2012/main">
        <p15:guide id="1" orient="horz" pos="19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bullets_Slide 2_bw">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7" name="Title 1">
            <a:extLst>
              <a:ext uri="{FF2B5EF4-FFF2-40B4-BE49-F238E27FC236}">
                <a16:creationId xmlns:a16="http://schemas.microsoft.com/office/drawing/2014/main" id="{1CB08B15-F954-8F4E-A8A2-6EF55533678D}"/>
              </a:ext>
            </a:extLst>
          </p:cNvPr>
          <p:cNvSpPr>
            <a:spLocks noGrp="1"/>
          </p:cNvSpPr>
          <p:nvPr>
            <p:ph type="title"/>
          </p:nvPr>
        </p:nvSpPr>
        <p:spPr>
          <a:xfrm>
            <a:off x="904875" y="304800"/>
            <a:ext cx="10353674" cy="118110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A078729C-8747-2149-BA6C-822A3863C0F3}"/>
              </a:ext>
            </a:extLst>
          </p:cNvPr>
          <p:cNvSpPr>
            <a:spLocks noGrp="1"/>
          </p:cNvSpPr>
          <p:nvPr>
            <p:ph idx="1"/>
          </p:nvPr>
        </p:nvSpPr>
        <p:spPr>
          <a:xfrm>
            <a:off x="904875" y="1752600"/>
            <a:ext cx="10353674" cy="4414150"/>
          </a:xfrm>
        </p:spPr>
        <p:txBody>
          <a:bodyPr anchor="t"/>
          <a:lstStyle>
            <a:lvl1pPr marL="342900" indent="-342900">
              <a:buClr>
                <a:schemeClr val="accent1"/>
              </a:buClr>
              <a:buFont typeface="Wingdings" pitchFamily="2" charset="2"/>
              <a:buChar char="§"/>
              <a:defRPr sz="2500">
                <a:solidFill>
                  <a:schemeClr val="bg1"/>
                </a:solidFill>
                <a:latin typeface="Arial" panose="020B0604020202020204" pitchFamily="34" charset="0"/>
                <a:cs typeface="Arial" panose="020B0604020202020204" pitchFamily="34" charset="0"/>
              </a:defRPr>
            </a:lvl1pPr>
            <a:lvl2pPr marL="685800" indent="-228600">
              <a:buClr>
                <a:schemeClr val="accent1"/>
              </a:buClr>
              <a:buFont typeface="Wingdings" pitchFamily="2" charset="2"/>
              <a:buChar char="§"/>
              <a:defRPr sz="2300">
                <a:solidFill>
                  <a:schemeClr val="bg1"/>
                </a:solidFill>
                <a:latin typeface="Arial" panose="020B0604020202020204" pitchFamily="34" charset="0"/>
                <a:cs typeface="Arial" panose="020B0604020202020204" pitchFamily="34" charset="0"/>
              </a:defRPr>
            </a:lvl2pPr>
            <a:lvl3pPr marL="1143000" indent="-228600">
              <a:buClr>
                <a:schemeClr val="accent1"/>
              </a:buClr>
              <a:buFont typeface="Wingdings" pitchFamily="2" charset="2"/>
              <a:buChar char="§"/>
              <a:defRPr>
                <a:solidFill>
                  <a:schemeClr val="bg1"/>
                </a:solidFill>
                <a:latin typeface="Arial" panose="020B0604020202020204" pitchFamily="34" charset="0"/>
                <a:cs typeface="Arial" panose="020B0604020202020204" pitchFamily="34" charset="0"/>
              </a:defRPr>
            </a:lvl3pPr>
            <a:lvl4pPr marL="1600200" indent="-228600">
              <a:buClr>
                <a:schemeClr val="accent1"/>
              </a:buClr>
              <a:buFont typeface="Wingdings" pitchFamily="2" charset="2"/>
              <a:buChar char="§"/>
              <a:defRPr>
                <a:solidFill>
                  <a:schemeClr val="bg1"/>
                </a:solidFill>
                <a:latin typeface="Arial" panose="020B0604020202020204" pitchFamily="34" charset="0"/>
                <a:cs typeface="Arial" panose="020B0604020202020204" pitchFamily="34" charset="0"/>
              </a:defRPr>
            </a:lvl4pPr>
            <a:lvl5pPr marL="2057400" indent="-228600">
              <a:buClr>
                <a:schemeClr val="accent1"/>
              </a:buClr>
              <a:buFont typeface="Wingdings"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B5F9B92D-4347-DF4B-B6AB-41108C86645A}"/>
              </a:ext>
            </a:extLst>
          </p:cNvPr>
          <p:cNvSpPr/>
          <p:nvPr userDrawn="1"/>
        </p:nvSpPr>
        <p:spPr>
          <a:xfrm flipV="1">
            <a:off x="904875" y="1544514"/>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21318856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Bullets + Space_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BC1B0-45D8-184F-96BE-F069D1549860}"/>
              </a:ext>
            </a:extLst>
          </p:cNvPr>
          <p:cNvSpPr/>
          <p:nvPr userDrawn="1"/>
        </p:nvSpPr>
        <p:spPr>
          <a:xfrm>
            <a:off x="0" y="571500"/>
            <a:ext cx="795959" cy="31292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1"/>
              </a:buClr>
              <a:buFont typeface="Wingdings" pitchFamily="2" charset="2"/>
              <a:buChar char="§"/>
              <a:defRPr/>
            </a:lvl1pPr>
            <a:lvl2pPr marL="800100" indent="-342900">
              <a:buClr>
                <a:schemeClr val="accent1"/>
              </a:buClr>
              <a:buFont typeface="Wingdings" pitchFamily="2" charset="2"/>
              <a:buChar char="§"/>
              <a:defRPr/>
            </a:lvl2pPr>
            <a:lvl3pPr marL="1257300" indent="-342900">
              <a:buClr>
                <a:schemeClr val="accent1"/>
              </a:buClr>
              <a:buFont typeface="Wingdings" pitchFamily="2" charset="2"/>
              <a:buChar char="§"/>
              <a:defRPr/>
            </a:lvl3pPr>
            <a:lvl4pPr marL="1657350" indent="-285750">
              <a:buClr>
                <a:schemeClr val="accent1"/>
              </a:buClr>
              <a:buFont typeface="Wingdings" pitchFamily="2" charset="2"/>
              <a:buChar char="§"/>
              <a:defRPr/>
            </a:lvl4pPr>
            <a:lvl5pPr marL="2114550" indent="-285750">
              <a:buClr>
                <a:schemeClr val="accent1"/>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1019465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Bullets + Space_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BC1B0-45D8-184F-96BE-F069D1549860}"/>
              </a:ext>
            </a:extLst>
          </p:cNvPr>
          <p:cNvSpPr/>
          <p:nvPr userDrawn="1"/>
        </p:nvSpPr>
        <p:spPr>
          <a:xfrm>
            <a:off x="0" y="571500"/>
            <a:ext cx="795959" cy="31292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4"/>
              </a:buClr>
              <a:buFont typeface="Wingdings" pitchFamily="2" charset="2"/>
              <a:buChar char="§"/>
              <a:defRPr/>
            </a:lvl1pPr>
            <a:lvl2pPr marL="800100" indent="-342900">
              <a:buClr>
                <a:schemeClr val="accent4"/>
              </a:buClr>
              <a:buFont typeface="Wingdings" pitchFamily="2" charset="2"/>
              <a:buChar char="§"/>
              <a:defRPr/>
            </a:lvl2pPr>
            <a:lvl3pPr marL="1257300" indent="-342900">
              <a:buClr>
                <a:schemeClr val="accent4"/>
              </a:buClr>
              <a:buFont typeface="Wingdings" pitchFamily="2" charset="2"/>
              <a:buChar char="§"/>
              <a:defRPr/>
            </a:lvl3pPr>
            <a:lvl4pPr marL="1657350" indent="-285750">
              <a:buClr>
                <a:schemeClr val="accent4"/>
              </a:buClr>
              <a:buFont typeface="Wingdings" pitchFamily="2" charset="2"/>
              <a:buChar char="§"/>
              <a:defRPr/>
            </a:lvl4pPr>
            <a:lvl5pPr marL="2114550" indent="-285750">
              <a:buClr>
                <a:schemeClr val="accent4"/>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8710456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Bullets + Space_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BC1B0-45D8-184F-96BE-F069D1549860}"/>
              </a:ext>
            </a:extLst>
          </p:cNvPr>
          <p:cNvSpPr/>
          <p:nvPr userDrawn="1"/>
        </p:nvSpPr>
        <p:spPr>
          <a:xfrm>
            <a:off x="0" y="571500"/>
            <a:ext cx="795959" cy="31292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5"/>
              </a:buClr>
              <a:buFont typeface="Wingdings" pitchFamily="2" charset="2"/>
              <a:buChar char="§"/>
              <a:defRPr/>
            </a:lvl1pPr>
            <a:lvl2pPr marL="800100" indent="-342900">
              <a:buClr>
                <a:schemeClr val="accent5"/>
              </a:buClr>
              <a:buFont typeface="Wingdings" pitchFamily="2" charset="2"/>
              <a:buChar char="§"/>
              <a:defRPr/>
            </a:lvl2pPr>
            <a:lvl3pPr marL="1257300" indent="-342900">
              <a:buClr>
                <a:schemeClr val="accent5"/>
              </a:buClr>
              <a:buFont typeface="Wingdings" pitchFamily="2" charset="2"/>
              <a:buChar char="§"/>
              <a:defRPr/>
            </a:lvl3pPr>
            <a:lvl4pPr marL="1657350" indent="-285750">
              <a:buClr>
                <a:schemeClr val="accent5"/>
              </a:buClr>
              <a:buFont typeface="Wingdings" pitchFamily="2" charset="2"/>
              <a:buChar char="§"/>
              <a:defRPr/>
            </a:lvl4pPr>
            <a:lvl5pPr marL="2114550" indent="-285750">
              <a:buClr>
                <a:schemeClr val="accent5"/>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29530873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Bullets + Space_Oran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BC1B0-45D8-184F-96BE-F069D1549860}"/>
              </a:ext>
            </a:extLst>
          </p:cNvPr>
          <p:cNvSpPr/>
          <p:nvPr userDrawn="1"/>
        </p:nvSpPr>
        <p:spPr>
          <a:xfrm>
            <a:off x="0" y="571500"/>
            <a:ext cx="795959" cy="31292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3"/>
              </a:buClr>
              <a:buFont typeface="Wingdings" pitchFamily="2" charset="2"/>
              <a:buChar char="§"/>
              <a:defRPr/>
            </a:lvl1pPr>
            <a:lvl2pPr marL="800100" indent="-342900">
              <a:buClr>
                <a:schemeClr val="accent3"/>
              </a:buClr>
              <a:buFont typeface="Wingdings" pitchFamily="2" charset="2"/>
              <a:buChar char="§"/>
              <a:defRPr/>
            </a:lvl2pPr>
            <a:lvl3pPr marL="1257300" indent="-342900">
              <a:buClr>
                <a:schemeClr val="accent3"/>
              </a:buClr>
              <a:buFont typeface="Wingdings" pitchFamily="2" charset="2"/>
              <a:buChar char="§"/>
              <a:defRPr/>
            </a:lvl3pPr>
            <a:lvl4pPr marL="1657350" indent="-285750">
              <a:buClr>
                <a:schemeClr val="accent3"/>
              </a:buClr>
              <a:buFont typeface="Wingdings" pitchFamily="2" charset="2"/>
              <a:buChar char="§"/>
              <a:defRPr/>
            </a:lvl4pPr>
            <a:lvl5pPr marL="2114550" indent="-285750">
              <a:buClr>
                <a:schemeClr val="accent3"/>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16751862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Bullets + Space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BC1B0-45D8-184F-96BE-F069D1549860}"/>
              </a:ext>
            </a:extLst>
          </p:cNvPr>
          <p:cNvSpPr/>
          <p:nvPr userDrawn="1"/>
        </p:nvSpPr>
        <p:spPr>
          <a:xfrm>
            <a:off x="0" y="571500"/>
            <a:ext cx="795959" cy="31292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6"/>
              </a:buClr>
              <a:buFont typeface="Wingdings" pitchFamily="2" charset="2"/>
              <a:buChar char="§"/>
              <a:defRPr/>
            </a:lvl1pPr>
            <a:lvl2pPr marL="800100" indent="-342900">
              <a:buClr>
                <a:schemeClr val="accent6"/>
              </a:buClr>
              <a:buFont typeface="Wingdings" pitchFamily="2" charset="2"/>
              <a:buChar char="§"/>
              <a:defRPr/>
            </a:lvl2pPr>
            <a:lvl3pPr marL="1257300" indent="-342900">
              <a:buClr>
                <a:schemeClr val="accent6"/>
              </a:buClr>
              <a:buFont typeface="Wingdings" pitchFamily="2" charset="2"/>
              <a:buChar char="§"/>
              <a:defRPr/>
            </a:lvl3pPr>
            <a:lvl4pPr marL="1657350" indent="-285750">
              <a:buClr>
                <a:schemeClr val="accent6"/>
              </a:buClr>
              <a:buFont typeface="Wingdings" pitchFamily="2" charset="2"/>
              <a:buChar char="§"/>
              <a:defRPr/>
            </a:lvl4pPr>
            <a:lvl5pPr marL="2114550" indent="-285750">
              <a:buClr>
                <a:schemeClr val="accent6"/>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784098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ement Slide_4_b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B6002B-F686-9445-82F5-7CC04035F50F}"/>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37DD1A9-AF6E-454F-8028-70CAA66C6A88}"/>
              </a:ext>
            </a:extLst>
          </p:cNvPr>
          <p:cNvSpPr>
            <a:spLocks noGrp="1"/>
          </p:cNvSpPr>
          <p:nvPr>
            <p:ph type="title"/>
          </p:nvPr>
        </p:nvSpPr>
        <p:spPr>
          <a:xfrm>
            <a:off x="914400" y="2916936"/>
            <a:ext cx="9201150" cy="2194560"/>
          </a:xfrm>
        </p:spPr>
        <p:txBody>
          <a:bodyPr anchor="b">
            <a:noAutofit/>
          </a:bodyPr>
          <a:lstStyle>
            <a:lvl1pPr algn="l">
              <a:defRPr sz="500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04D33D93-1D2D-0041-9D4F-C68951A8FE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41851548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Bullets + Space_Blk+Purpl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CDC1E-855D-004F-ABE1-D058FEDEBC66}"/>
              </a:ext>
            </a:extLst>
          </p:cNvPr>
          <p:cNvSpPr/>
          <p:nvPr userDrawn="1"/>
        </p:nvSpPr>
        <p:spPr>
          <a:xfrm>
            <a:off x="0" y="571500"/>
            <a:ext cx="795959" cy="31292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1"/>
              </a:buClr>
              <a:buFont typeface="Wingdings" pitchFamily="2" charset="2"/>
              <a:buChar char="§"/>
              <a:defRPr>
                <a:solidFill>
                  <a:schemeClr val="bg1"/>
                </a:solidFill>
              </a:defRPr>
            </a:lvl1pPr>
            <a:lvl2pPr marL="685800" indent="-228600">
              <a:buClr>
                <a:schemeClr val="accent1"/>
              </a:buClr>
              <a:buFont typeface="Wingdings" pitchFamily="2" charset="2"/>
              <a:buChar char="§"/>
              <a:defRPr>
                <a:solidFill>
                  <a:schemeClr val="bg1"/>
                </a:solidFill>
              </a:defRPr>
            </a:lvl2pPr>
            <a:lvl3pPr marL="1143000" indent="-228600">
              <a:buClr>
                <a:schemeClr val="accent1"/>
              </a:buClr>
              <a:buFont typeface="Wingdings" pitchFamily="2" charset="2"/>
              <a:buChar char="§"/>
              <a:defRPr>
                <a:solidFill>
                  <a:schemeClr val="bg1"/>
                </a:solidFill>
              </a:defRPr>
            </a:lvl3pPr>
            <a:lvl4pPr marL="1600200" indent="-228600">
              <a:buClr>
                <a:schemeClr val="accent1"/>
              </a:buClr>
              <a:buFont typeface="Wingdings" pitchFamily="2" charset="2"/>
              <a:buChar char="§"/>
              <a:defRPr>
                <a:solidFill>
                  <a:schemeClr val="bg1"/>
                </a:solidFill>
              </a:defRPr>
            </a:lvl4pPr>
            <a:lvl5pPr marL="2057400" indent="-228600">
              <a:buClr>
                <a:schemeClr val="accent1"/>
              </a:buClr>
              <a:buFont typeface="Wingdings" pitchFamily="2" charset="2"/>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11577741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Bullets + Space_Blk+Blu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CDC1E-855D-004F-ABE1-D058FEDEBC66}"/>
              </a:ext>
            </a:extLst>
          </p:cNvPr>
          <p:cNvSpPr/>
          <p:nvPr userDrawn="1"/>
        </p:nvSpPr>
        <p:spPr>
          <a:xfrm>
            <a:off x="0" y="571500"/>
            <a:ext cx="795959" cy="31292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4"/>
              </a:buClr>
              <a:buFont typeface="Wingdings" pitchFamily="2" charset="2"/>
              <a:buChar char="§"/>
              <a:defRPr>
                <a:solidFill>
                  <a:schemeClr val="bg1"/>
                </a:solidFill>
              </a:defRPr>
            </a:lvl1pPr>
            <a:lvl2pPr marL="685800" indent="-228600">
              <a:buClr>
                <a:schemeClr val="accent4"/>
              </a:buClr>
              <a:buFont typeface="Wingdings" pitchFamily="2" charset="2"/>
              <a:buChar char="§"/>
              <a:defRPr>
                <a:solidFill>
                  <a:schemeClr val="bg1"/>
                </a:solidFill>
              </a:defRPr>
            </a:lvl2pPr>
            <a:lvl3pPr marL="1143000" indent="-228600">
              <a:buClr>
                <a:schemeClr val="accent4"/>
              </a:buClr>
              <a:buFont typeface="Wingdings" pitchFamily="2" charset="2"/>
              <a:buChar char="§"/>
              <a:defRPr>
                <a:solidFill>
                  <a:schemeClr val="bg1"/>
                </a:solidFill>
              </a:defRPr>
            </a:lvl3pPr>
            <a:lvl4pPr marL="1600200" indent="-228600">
              <a:buClr>
                <a:schemeClr val="accent4"/>
              </a:buClr>
              <a:buFont typeface="Wingdings" pitchFamily="2" charset="2"/>
              <a:buChar char="§"/>
              <a:defRPr>
                <a:solidFill>
                  <a:schemeClr val="bg1"/>
                </a:solidFill>
              </a:defRPr>
            </a:lvl4pPr>
            <a:lvl5pPr marL="2057400" indent="-228600">
              <a:buClr>
                <a:schemeClr val="accent4"/>
              </a:buClr>
              <a:buFont typeface="Wingdings" pitchFamily="2" charset="2"/>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16902666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Bullets + Space_Blk+Green">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CDC1E-855D-004F-ABE1-D058FEDEBC66}"/>
              </a:ext>
            </a:extLst>
          </p:cNvPr>
          <p:cNvSpPr/>
          <p:nvPr userDrawn="1"/>
        </p:nvSpPr>
        <p:spPr>
          <a:xfrm>
            <a:off x="0" y="571500"/>
            <a:ext cx="795959" cy="31292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5"/>
              </a:buClr>
              <a:buFont typeface="Wingdings" pitchFamily="2" charset="2"/>
              <a:buChar char="§"/>
              <a:defRPr>
                <a:solidFill>
                  <a:schemeClr val="bg1"/>
                </a:solidFill>
              </a:defRPr>
            </a:lvl1pPr>
            <a:lvl2pPr marL="685800" indent="-228600">
              <a:buClr>
                <a:schemeClr val="accent5"/>
              </a:buClr>
              <a:buFont typeface="Wingdings" pitchFamily="2" charset="2"/>
              <a:buChar char="§"/>
              <a:defRPr>
                <a:solidFill>
                  <a:schemeClr val="bg1"/>
                </a:solidFill>
              </a:defRPr>
            </a:lvl2pPr>
            <a:lvl3pPr marL="1143000" indent="-228600">
              <a:buClr>
                <a:schemeClr val="accent5"/>
              </a:buClr>
              <a:buFont typeface="Wingdings" pitchFamily="2" charset="2"/>
              <a:buChar char="§"/>
              <a:defRPr>
                <a:solidFill>
                  <a:schemeClr val="bg1"/>
                </a:solidFill>
              </a:defRPr>
            </a:lvl3pPr>
            <a:lvl4pPr marL="1600200" indent="-228600">
              <a:buClr>
                <a:schemeClr val="accent5"/>
              </a:buClr>
              <a:buFont typeface="Wingdings" pitchFamily="2" charset="2"/>
              <a:buChar char="§"/>
              <a:defRPr>
                <a:solidFill>
                  <a:schemeClr val="bg1"/>
                </a:solidFill>
              </a:defRPr>
            </a:lvl4pPr>
            <a:lvl5pPr marL="2057400" indent="-228600">
              <a:buClr>
                <a:schemeClr val="accent5"/>
              </a:buClr>
              <a:buFont typeface="Wingdings" pitchFamily="2" charset="2"/>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2613871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Bullets + Space_Blk+Orang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CDC1E-855D-004F-ABE1-D058FEDEBC66}"/>
              </a:ext>
            </a:extLst>
          </p:cNvPr>
          <p:cNvSpPr/>
          <p:nvPr userDrawn="1"/>
        </p:nvSpPr>
        <p:spPr>
          <a:xfrm>
            <a:off x="0" y="571500"/>
            <a:ext cx="795959" cy="31292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3"/>
              </a:buClr>
              <a:buFont typeface="Wingdings" pitchFamily="2" charset="2"/>
              <a:buChar char="§"/>
              <a:defRPr>
                <a:solidFill>
                  <a:schemeClr val="bg1"/>
                </a:solidFill>
              </a:defRPr>
            </a:lvl1pPr>
            <a:lvl2pPr marL="685800" indent="-228600">
              <a:buClr>
                <a:schemeClr val="accent3"/>
              </a:buClr>
              <a:buFont typeface="Wingdings" pitchFamily="2" charset="2"/>
              <a:buChar char="§"/>
              <a:defRPr>
                <a:solidFill>
                  <a:schemeClr val="bg1"/>
                </a:solidFill>
              </a:defRPr>
            </a:lvl2pPr>
            <a:lvl3pPr marL="1143000" indent="-228600">
              <a:buClr>
                <a:schemeClr val="accent3"/>
              </a:buClr>
              <a:buFont typeface="Wingdings" pitchFamily="2" charset="2"/>
              <a:buChar char="§"/>
              <a:defRPr>
                <a:solidFill>
                  <a:schemeClr val="bg1"/>
                </a:solidFill>
              </a:defRPr>
            </a:lvl3pPr>
            <a:lvl4pPr marL="1600200" indent="-228600">
              <a:buClr>
                <a:schemeClr val="accent3"/>
              </a:buClr>
              <a:buFont typeface="Wingdings" pitchFamily="2" charset="2"/>
              <a:buChar char="§"/>
              <a:defRPr>
                <a:solidFill>
                  <a:schemeClr val="bg1"/>
                </a:solidFill>
              </a:defRPr>
            </a:lvl4pPr>
            <a:lvl5pPr marL="2057400" indent="-228600">
              <a:buClr>
                <a:schemeClr val="accent3"/>
              </a:buClr>
              <a:buFont typeface="Wingdings" pitchFamily="2" charset="2"/>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16829426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 Bullets + Space_Blk+Re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CDC1E-855D-004F-ABE1-D058FEDEBC66}"/>
              </a:ext>
            </a:extLst>
          </p:cNvPr>
          <p:cNvSpPr/>
          <p:nvPr userDrawn="1"/>
        </p:nvSpPr>
        <p:spPr>
          <a:xfrm>
            <a:off x="0" y="571500"/>
            <a:ext cx="795959" cy="31292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6"/>
              </a:buClr>
              <a:buFont typeface="Wingdings" pitchFamily="2" charset="2"/>
              <a:buChar char="§"/>
              <a:defRPr>
                <a:solidFill>
                  <a:schemeClr val="bg1"/>
                </a:solidFill>
              </a:defRPr>
            </a:lvl1pPr>
            <a:lvl2pPr marL="685800" indent="-228600">
              <a:buClr>
                <a:schemeClr val="accent6"/>
              </a:buClr>
              <a:buFont typeface="Wingdings" pitchFamily="2" charset="2"/>
              <a:buChar char="§"/>
              <a:defRPr>
                <a:solidFill>
                  <a:schemeClr val="bg1"/>
                </a:solidFill>
              </a:defRPr>
            </a:lvl2pPr>
            <a:lvl3pPr marL="1143000" indent="-228600">
              <a:buClr>
                <a:schemeClr val="accent6"/>
              </a:buClr>
              <a:buFont typeface="Wingdings" pitchFamily="2" charset="2"/>
              <a:buChar char="§"/>
              <a:defRPr>
                <a:solidFill>
                  <a:schemeClr val="bg1"/>
                </a:solidFill>
              </a:defRPr>
            </a:lvl3pPr>
            <a:lvl4pPr marL="1600200" indent="-228600">
              <a:buClr>
                <a:schemeClr val="accent6"/>
              </a:buClr>
              <a:buFont typeface="Wingdings" pitchFamily="2" charset="2"/>
              <a:buChar char="§"/>
              <a:defRPr>
                <a:solidFill>
                  <a:schemeClr val="bg1"/>
                </a:solidFill>
              </a:defRPr>
            </a:lvl4pPr>
            <a:lvl5pPr marL="2057400" indent="-228600">
              <a:buClr>
                <a:schemeClr val="accent6"/>
              </a:buClr>
              <a:buFont typeface="Wingdings" pitchFamily="2" charset="2"/>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9532532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fidential Slide_1">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TextBox 7">
            <a:extLst>
              <a:ext uri="{FF2B5EF4-FFF2-40B4-BE49-F238E27FC236}">
                <a16:creationId xmlns:a16="http://schemas.microsoft.com/office/drawing/2014/main" id="{DA88B559-E990-424F-93EF-77864DF3AD13}"/>
              </a:ext>
            </a:extLst>
          </p:cNvPr>
          <p:cNvSpPr txBox="1"/>
          <p:nvPr userDrawn="1"/>
        </p:nvSpPr>
        <p:spPr>
          <a:xfrm>
            <a:off x="6805389" y="6419624"/>
            <a:ext cx="4465983" cy="369332"/>
          </a:xfrm>
          <a:prstGeom prst="rect">
            <a:avLst/>
          </a:prstGeom>
          <a:noFill/>
        </p:spPr>
        <p:txBody>
          <a:bodyPr wrap="square" rtlCol="0">
            <a:spAutoFit/>
          </a:bodyPr>
          <a:lstStyle/>
          <a:p>
            <a:pPr algn="r"/>
            <a:r>
              <a:rPr lang="en-US" sz="1200" dirty="0">
                <a:solidFill>
                  <a:schemeClr val="tx1"/>
                </a:solidFill>
              </a:rPr>
              <a:t>CONFIDENTIAL – Do Not Distribute   </a:t>
            </a:r>
            <a:r>
              <a:rPr lang="en-US" dirty="0">
                <a:solidFill>
                  <a:schemeClr val="tx1"/>
                </a:solidFill>
              </a:rPr>
              <a:t>I</a:t>
            </a:r>
          </a:p>
        </p:txBody>
      </p:sp>
    </p:spTree>
    <p:extLst>
      <p:ext uri="{BB962C8B-B14F-4D97-AF65-F5344CB8AC3E}">
        <p14:creationId xmlns:p14="http://schemas.microsoft.com/office/powerpoint/2010/main" val="4284319086"/>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fidential Slide_2_bw">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0" name="Rectangle 9">
            <a:extLst>
              <a:ext uri="{FF2B5EF4-FFF2-40B4-BE49-F238E27FC236}">
                <a16:creationId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7" name="TextBox 6">
            <a:extLst>
              <a:ext uri="{FF2B5EF4-FFF2-40B4-BE49-F238E27FC236}">
                <a16:creationId xmlns:a16="http://schemas.microsoft.com/office/drawing/2014/main" id="{9F61AECC-B0B4-EE47-94E3-1C417077C552}"/>
              </a:ext>
            </a:extLst>
          </p:cNvPr>
          <p:cNvSpPr txBox="1"/>
          <p:nvPr userDrawn="1"/>
        </p:nvSpPr>
        <p:spPr>
          <a:xfrm>
            <a:off x="6805389" y="6419624"/>
            <a:ext cx="4465983" cy="369332"/>
          </a:xfrm>
          <a:prstGeom prst="rect">
            <a:avLst/>
          </a:prstGeom>
          <a:noFill/>
        </p:spPr>
        <p:txBody>
          <a:bodyPr wrap="square" rtlCol="0">
            <a:spAutoFit/>
          </a:bodyPr>
          <a:lstStyle/>
          <a:p>
            <a:pPr algn="r"/>
            <a:r>
              <a:rPr lang="en-US" sz="1200" dirty="0">
                <a:solidFill>
                  <a:schemeClr val="bg1">
                    <a:alpha val="50000"/>
                  </a:schemeClr>
                </a:solidFill>
              </a:rPr>
              <a:t>CONFIDENTIAL – Do Not Distribute   </a:t>
            </a:r>
            <a:r>
              <a:rPr lang="en-US" dirty="0">
                <a:solidFill>
                  <a:schemeClr val="bg1">
                    <a:alpha val="50000"/>
                  </a:schemeClr>
                </a:solidFill>
              </a:rPr>
              <a:t>I</a:t>
            </a:r>
          </a:p>
        </p:txBody>
      </p:sp>
    </p:spTree>
    <p:extLst>
      <p:ext uri="{BB962C8B-B14F-4D97-AF65-F5344CB8AC3E}">
        <p14:creationId xmlns:p14="http://schemas.microsoft.com/office/powerpoint/2010/main" val="80281311"/>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Slide_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1729825317"/>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Slide_2_bw">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0" name="Rectangle 9">
            <a:extLst>
              <a:ext uri="{FF2B5EF4-FFF2-40B4-BE49-F238E27FC236}">
                <a16:creationId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03261241"/>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ICI Logo Only Slide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3759929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tement Slide_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D1FE8A-9725-A041-AFB5-9E2379109707}"/>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DE251C8D-D4AA-5F42-8771-C2EC40354C66}"/>
              </a:ext>
            </a:extLst>
          </p:cNvPr>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0D8001A-3EC7-C74A-9701-A230AE8A3D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8804449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ICI Logo Only Slide_2_bw">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9190243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31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_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024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tement Slide_5_b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8F2B7F-7E3C-254A-A20E-E86BD879A51A}"/>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F6C8851-09AB-3044-8364-3FFCAB3BBE67}"/>
              </a:ext>
            </a:extLst>
          </p:cNvPr>
          <p:cNvSpPr>
            <a:spLocks noGrp="1"/>
          </p:cNvSpPr>
          <p:nvPr>
            <p:ph type="title"/>
          </p:nvPr>
        </p:nvSpPr>
        <p:spPr>
          <a:xfrm>
            <a:off x="914400" y="2916936"/>
            <a:ext cx="9201150" cy="2194560"/>
          </a:xfrm>
        </p:spPr>
        <p:txBody>
          <a:bodyPr anchor="b">
            <a:noAutofit/>
          </a:bodyPr>
          <a:lstStyle>
            <a:lvl1pPr algn="l">
              <a:defRPr sz="500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A693CC90-1982-9C4F-B1C4-D882DFAD22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98886856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 Slide_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C5AEC-118E-9B4A-A1F3-E6CC90ADDAF4}"/>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65606873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tement Slide_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C5AEC-118E-9B4A-A1F3-E6CC90ADDAF4}"/>
              </a:ext>
            </a:extLst>
          </p:cNvPr>
          <p:cNvPicPr>
            <a:picLocks noChangeAspect="1"/>
          </p:cNvPicPr>
          <p:nvPr userDrawn="1"/>
        </p:nvPicPr>
        <p:blipFill>
          <a:blip r:embed="rId2">
            <a:alphaModFix amt="50000"/>
          </a:blip>
          <a:stretch>
            <a:fillRect/>
          </a:stretch>
        </p:blipFill>
        <p:spPr>
          <a:xfrm>
            <a:off x="-6014" y="0"/>
            <a:ext cx="12198014" cy="6858000"/>
          </a:xfrm>
          <a:prstGeom prst="rect">
            <a:avLst/>
          </a:prstGeom>
        </p:spPr>
      </p:pic>
      <p:sp>
        <p:nvSpPr>
          <p:cNvPr id="9" name="Title 1">
            <a:extLst>
              <a:ext uri="{FF2B5EF4-FFF2-40B4-BE49-F238E27FC236}">
                <a16:creationId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49025436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Slide_6_b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C5AEC-118E-9B4A-A1F3-E6CC90ADDAF4}"/>
              </a:ext>
            </a:extLst>
          </p:cNvPr>
          <p:cNvPicPr>
            <a:picLocks noChangeAspect="1"/>
          </p:cNvPicPr>
          <p:nvPr userDrawn="1"/>
        </p:nvPicPr>
        <p:blipFill>
          <a:blip r:embed="rId2">
            <a:alphaModFix amt="40000"/>
          </a:blip>
          <a:stretch>
            <a:fillRect/>
          </a:stretch>
        </p:blipFill>
        <p:spPr>
          <a:xfrm>
            <a:off x="-6014" y="0"/>
            <a:ext cx="12192000" cy="6858000"/>
          </a:xfrm>
          <a:prstGeom prst="rect">
            <a:avLst/>
          </a:prstGeom>
        </p:spPr>
      </p:pic>
      <p:sp>
        <p:nvSpPr>
          <p:cNvPr id="9" name="Title 1">
            <a:extLst>
              <a:ext uri="{FF2B5EF4-FFF2-40B4-BE49-F238E27FC236}">
                <a16:creationId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marL="0" indent="0" algn="l">
              <a:tabLst>
                <a:tab pos="1824038" algn="l"/>
              </a:tabLst>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417103105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atement Slide_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C5AEC-118E-9B4A-A1F3-E6CC90ADDAF4}"/>
              </a:ext>
            </a:extLst>
          </p:cNvPr>
          <p:cNvPicPr>
            <a:picLocks noChangeAspect="1"/>
          </p:cNvPicPr>
          <p:nvPr userDrawn="1"/>
        </p:nvPicPr>
        <p:blipFill>
          <a:blip r:embed="rId2">
            <a:alphaModFix amt="50000"/>
          </a:blip>
          <a:stretch>
            <a:fillRect/>
          </a:stretch>
        </p:blipFill>
        <p:spPr>
          <a:xfrm>
            <a:off x="-6014" y="0"/>
            <a:ext cx="12198014" cy="6858000"/>
          </a:xfrm>
          <a:prstGeom prst="rect">
            <a:avLst/>
          </a:prstGeom>
        </p:spPr>
      </p:pic>
      <p:sp>
        <p:nvSpPr>
          <p:cNvPr id="9" name="Title 1">
            <a:extLst>
              <a:ext uri="{FF2B5EF4-FFF2-40B4-BE49-F238E27FC236}">
                <a16:creationId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3700701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tatement Slide_7_b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C5AEC-118E-9B4A-A1F3-E6CC90ADDAF4}"/>
              </a:ext>
            </a:extLst>
          </p:cNvPr>
          <p:cNvPicPr>
            <a:picLocks noChangeAspect="1"/>
          </p:cNvPicPr>
          <p:nvPr userDrawn="1"/>
        </p:nvPicPr>
        <p:blipFill>
          <a:blip r:embed="rId2">
            <a:alphaModFix amt="40000"/>
          </a:blip>
          <a:stretch>
            <a:fillRect/>
          </a:stretch>
        </p:blipFill>
        <p:spPr>
          <a:xfrm>
            <a:off x="-6014" y="0"/>
            <a:ext cx="12192000" cy="6858000"/>
          </a:xfrm>
          <a:prstGeom prst="rect">
            <a:avLst/>
          </a:prstGeom>
        </p:spPr>
      </p:pic>
      <p:sp>
        <p:nvSpPr>
          <p:cNvPr id="9" name="Title 1">
            <a:extLst>
              <a:ext uri="{FF2B5EF4-FFF2-40B4-BE49-F238E27FC236}">
                <a16:creationId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3402943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_People_v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278B5D-EEFF-C64A-B32A-DB17B43FD5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87330" y="4089579"/>
            <a:ext cx="5378016" cy="2196921"/>
          </a:xfrm>
          <a:prstGeom prst="rect">
            <a:avLst/>
          </a:prstGeom>
        </p:spPr>
      </p:pic>
      <p:pic>
        <p:nvPicPr>
          <p:cNvPr id="5" name="Picture 4">
            <a:extLst>
              <a:ext uri="{FF2B5EF4-FFF2-40B4-BE49-F238E27FC236}">
                <a16:creationId xmlns:a16="http://schemas.microsoft.com/office/drawing/2014/main" id="{4A066F85-E07B-3A42-986D-EFE6B5F1CB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74160" y="0"/>
            <a:ext cx="5016066" cy="1619250"/>
          </a:xfrm>
          <a:prstGeom prst="rect">
            <a:avLst/>
          </a:prstGeom>
        </p:spPr>
      </p:pic>
      <p:pic>
        <p:nvPicPr>
          <p:cNvPr id="11" name="Picture 10">
            <a:extLst>
              <a:ext uri="{FF2B5EF4-FFF2-40B4-BE49-F238E27FC236}">
                <a16:creationId xmlns:a16="http://schemas.microsoft.com/office/drawing/2014/main" id="{37C26C47-DB3D-1849-9981-48D435BAAC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a16="http://schemas.microsoft.com/office/drawing/2014/main" id="{0BF3CD7F-5257-FE45-A810-82686118F2CA}"/>
              </a:ext>
            </a:extLst>
          </p:cNvPr>
          <p:cNvSpPr>
            <a:spLocks noGrp="1"/>
          </p:cNvSpPr>
          <p:nvPr>
            <p:ph type="ctrTitle"/>
          </p:nvPr>
        </p:nvSpPr>
        <p:spPr>
          <a:xfrm>
            <a:off x="895350" y="1752600"/>
            <a:ext cx="6361977" cy="2190750"/>
          </a:xfr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156D8973-F2EC-734C-8C46-0A211683C91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772400" y="1619250"/>
            <a:ext cx="4419600" cy="2457450"/>
          </a:xfrm>
          <a:prstGeom prst="rect">
            <a:avLst/>
          </a:prstGeom>
        </p:spPr>
      </p:pic>
    </p:spTree>
    <p:extLst>
      <p:ext uri="{BB962C8B-B14F-4D97-AF65-F5344CB8AC3E}">
        <p14:creationId xmlns:p14="http://schemas.microsoft.com/office/powerpoint/2010/main" val="420810856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D1FE8A-9725-A041-AFB5-9E2379109707}"/>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8" name="Title 1">
            <a:extLst>
              <a:ext uri="{FF2B5EF4-FFF2-40B4-BE49-F238E27FC236}">
                <a16:creationId xmlns:a16="http://schemas.microsoft.com/office/drawing/2014/main" id="{118EB018-A4DD-9B46-83BF-71034E8129F7}"/>
              </a:ext>
            </a:extLst>
          </p:cNvPr>
          <p:cNvSpPr>
            <a:spLocks noGrp="1"/>
          </p:cNvSpPr>
          <p:nvPr>
            <p:ph type="title"/>
          </p:nvPr>
        </p:nvSpPr>
        <p:spPr>
          <a:xfrm>
            <a:off x="3238501" y="1467105"/>
            <a:ext cx="8020050" cy="3505200"/>
          </a:xfrm>
          <a:prstGeom prst="rect">
            <a:avLst/>
          </a:prstGeom>
        </p:spPr>
        <p:txBody>
          <a:bodyPr anchor="b">
            <a:noAutofit/>
          </a:bodyPr>
          <a:lstStyle>
            <a:lvl1pPr>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a16="http://schemas.microsoft.com/office/drawing/2014/main" id="{CD6A6141-95FC-3141-B73C-F08B9DCE48BC}"/>
              </a:ext>
            </a:extLst>
          </p:cNvPr>
          <p:cNvSpPr/>
          <p:nvPr userDrawn="1"/>
        </p:nvSpPr>
        <p:spPr>
          <a:xfrm>
            <a:off x="3238501" y="5137509"/>
            <a:ext cx="8953500" cy="330408"/>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a16="http://schemas.microsoft.com/office/drawing/2014/main" id="{03714492-7D58-064B-BABD-4040EFBBFB2F}"/>
              </a:ext>
            </a:extLst>
          </p:cNvPr>
          <p:cNvSpPr/>
          <p:nvPr userDrawn="1"/>
        </p:nvSpPr>
        <p:spPr>
          <a:xfrm>
            <a:off x="-2" y="5467917"/>
            <a:ext cx="5562602"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rgbClr val="685BC7"/>
              </a:solidFill>
            </a:endParaRPr>
          </a:p>
        </p:txBody>
      </p:sp>
      <p:pic>
        <p:nvPicPr>
          <p:cNvPr id="10" name="Picture 9">
            <a:extLst>
              <a:ext uri="{FF2B5EF4-FFF2-40B4-BE49-F238E27FC236}">
                <a16:creationId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06524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D1FE8A-9725-A041-AFB5-9E2379109707}"/>
              </a:ext>
            </a:extLst>
          </p:cNvPr>
          <p:cNvPicPr>
            <a:picLocks noChangeAspect="1"/>
          </p:cNvPicPr>
          <p:nvPr userDrawn="1"/>
        </p:nvPicPr>
        <p:blipFill rotWithShape="1">
          <a:blip r:embed="rId2" cstate="screen">
            <a:grayscl/>
            <a:alphaModFix amt="5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t="-1"/>
          <a:stretch/>
        </p:blipFill>
        <p:spPr>
          <a:xfrm>
            <a:off x="1" y="-1"/>
            <a:ext cx="12192000" cy="6858001"/>
          </a:xfrm>
          <a:prstGeom prst="rect">
            <a:avLst/>
          </a:prstGeom>
        </p:spPr>
      </p:pic>
      <p:sp>
        <p:nvSpPr>
          <p:cNvPr id="8" name="Title 1">
            <a:extLst>
              <a:ext uri="{FF2B5EF4-FFF2-40B4-BE49-F238E27FC236}">
                <a16:creationId xmlns:a16="http://schemas.microsoft.com/office/drawing/2014/main" id="{118EB018-A4DD-9B46-83BF-71034E8129F7}"/>
              </a:ext>
            </a:extLst>
          </p:cNvPr>
          <p:cNvSpPr>
            <a:spLocks noGrp="1"/>
          </p:cNvSpPr>
          <p:nvPr>
            <p:ph type="title"/>
          </p:nvPr>
        </p:nvSpPr>
        <p:spPr>
          <a:xfrm>
            <a:off x="2085976" y="1394598"/>
            <a:ext cx="8020050" cy="3379193"/>
          </a:xfrm>
          <a:prstGeom prst="rect">
            <a:avLst/>
          </a:prstGeom>
        </p:spPr>
        <p:txBody>
          <a:bodyPr anchor="b">
            <a:noAutofit/>
          </a:bodyPr>
          <a:lstStyle>
            <a:lvl1pPr>
              <a:defRPr sz="5000">
                <a:solidFill>
                  <a:srgbClr val="0083C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a16="http://schemas.microsoft.com/office/drawing/2014/main" id="{CD6A6141-95FC-3141-B73C-F08B9DCE48BC}"/>
              </a:ext>
            </a:extLst>
          </p:cNvPr>
          <p:cNvSpPr/>
          <p:nvPr userDrawn="1"/>
        </p:nvSpPr>
        <p:spPr>
          <a:xfrm>
            <a:off x="2076450" y="5105400"/>
            <a:ext cx="10115551" cy="330408"/>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a16="http://schemas.microsoft.com/office/drawing/2014/main" id="{03714492-7D58-064B-BABD-4040EFBBFB2F}"/>
              </a:ext>
            </a:extLst>
          </p:cNvPr>
          <p:cNvSpPr/>
          <p:nvPr userDrawn="1"/>
        </p:nvSpPr>
        <p:spPr>
          <a:xfrm>
            <a:off x="1" y="4774992"/>
            <a:ext cx="2076449"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pic>
        <p:nvPicPr>
          <p:cNvPr id="10" name="Picture 9">
            <a:extLst>
              <a:ext uri="{FF2B5EF4-FFF2-40B4-BE49-F238E27FC236}">
                <a16:creationId xmlns:a16="http://schemas.microsoft.com/office/drawing/2014/main" id="{DF0F4012-B2D0-A342-BB34-366C8DF481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589386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D1FE8A-9725-A041-AFB5-9E2379109707}"/>
              </a:ext>
            </a:extLst>
          </p:cNvPr>
          <p:cNvPicPr>
            <a:picLocks noChangeAspect="1"/>
          </p:cNvPicPr>
          <p:nvPr userDrawn="1"/>
        </p:nvPicPr>
        <p:blipFill>
          <a:blip r:embed="rId2">
            <a:duotone>
              <a:prstClr val="black"/>
              <a:schemeClr val="tx2">
                <a:tint val="45000"/>
                <a:satMod val="400000"/>
              </a:schemeClr>
            </a:duotone>
            <a:alphaModFix amt="50000"/>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18EB018-A4DD-9B46-83BF-71034E8129F7}"/>
              </a:ext>
            </a:extLst>
          </p:cNvPr>
          <p:cNvSpPr>
            <a:spLocks noGrp="1"/>
          </p:cNvSpPr>
          <p:nvPr>
            <p:ph type="title"/>
          </p:nvPr>
        </p:nvSpPr>
        <p:spPr>
          <a:xfrm>
            <a:off x="876300" y="563765"/>
            <a:ext cx="5715000" cy="3379193"/>
          </a:xfrm>
          <a:prstGeom prst="rect">
            <a:avLst/>
          </a:prstGeom>
        </p:spPr>
        <p:txBody>
          <a:bodyPr anchor="b">
            <a:noAutofit/>
          </a:bodyPr>
          <a:lstStyle>
            <a:lvl1pPr>
              <a:defRPr sz="500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a16="http://schemas.microsoft.com/office/drawing/2014/main" id="{CD6A6141-95FC-3141-B73C-F08B9DCE48BC}"/>
              </a:ext>
            </a:extLst>
          </p:cNvPr>
          <p:cNvSpPr/>
          <p:nvPr userDrawn="1"/>
        </p:nvSpPr>
        <p:spPr>
          <a:xfrm>
            <a:off x="6610351" y="4407108"/>
            <a:ext cx="5581650"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a16="http://schemas.microsoft.com/office/drawing/2014/main" id="{03714492-7D58-064B-BABD-4040EFBBFB2F}"/>
              </a:ext>
            </a:extLst>
          </p:cNvPr>
          <p:cNvSpPr/>
          <p:nvPr userDrawn="1"/>
        </p:nvSpPr>
        <p:spPr>
          <a:xfrm>
            <a:off x="1" y="4078655"/>
            <a:ext cx="6610349" cy="328453"/>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pic>
        <p:nvPicPr>
          <p:cNvPr id="10" name="Picture 9">
            <a:extLst>
              <a:ext uri="{FF2B5EF4-FFF2-40B4-BE49-F238E27FC236}">
                <a16:creationId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567152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on Divider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9F74E8-0C6D-774E-AC9B-25F52A71B874}"/>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18EB018-A4DD-9B46-83BF-71034E8129F7}"/>
              </a:ext>
            </a:extLst>
          </p:cNvPr>
          <p:cNvSpPr>
            <a:spLocks noGrp="1"/>
          </p:cNvSpPr>
          <p:nvPr>
            <p:ph type="title"/>
          </p:nvPr>
        </p:nvSpPr>
        <p:spPr>
          <a:xfrm>
            <a:off x="1028700" y="1065391"/>
            <a:ext cx="8058150" cy="3379193"/>
          </a:xfrm>
          <a:prstGeom prst="rect">
            <a:avLst/>
          </a:prstGeom>
        </p:spPr>
        <p:txBody>
          <a:bodyPr anchor="b">
            <a:noAutofit/>
          </a:bodyPr>
          <a:lstStyle>
            <a:lvl1pPr>
              <a:defRPr sz="500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a16="http://schemas.microsoft.com/office/drawing/2014/main" id="{CD6A6141-95FC-3141-B73C-F08B9DCE48BC}"/>
              </a:ext>
            </a:extLst>
          </p:cNvPr>
          <p:cNvSpPr/>
          <p:nvPr userDrawn="1"/>
        </p:nvSpPr>
        <p:spPr>
          <a:xfrm>
            <a:off x="9086850" y="4444584"/>
            <a:ext cx="3105150"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a16="http://schemas.microsoft.com/office/drawing/2014/main" id="{03714492-7D58-064B-BABD-4040EFBBFB2F}"/>
              </a:ext>
            </a:extLst>
          </p:cNvPr>
          <p:cNvSpPr/>
          <p:nvPr userDrawn="1"/>
        </p:nvSpPr>
        <p:spPr>
          <a:xfrm>
            <a:off x="2" y="4774992"/>
            <a:ext cx="9086848" cy="330408"/>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pic>
        <p:nvPicPr>
          <p:cNvPr id="10" name="Picture 9">
            <a:extLst>
              <a:ext uri="{FF2B5EF4-FFF2-40B4-BE49-F238E27FC236}">
                <a16:creationId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4248214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Divider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9F74E8-0C6D-774E-AC9B-25F52A71B874}"/>
              </a:ext>
            </a:extLst>
          </p:cNvPr>
          <p:cNvPicPr>
            <a:picLocks noChangeAspect="1"/>
          </p:cNvPicPr>
          <p:nvPr userDrawn="1"/>
        </p:nvPicPr>
        <p:blipFill>
          <a:blip r:embed="rId2">
            <a:alphaModFix amt="50000"/>
          </a:blip>
          <a:stretch>
            <a:fillRect/>
          </a:stretch>
        </p:blipFill>
        <p:spPr>
          <a:xfrm>
            <a:off x="3" y="0"/>
            <a:ext cx="12191996" cy="6857998"/>
          </a:xfrm>
          <a:prstGeom prst="rect">
            <a:avLst/>
          </a:prstGeom>
        </p:spPr>
      </p:pic>
      <p:pic>
        <p:nvPicPr>
          <p:cNvPr id="10" name="Picture 9">
            <a:extLst>
              <a:ext uri="{FF2B5EF4-FFF2-40B4-BE49-F238E27FC236}">
                <a16:creationId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054786A0-1C67-7A41-ACA0-409A443F7C22}"/>
              </a:ext>
            </a:extLst>
          </p:cNvPr>
          <p:cNvSpPr>
            <a:spLocks noGrp="1"/>
          </p:cNvSpPr>
          <p:nvPr>
            <p:ph type="title"/>
          </p:nvPr>
        </p:nvSpPr>
        <p:spPr>
          <a:xfrm>
            <a:off x="3105150" y="774180"/>
            <a:ext cx="8153400" cy="3505200"/>
          </a:xfrm>
          <a:prstGeom prst="rect">
            <a:avLst/>
          </a:prstGeom>
        </p:spPr>
        <p:txBody>
          <a:bodyPr anchor="b">
            <a:noAutofit/>
          </a:bodyPr>
          <a:lstStyle>
            <a:lvl1pPr>
              <a:defRPr sz="500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Rectangle 12">
            <a:extLst>
              <a:ext uri="{FF2B5EF4-FFF2-40B4-BE49-F238E27FC236}">
                <a16:creationId xmlns:a16="http://schemas.microsoft.com/office/drawing/2014/main" id="{2AAA9F7D-2378-F047-8A54-943EB70DE8A5}"/>
              </a:ext>
            </a:extLst>
          </p:cNvPr>
          <p:cNvSpPr/>
          <p:nvPr userDrawn="1"/>
        </p:nvSpPr>
        <p:spPr>
          <a:xfrm>
            <a:off x="3105150" y="4444584"/>
            <a:ext cx="9086850" cy="330408"/>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4" name="Rectangle 13">
            <a:extLst>
              <a:ext uri="{FF2B5EF4-FFF2-40B4-BE49-F238E27FC236}">
                <a16:creationId xmlns:a16="http://schemas.microsoft.com/office/drawing/2014/main" id="{CEFF9051-27C4-7346-B0B1-0500F2C72233}"/>
              </a:ext>
            </a:extLst>
          </p:cNvPr>
          <p:cNvSpPr/>
          <p:nvPr userDrawn="1"/>
        </p:nvSpPr>
        <p:spPr>
          <a:xfrm>
            <a:off x="2" y="4774992"/>
            <a:ext cx="5562598"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3245405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eader Image + Content_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9A874B-E5C9-DC41-9224-BD00614B1B7C}"/>
              </a:ext>
            </a:extLst>
          </p:cNvPr>
          <p:cNvPicPr>
            <a:picLocks noChangeAspect="1"/>
          </p:cNvPicPr>
          <p:nvPr userDrawn="1"/>
        </p:nvPicPr>
        <p:blipFill rotWithShape="1">
          <a:blip r:embed="rId2">
            <a:alphaModFix amt="30000"/>
          </a:blip>
          <a:srcRect t="4099" b="55345"/>
          <a:stretch/>
        </p:blipFill>
        <p:spPr>
          <a:xfrm>
            <a:off x="0" y="0"/>
            <a:ext cx="12192000" cy="2781301"/>
          </a:xfrm>
          <a:prstGeom prst="rect">
            <a:avLst/>
          </a:prstGeom>
          <a:solidFill>
            <a:schemeClr val="tx1"/>
          </a:solidFill>
        </p:spPr>
      </p:pic>
      <p:pic>
        <p:nvPicPr>
          <p:cNvPr id="8" name="Picture 7">
            <a:extLst>
              <a:ext uri="{FF2B5EF4-FFF2-40B4-BE49-F238E27FC236}">
                <a16:creationId xmlns:a16="http://schemas.microsoft.com/office/drawing/2014/main" id="{E9861F5C-390A-5347-B0AD-D5272738FEA8}"/>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Content Placeholder 2">
            <a:extLst>
              <a:ext uri="{FF2B5EF4-FFF2-40B4-BE49-F238E27FC236}">
                <a16:creationId xmlns:a16="http://schemas.microsoft.com/office/drawing/2014/main" id="{62F853BE-454A-6B43-B683-BD7F74F51E52}"/>
              </a:ext>
            </a:extLst>
          </p:cNvPr>
          <p:cNvSpPr>
            <a:spLocks noGrp="1"/>
          </p:cNvSpPr>
          <p:nvPr>
            <p:ph idx="1"/>
          </p:nvPr>
        </p:nvSpPr>
        <p:spPr>
          <a:xfrm>
            <a:off x="895351" y="3147851"/>
            <a:ext cx="10363198" cy="3018899"/>
          </a:xfrm>
        </p:spPr>
        <p:txBody>
          <a:bodyPr/>
          <a:lstStyle>
            <a:lvl1pPr marL="0" indent="0">
              <a:buNone/>
              <a:defRPr sz="2500">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7" name="Title Placeholder 1">
            <a:extLst>
              <a:ext uri="{FF2B5EF4-FFF2-40B4-BE49-F238E27FC236}">
                <a16:creationId xmlns:a16="http://schemas.microsoft.com/office/drawing/2014/main" id="{F105DBEA-3781-274B-92B1-D77FE8A7A44A}"/>
              </a:ext>
            </a:extLst>
          </p:cNvPr>
          <p:cNvSpPr>
            <a:spLocks noGrp="1"/>
          </p:cNvSpPr>
          <p:nvPr>
            <p:ph type="title"/>
          </p:nvPr>
        </p:nvSpPr>
        <p:spPr>
          <a:xfrm>
            <a:off x="895351" y="571500"/>
            <a:ext cx="10363200" cy="1826012"/>
          </a:xfrm>
          <a:prstGeom prst="rect">
            <a:avLst/>
          </a:prstGeom>
        </p:spPr>
        <p:txBody>
          <a:bodyPr vert="horz" lIns="91440" tIns="45720" rIns="91440" bIns="45720" rtlCol="0" anchor="t">
            <a:norm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70559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ader Image + Content_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D532CB-352B-1D44-8F6B-61BBF2941B7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pic>
        <p:nvPicPr>
          <p:cNvPr id="7" name="Picture 6">
            <a:extLst>
              <a:ext uri="{FF2B5EF4-FFF2-40B4-BE49-F238E27FC236}">
                <a16:creationId xmlns:a16="http://schemas.microsoft.com/office/drawing/2014/main" id="{1D129DA2-1A22-5046-BFFF-AF3E9E7C8BF3}"/>
              </a:ext>
            </a:extLst>
          </p:cNvPr>
          <p:cNvPicPr>
            <a:picLocks noChangeAspect="1"/>
          </p:cNvPicPr>
          <p:nvPr userDrawn="1"/>
        </p:nvPicPr>
        <p:blipFill rotWithShape="1">
          <a:blip r:embed="rId3">
            <a:alphaModFix amt="30000"/>
          </a:blip>
          <a:srcRect b="57500"/>
          <a:stretch/>
        </p:blipFill>
        <p:spPr>
          <a:xfrm>
            <a:off x="-7338" y="0"/>
            <a:ext cx="12192000" cy="2914650"/>
          </a:xfrm>
          <a:prstGeom prst="rect">
            <a:avLst/>
          </a:prstGeom>
          <a:solidFill>
            <a:schemeClr val="tx1"/>
          </a:solidFill>
        </p:spPr>
      </p:pic>
      <p:sp>
        <p:nvSpPr>
          <p:cNvPr id="8" name="Content Placeholder 2">
            <a:extLst>
              <a:ext uri="{FF2B5EF4-FFF2-40B4-BE49-F238E27FC236}">
                <a16:creationId xmlns:a16="http://schemas.microsoft.com/office/drawing/2014/main" id="{C2917652-1FC7-4449-A0B6-08FCA9AE2FDA}"/>
              </a:ext>
            </a:extLst>
          </p:cNvPr>
          <p:cNvSpPr>
            <a:spLocks noGrp="1"/>
          </p:cNvSpPr>
          <p:nvPr>
            <p:ph idx="1"/>
          </p:nvPr>
        </p:nvSpPr>
        <p:spPr>
          <a:xfrm>
            <a:off x="895351" y="3147851"/>
            <a:ext cx="10363198" cy="3018899"/>
          </a:xfrm>
        </p:spPr>
        <p:txBody>
          <a:bodyPr/>
          <a:lstStyle>
            <a:lvl1pPr marL="0" indent="0">
              <a:buNone/>
              <a:defRPr sz="2500">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1" name="Title Placeholder 1">
            <a:extLst>
              <a:ext uri="{FF2B5EF4-FFF2-40B4-BE49-F238E27FC236}">
                <a16:creationId xmlns:a16="http://schemas.microsoft.com/office/drawing/2014/main" id="{02014F41-048C-2C4A-9C2B-2C7521EFC924}"/>
              </a:ext>
            </a:extLst>
          </p:cNvPr>
          <p:cNvSpPr>
            <a:spLocks noGrp="1"/>
          </p:cNvSpPr>
          <p:nvPr>
            <p:ph type="title"/>
          </p:nvPr>
        </p:nvSpPr>
        <p:spPr>
          <a:xfrm>
            <a:off x="895351" y="571500"/>
            <a:ext cx="10363200" cy="1826012"/>
          </a:xfrm>
          <a:prstGeom prst="rect">
            <a:avLst/>
          </a:prstGeom>
        </p:spPr>
        <p:txBody>
          <a:bodyPr vert="horz" lIns="91440" tIns="45720" rIns="91440" bIns="45720" rtlCol="0" anchor="t">
            <a:norm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30329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ontent Slide_Purple">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4190959412"/>
      </p:ext>
    </p:extLst>
  </p:cSld>
  <p:clrMapOvr>
    <a:masterClrMapping/>
  </p:clrMapOvr>
  <p:extLst>
    <p:ext uri="{DCECCB84-F9BA-43D5-87BE-67443E8EF086}">
      <p15:sldGuideLst xmlns:p15="http://schemas.microsoft.com/office/powerpoint/2012/main">
        <p15:guide id="1" orient="horz" pos="2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ntent Slide_Blue">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3" y="381000"/>
            <a:ext cx="448461"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4"/>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Rectangle 7">
            <a:extLst>
              <a:ext uri="{FF2B5EF4-FFF2-40B4-BE49-F238E27FC236}">
                <a16:creationId xmlns:a16="http://schemas.microsoft.com/office/drawing/2014/main" id="{1D68865D-2351-3E4E-B334-4CC10CDBCBF2}"/>
              </a:ext>
            </a:extLst>
          </p:cNvPr>
          <p:cNvSpPr/>
          <p:nvPr userDrawn="1"/>
        </p:nvSpPr>
        <p:spPr>
          <a:xfrm rot="10800000" flipV="1">
            <a:off x="448468" y="571500"/>
            <a:ext cx="446882"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87366080"/>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Content Slide_Green">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603122" y="618900"/>
            <a:ext cx="292229" cy="139959"/>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0" y="381000"/>
            <a:ext cx="603122" cy="24261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451824" cy="1361348"/>
          </a:xfrm>
          <a:prstGeom prst="rect">
            <a:avLst/>
          </a:prstGeom>
        </p:spPr>
        <p:txBody>
          <a:bodyPr vert="horz" lIns="91440" tIns="45720" rIns="91440" bIns="45720" rtlCol="0" anchor="t">
            <a:normAutofit/>
          </a:bodyPr>
          <a:lstStyle>
            <a:lvl1pPr>
              <a:defRPr sz="4000">
                <a:solidFill>
                  <a:schemeClr val="accent5"/>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1217851925"/>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age_People_v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66F85-E07B-3A42-986D-EFE6B5F1CB78}"/>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7C26C47-DB3D-1849-9981-48D435BAAC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a16="http://schemas.microsoft.com/office/drawing/2014/main" id="{0BF3CD7F-5257-FE45-A810-82686118F2CA}"/>
              </a:ext>
            </a:extLst>
          </p:cNvPr>
          <p:cNvSpPr>
            <a:spLocks noGrp="1"/>
          </p:cNvSpPr>
          <p:nvPr>
            <p:ph type="ctrTitle"/>
          </p:nvPr>
        </p:nvSpPr>
        <p:spPr>
          <a:xfrm>
            <a:off x="4286250" y="2320456"/>
            <a:ext cx="6972300" cy="2217086"/>
          </a:xfrm>
          <a:prstGeom prst="rect">
            <a:avLst/>
          </a:prstGeo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a16="http://schemas.microsoft.com/office/drawing/2014/main" id="{194E5C78-FB1F-144C-B557-CCDBAF793683}"/>
              </a:ext>
            </a:extLst>
          </p:cNvPr>
          <p:cNvSpPr/>
          <p:nvPr userDrawn="1"/>
        </p:nvSpPr>
        <p:spPr>
          <a:xfrm>
            <a:off x="0" y="4534552"/>
            <a:ext cx="4286250" cy="28542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a16="http://schemas.microsoft.com/office/drawing/2014/main" id="{C5F9F5CF-E2BF-5F43-804D-BA23EA9028C0}"/>
              </a:ext>
            </a:extLst>
          </p:cNvPr>
          <p:cNvSpPr/>
          <p:nvPr userDrawn="1"/>
        </p:nvSpPr>
        <p:spPr>
          <a:xfrm>
            <a:off x="4286250" y="4819976"/>
            <a:ext cx="790575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82730346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Content Slide_Orange">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446886" y="381000"/>
            <a:ext cx="448461"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3"/>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Rectangle 7">
            <a:extLst>
              <a:ext uri="{FF2B5EF4-FFF2-40B4-BE49-F238E27FC236}">
                <a16:creationId xmlns:a16="http://schemas.microsoft.com/office/drawing/2014/main" id="{1D68865D-2351-3E4E-B334-4CC10CDBCBF2}"/>
              </a:ext>
            </a:extLst>
          </p:cNvPr>
          <p:cNvSpPr/>
          <p:nvPr userDrawn="1"/>
        </p:nvSpPr>
        <p:spPr>
          <a:xfrm rot="10800000" flipV="1">
            <a:off x="0" y="571501"/>
            <a:ext cx="446882"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891157456"/>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ontent Slide_Re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440012" y="623612"/>
            <a:ext cx="455338" cy="130534"/>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0" y="381000"/>
            <a:ext cx="440012" cy="242612"/>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6"/>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3657242633"/>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ontent Slide_Blk+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0" name="Rectangle 9">
            <a:extLst>
              <a:ext uri="{FF2B5EF4-FFF2-40B4-BE49-F238E27FC236}">
                <a16:creationId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1047009017"/>
      </p:ext>
    </p:extLst>
  </p:cSld>
  <p:clrMapOvr>
    <a:masterClrMapping/>
  </p:clrMapOvr>
  <p:extLst>
    <p:ext uri="{DCECCB84-F9BA-43D5-87BE-67443E8EF086}">
      <p15:sldGuideLst xmlns:p15="http://schemas.microsoft.com/office/powerpoint/2012/main">
        <p15:guide id="1" orient="horz" pos="2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ntent Slide_Blk+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7" name="Rectangle 6">
            <a:extLst>
              <a:ext uri="{FF2B5EF4-FFF2-40B4-BE49-F238E27FC236}">
                <a16:creationId xmlns:a16="http://schemas.microsoft.com/office/drawing/2014/main" id="{B6737B7F-37D0-2440-807E-8366E5325913}"/>
              </a:ext>
            </a:extLst>
          </p:cNvPr>
          <p:cNvSpPr/>
          <p:nvPr userDrawn="1"/>
        </p:nvSpPr>
        <p:spPr>
          <a:xfrm rot="10800000" flipV="1">
            <a:off x="446886" y="381000"/>
            <a:ext cx="448461"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739C0BD2-A05E-EF4D-AB21-6ABB30C845DA}"/>
              </a:ext>
            </a:extLst>
          </p:cNvPr>
          <p:cNvSpPr/>
          <p:nvPr userDrawn="1"/>
        </p:nvSpPr>
        <p:spPr>
          <a:xfrm rot="10800000" flipV="1">
            <a:off x="0" y="571501"/>
            <a:ext cx="446882"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415205105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ontent Slide_Blk+Gre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49836"/>
            <a:ext cx="10359015" cy="4536664"/>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E4DE797A-FFA5-4547-B754-4998449D2F66}"/>
              </a:ext>
            </a:extLst>
          </p:cNvPr>
          <p:cNvSpPr/>
          <p:nvPr userDrawn="1"/>
        </p:nvSpPr>
        <p:spPr>
          <a:xfrm rot="10800000" flipV="1">
            <a:off x="603122" y="618900"/>
            <a:ext cx="292229" cy="139959"/>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953C06A9-BE06-E945-B0AF-35AE815AB464}"/>
              </a:ext>
            </a:extLst>
          </p:cNvPr>
          <p:cNvSpPr/>
          <p:nvPr userDrawn="1"/>
        </p:nvSpPr>
        <p:spPr>
          <a:xfrm rot="10800000" flipV="1">
            <a:off x="0" y="381000"/>
            <a:ext cx="603122" cy="24261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814762871"/>
      </p:ext>
    </p:extLst>
  </p:cSld>
  <p:clrMapOvr>
    <a:masterClrMapping/>
  </p:clrMapOvr>
  <p:extLst>
    <p:ext uri="{DCECCB84-F9BA-43D5-87BE-67443E8EF086}">
      <p15:sldGuideLst xmlns:p15="http://schemas.microsoft.com/office/powerpoint/2012/main">
        <p15:guide id="1" orient="horz" pos="2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ontent Slide_Blk+Oran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7" name="Rectangle 6">
            <a:extLst>
              <a:ext uri="{FF2B5EF4-FFF2-40B4-BE49-F238E27FC236}">
                <a16:creationId xmlns:a16="http://schemas.microsoft.com/office/drawing/2014/main" id="{71B864DF-6176-B942-95CB-53181FE363F0}"/>
              </a:ext>
            </a:extLst>
          </p:cNvPr>
          <p:cNvSpPr/>
          <p:nvPr userDrawn="1"/>
        </p:nvSpPr>
        <p:spPr>
          <a:xfrm rot="10800000" flipV="1">
            <a:off x="3" y="381000"/>
            <a:ext cx="448461"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8" name="Rectangle 7">
            <a:extLst>
              <a:ext uri="{FF2B5EF4-FFF2-40B4-BE49-F238E27FC236}">
                <a16:creationId xmlns:a16="http://schemas.microsoft.com/office/drawing/2014/main" id="{5E7EA838-80A1-9344-A1FF-5AC2521CCCF9}"/>
              </a:ext>
            </a:extLst>
          </p:cNvPr>
          <p:cNvSpPr/>
          <p:nvPr userDrawn="1"/>
        </p:nvSpPr>
        <p:spPr>
          <a:xfrm rot="10800000" flipV="1">
            <a:off x="448468" y="571500"/>
            <a:ext cx="446882"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931197671"/>
      </p:ext>
    </p:extLst>
  </p:cSld>
  <p:clrMapOvr>
    <a:masterClrMapping/>
  </p:clrMapOvr>
  <p:extLst>
    <p:ext uri="{DCECCB84-F9BA-43D5-87BE-67443E8EF086}">
      <p15:sldGuideLst xmlns:p15="http://schemas.microsoft.com/office/powerpoint/2012/main">
        <p15:guide id="1" orient="horz" pos="2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ontent Slide_Blk+R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77EDA44F-2CEC-8C4E-AD26-69E64764D002}"/>
              </a:ext>
            </a:extLst>
          </p:cNvPr>
          <p:cNvSpPr/>
          <p:nvPr userDrawn="1"/>
        </p:nvSpPr>
        <p:spPr>
          <a:xfrm rot="10800000" flipV="1">
            <a:off x="-1" y="623612"/>
            <a:ext cx="292229" cy="139959"/>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A67AC027-9877-5040-BADF-3334FACDEDDE}"/>
              </a:ext>
            </a:extLst>
          </p:cNvPr>
          <p:cNvSpPr/>
          <p:nvPr userDrawn="1"/>
        </p:nvSpPr>
        <p:spPr>
          <a:xfrm rot="10800000" flipV="1">
            <a:off x="292227" y="381000"/>
            <a:ext cx="603122" cy="242612"/>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49879404"/>
      </p:ext>
    </p:extLst>
  </p:cSld>
  <p:clrMapOvr>
    <a:masterClrMapping/>
  </p:clrMapOvr>
  <p:extLst>
    <p:ext uri="{DCECCB84-F9BA-43D5-87BE-67443E8EF086}">
      <p15:sldGuideLst xmlns:p15="http://schemas.microsoft.com/office/powerpoint/2012/main">
        <p15:guide id="1" orient="horz" pos="2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ontent Slide_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8FE51E36-5DAE-6D43-9F68-436DA14A07C8}"/>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8150A286-B34E-464C-92B2-7D6ADE6CDB2F}"/>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6902B18B-191A-C144-8FA2-A418446D1D96}"/>
              </a:ext>
            </a:extLst>
          </p:cNvPr>
          <p:cNvSpPr/>
          <p:nvPr userDrawn="1"/>
        </p:nvSpPr>
        <p:spPr>
          <a:xfrm flipV="1">
            <a:off x="895350" y="429119"/>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1780572099"/>
      </p:ext>
    </p:extLst>
  </p:cSld>
  <p:clrMapOvr>
    <a:masterClrMapping/>
  </p:clrMapOvr>
  <p:extLst>
    <p:ext uri="{DCECCB84-F9BA-43D5-87BE-67443E8EF086}">
      <p15:sldGuideLst xmlns:p15="http://schemas.microsoft.com/office/powerpoint/2012/main">
        <p15:guide id="2" pos="288" userDrawn="1">
          <p15:clr>
            <a:srgbClr val="FBAE40"/>
          </p15:clr>
        </p15:guide>
        <p15:guide id="3" orient="horz" pos="2160" userDrawn="1">
          <p15:clr>
            <a:srgbClr val="FBAE40"/>
          </p15:clr>
        </p15:guide>
        <p15:guide id="4" pos="739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Content Slide_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224752D2-9F1E-FD45-80F4-FC3846571289}"/>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6965690F-34E4-D84B-8310-B3B7573B4359}"/>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CAE9C665-8C62-7643-AA19-82B86D0D1BD4}"/>
              </a:ext>
            </a:extLst>
          </p:cNvPr>
          <p:cNvSpPr/>
          <p:nvPr userDrawn="1"/>
        </p:nvSpPr>
        <p:spPr>
          <a:xfrm flipV="1">
            <a:off x="895350" y="429119"/>
            <a:ext cx="3381376" cy="144195"/>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3841242863"/>
      </p:ext>
    </p:extLst>
  </p:cSld>
  <p:clrMapOvr>
    <a:masterClrMapping/>
  </p:clrMapOvr>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Content Slide_Gre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9EF45124-BCFC-D549-9B6A-ECE87074F190}"/>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19023FE2-B25A-0E49-BD74-F0DA27F4E610}"/>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0707AF2F-C181-7444-BF3C-01F3876ACF3D}"/>
              </a:ext>
            </a:extLst>
          </p:cNvPr>
          <p:cNvSpPr/>
          <p:nvPr userDrawn="1"/>
        </p:nvSpPr>
        <p:spPr>
          <a:xfrm flipV="1">
            <a:off x="895350" y="429119"/>
            <a:ext cx="3381376" cy="144195"/>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1970842142"/>
      </p:ext>
    </p:extLst>
  </p:cSld>
  <p:clrMapOvr>
    <a:masterClrMapping/>
  </p:clrMapOvr>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Page_People_v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1E3183-9B4D-E548-B5D5-1A18F5A2B542}"/>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4056885" y="0"/>
            <a:ext cx="4075179" cy="6858000"/>
          </a:xfrm>
          <a:prstGeom prst="rect">
            <a:avLst/>
          </a:prstGeom>
        </p:spPr>
      </p:pic>
      <p:pic>
        <p:nvPicPr>
          <p:cNvPr id="5" name="Picture 4">
            <a:extLst>
              <a:ext uri="{FF2B5EF4-FFF2-40B4-BE49-F238E27FC236}">
                <a16:creationId xmlns:a16="http://schemas.microsoft.com/office/drawing/2014/main" id="{6FB1AD3A-A35C-674F-A8A8-FFB8F788D5A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050" y="5311"/>
            <a:ext cx="4059936" cy="6858000"/>
          </a:xfrm>
          <a:prstGeom prst="rect">
            <a:avLst/>
          </a:prstGeom>
        </p:spPr>
      </p:pic>
      <p:pic>
        <p:nvPicPr>
          <p:cNvPr id="9" name="Picture 8">
            <a:extLst>
              <a:ext uri="{FF2B5EF4-FFF2-40B4-BE49-F238E27FC236}">
                <a16:creationId xmlns:a16="http://schemas.microsoft.com/office/drawing/2014/main" id="{F0D3793E-793E-754E-B2FF-7269A4774969}"/>
              </a:ext>
            </a:extLst>
          </p:cNvPr>
          <p:cNvPicPr>
            <a:picLocks noChangeAspect="1"/>
          </p:cNvPicPr>
          <p:nvPr userDrawn="1"/>
        </p:nvPicPr>
        <p:blipFill rotWithShape="1">
          <a:blip r:embed="rId4" cstate="screen">
            <a:alphaModFix amt="60000"/>
            <a:extLst>
              <a:ext uri="{28A0092B-C50C-407E-A947-70E740481C1C}">
                <a14:useLocalDpi xmlns:a14="http://schemas.microsoft.com/office/drawing/2010/main"/>
              </a:ext>
            </a:extLst>
          </a:blip>
          <a:srcRect/>
          <a:stretch/>
        </p:blipFill>
        <p:spPr>
          <a:xfrm>
            <a:off x="8132065" y="0"/>
            <a:ext cx="4059936" cy="6858000"/>
          </a:xfrm>
          <a:prstGeom prst="rect">
            <a:avLst/>
          </a:prstGeom>
        </p:spPr>
      </p:pic>
      <p:pic>
        <p:nvPicPr>
          <p:cNvPr id="11" name="Picture 10">
            <a:extLst>
              <a:ext uri="{FF2B5EF4-FFF2-40B4-BE49-F238E27FC236}">
                <a16:creationId xmlns:a16="http://schemas.microsoft.com/office/drawing/2014/main" id="{37C26C47-DB3D-1849-9981-48D435BAAC5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a16="http://schemas.microsoft.com/office/drawing/2014/main" id="{0BF3CD7F-5257-FE45-A810-82686118F2CA}"/>
              </a:ext>
            </a:extLst>
          </p:cNvPr>
          <p:cNvSpPr>
            <a:spLocks noGrp="1"/>
          </p:cNvSpPr>
          <p:nvPr>
            <p:ph type="ctrTitle"/>
          </p:nvPr>
        </p:nvSpPr>
        <p:spPr>
          <a:xfrm>
            <a:off x="5448300" y="2489562"/>
            <a:ext cx="5810250" cy="2190750"/>
          </a:xfrm>
          <a:prstGeom prst="rect">
            <a:avLst/>
          </a:prstGeo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a16="http://schemas.microsoft.com/office/drawing/2014/main" id="{194E5C78-FB1F-144C-B557-CCDBAF793683}"/>
              </a:ext>
            </a:extLst>
          </p:cNvPr>
          <p:cNvSpPr/>
          <p:nvPr userDrawn="1"/>
        </p:nvSpPr>
        <p:spPr>
          <a:xfrm>
            <a:off x="0" y="4692675"/>
            <a:ext cx="544830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a16="http://schemas.microsoft.com/office/drawing/2014/main" id="{C5F9F5CF-E2BF-5F43-804D-BA23EA9028C0}"/>
              </a:ext>
            </a:extLst>
          </p:cNvPr>
          <p:cNvSpPr/>
          <p:nvPr userDrawn="1"/>
        </p:nvSpPr>
        <p:spPr>
          <a:xfrm>
            <a:off x="5448300" y="4980396"/>
            <a:ext cx="6743700" cy="28542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3979546757"/>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Content Slide_Oran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6C7D11E4-3790-7548-BB5E-AB65CC4AC4CF}"/>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90F124D-74EA-2242-91D8-3CCC47D5803B}"/>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F07E6349-F6E8-1643-8527-921D0F44EBD6}"/>
              </a:ext>
            </a:extLst>
          </p:cNvPr>
          <p:cNvSpPr/>
          <p:nvPr userDrawn="1"/>
        </p:nvSpPr>
        <p:spPr>
          <a:xfrm flipV="1">
            <a:off x="895350" y="429119"/>
            <a:ext cx="3381376" cy="144195"/>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1533610048"/>
      </p:ext>
    </p:extLst>
  </p:cSld>
  <p:clrMapOvr>
    <a:masterClrMapping/>
  </p:clrMapOvr>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Content Slide_R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39AC794A-7234-D047-A5B1-CFF0F4D9A092}"/>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9B05354-3E54-1C46-AD39-8FB879E2685E}"/>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A24AF15B-3778-D742-A34B-6E7305920833}"/>
              </a:ext>
            </a:extLst>
          </p:cNvPr>
          <p:cNvSpPr/>
          <p:nvPr userDrawn="1"/>
        </p:nvSpPr>
        <p:spPr>
          <a:xfrm flipV="1">
            <a:off x="895350" y="429119"/>
            <a:ext cx="3381376" cy="144195"/>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4161936349"/>
      </p:ext>
    </p:extLst>
  </p:cSld>
  <p:clrMapOvr>
    <a:masterClrMapping/>
  </p:clrMapOvr>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Content Slide_Blk+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7" name="Title 1">
            <a:extLst>
              <a:ext uri="{FF2B5EF4-FFF2-40B4-BE49-F238E27FC236}">
                <a16:creationId xmlns:a16="http://schemas.microsoft.com/office/drawing/2014/main" id="{1CB08B15-F954-8F4E-A8A2-6EF55533678D}"/>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A078729C-8747-2149-BA6C-822A3863C0F3}"/>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0" name="Rectangle 9">
            <a:extLst>
              <a:ext uri="{FF2B5EF4-FFF2-40B4-BE49-F238E27FC236}">
                <a16:creationId xmlns:a16="http://schemas.microsoft.com/office/drawing/2014/main" id="{B5F9B92D-4347-DF4B-B6AB-41108C86645A}"/>
              </a:ext>
            </a:extLst>
          </p:cNvPr>
          <p:cNvSpPr/>
          <p:nvPr userDrawn="1"/>
        </p:nvSpPr>
        <p:spPr>
          <a:xfrm flipV="1">
            <a:off x="895350" y="429119"/>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2873973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ontent Slide_Blk+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a16="http://schemas.microsoft.com/office/drawing/2014/main" id="{67193459-6CF2-3940-8104-2DC521D0AFCA}"/>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A42CA25F-8AA4-0243-BBC6-5932E68BD3A4}"/>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2" name="Rectangle 11">
            <a:extLst>
              <a:ext uri="{FF2B5EF4-FFF2-40B4-BE49-F238E27FC236}">
                <a16:creationId xmlns:a16="http://schemas.microsoft.com/office/drawing/2014/main" id="{154612B2-9F74-3C4D-B6CB-2577F9C3FF57}"/>
              </a:ext>
            </a:extLst>
          </p:cNvPr>
          <p:cNvSpPr/>
          <p:nvPr userDrawn="1"/>
        </p:nvSpPr>
        <p:spPr>
          <a:xfrm flipV="1">
            <a:off x="895350" y="429119"/>
            <a:ext cx="3381376" cy="144195"/>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3447227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ontent Slide_Blk+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a16="http://schemas.microsoft.com/office/drawing/2014/main" id="{F9F05802-9D83-9A4B-859C-70E6B9DC9678}"/>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D81BA289-F51A-F54E-80BD-201DF41218B7}"/>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2" name="Rectangle 11">
            <a:extLst>
              <a:ext uri="{FF2B5EF4-FFF2-40B4-BE49-F238E27FC236}">
                <a16:creationId xmlns:a16="http://schemas.microsoft.com/office/drawing/2014/main" id="{D9B1685B-D6BC-4444-A24C-B4E90B88ACA6}"/>
              </a:ext>
            </a:extLst>
          </p:cNvPr>
          <p:cNvSpPr/>
          <p:nvPr userDrawn="1"/>
        </p:nvSpPr>
        <p:spPr>
          <a:xfrm flipV="1">
            <a:off x="895350" y="429119"/>
            <a:ext cx="3381376" cy="144195"/>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chemeClr val="accent5"/>
              </a:solidFill>
            </a:endParaRPr>
          </a:p>
        </p:txBody>
      </p:sp>
    </p:spTree>
    <p:extLst>
      <p:ext uri="{BB962C8B-B14F-4D97-AF65-F5344CB8AC3E}">
        <p14:creationId xmlns:p14="http://schemas.microsoft.com/office/powerpoint/2010/main" val="1320615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ontent Slide_Blk+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a16="http://schemas.microsoft.com/office/drawing/2014/main" id="{A079FA6C-5509-5E41-B606-65809E7570C7}"/>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33F4D03-E3AD-BD4B-B565-62F90214B964}"/>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2" name="Rectangle 11">
            <a:extLst>
              <a:ext uri="{FF2B5EF4-FFF2-40B4-BE49-F238E27FC236}">
                <a16:creationId xmlns:a16="http://schemas.microsoft.com/office/drawing/2014/main" id="{FD064F2F-0451-2D40-95CB-87D6DBD2B181}"/>
              </a:ext>
            </a:extLst>
          </p:cNvPr>
          <p:cNvSpPr/>
          <p:nvPr userDrawn="1"/>
        </p:nvSpPr>
        <p:spPr>
          <a:xfrm flipV="1">
            <a:off x="895350" y="429119"/>
            <a:ext cx="3381376" cy="144195"/>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955945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Content Slide_Blk+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a16="http://schemas.microsoft.com/office/drawing/2014/main" id="{71DF0F66-ADBB-FB49-AAA1-6D86966FC2FE}"/>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805DB823-E845-3146-9F7E-BCC853A7B7AA}"/>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2" name="Rectangle 11">
            <a:extLst>
              <a:ext uri="{FF2B5EF4-FFF2-40B4-BE49-F238E27FC236}">
                <a16:creationId xmlns:a16="http://schemas.microsoft.com/office/drawing/2014/main" id="{00AC6520-D274-D44A-AFE2-AB1189373405}"/>
              </a:ext>
            </a:extLst>
          </p:cNvPr>
          <p:cNvSpPr/>
          <p:nvPr userDrawn="1"/>
        </p:nvSpPr>
        <p:spPr>
          <a:xfrm flipV="1">
            <a:off x="895350" y="429119"/>
            <a:ext cx="3381376" cy="144195"/>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35763170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 bullets_Slide 1">
    <p:spTree>
      <p:nvGrpSpPr>
        <p:cNvPr id="1" name=""/>
        <p:cNvGrpSpPr/>
        <p:nvPr/>
      </p:nvGrpSpPr>
      <p:grpSpPr>
        <a:xfrm>
          <a:off x="0" y="0"/>
          <a:ext cx="0" cy="0"/>
          <a:chOff x="0" y="0"/>
          <a:chExt cx="0" cy="0"/>
        </a:xfrm>
      </p:grpSpPr>
      <p:sp>
        <p:nvSpPr>
          <p:cNvPr id="2" name="Title 1"/>
          <p:cNvSpPr>
            <a:spLocks noGrp="1"/>
          </p:cNvSpPr>
          <p:nvPr>
            <p:ph type="title"/>
          </p:nvPr>
        </p:nvSpPr>
        <p:spPr>
          <a:xfrm>
            <a:off x="904875" y="304800"/>
            <a:ext cx="10353674" cy="118110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04875" y="1752600"/>
            <a:ext cx="10353674" cy="4414150"/>
          </a:xfrm>
        </p:spPr>
        <p:txBody>
          <a:bodyPr anchor="t"/>
          <a:lstStyle>
            <a:lvl1pPr marL="342900" indent="-342900">
              <a:buClr>
                <a:schemeClr val="accent1"/>
              </a:buClr>
              <a:buFont typeface="Wingdings" pitchFamily="2" charset="2"/>
              <a:buChar char="§"/>
              <a:defRPr sz="2500">
                <a:latin typeface="Arial" panose="020B0604020202020204" pitchFamily="34" charset="0"/>
                <a:cs typeface="Arial" panose="020B0604020202020204" pitchFamily="34" charset="0"/>
              </a:defRPr>
            </a:lvl1pPr>
            <a:lvl2pPr marL="685800" indent="-228600">
              <a:buClr>
                <a:schemeClr val="accent1"/>
              </a:buClr>
              <a:buFont typeface="Wingdings" pitchFamily="2" charset="2"/>
              <a:buChar char="§"/>
              <a:defRPr sz="2300">
                <a:latin typeface="Arial" panose="020B0604020202020204" pitchFamily="34" charset="0"/>
                <a:cs typeface="Arial" panose="020B0604020202020204" pitchFamily="34" charset="0"/>
              </a:defRPr>
            </a:lvl2pPr>
            <a:lvl3pPr marL="1143000" indent="-228600">
              <a:buClr>
                <a:schemeClr val="accent1"/>
              </a:buClr>
              <a:buFont typeface="Wingdings" pitchFamily="2" charset="2"/>
              <a:buChar char="§"/>
              <a:defRPr>
                <a:latin typeface="Arial" panose="020B0604020202020204" pitchFamily="34" charset="0"/>
                <a:cs typeface="Arial" panose="020B0604020202020204" pitchFamily="34" charset="0"/>
              </a:defRPr>
            </a:lvl3pPr>
            <a:lvl4pPr marL="1600200" indent="-228600">
              <a:buClr>
                <a:schemeClr val="accent1"/>
              </a:buClr>
              <a:buFont typeface="Wingdings" pitchFamily="2" charset="2"/>
              <a:buChar char="§"/>
              <a:defRPr>
                <a:latin typeface="Arial" panose="020B0604020202020204" pitchFamily="34" charset="0"/>
                <a:cs typeface="Arial" panose="020B0604020202020204" pitchFamily="34" charset="0"/>
              </a:defRPr>
            </a:lvl4pPr>
            <a:lvl5pPr marL="2057400" indent="-228600">
              <a:buClr>
                <a:schemeClr val="accent1"/>
              </a:buClr>
              <a:buFont typeface="Wingdings"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7D3CF3A1-A8FE-564A-96FD-61D2720ED012}"/>
              </a:ext>
            </a:extLst>
          </p:cNvPr>
          <p:cNvSpPr/>
          <p:nvPr userDrawn="1"/>
        </p:nvSpPr>
        <p:spPr>
          <a:xfrm flipV="1">
            <a:off x="904875" y="1544514"/>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3656373842"/>
      </p:ext>
    </p:extLst>
  </p:cSld>
  <p:clrMapOvr>
    <a:masterClrMapping/>
  </p:clrMapOvr>
  <p:extLst>
    <p:ext uri="{DCECCB84-F9BA-43D5-87BE-67443E8EF086}">
      <p15:sldGuideLst xmlns:p15="http://schemas.microsoft.com/office/powerpoint/2012/main">
        <p15:guide id="1" orient="horz" pos="19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 bullets_Slide 2_b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7" name="Title 1">
            <a:extLst>
              <a:ext uri="{FF2B5EF4-FFF2-40B4-BE49-F238E27FC236}">
                <a16:creationId xmlns:a16="http://schemas.microsoft.com/office/drawing/2014/main" id="{1CB08B15-F954-8F4E-A8A2-6EF55533678D}"/>
              </a:ext>
            </a:extLst>
          </p:cNvPr>
          <p:cNvSpPr>
            <a:spLocks noGrp="1"/>
          </p:cNvSpPr>
          <p:nvPr>
            <p:ph type="title"/>
          </p:nvPr>
        </p:nvSpPr>
        <p:spPr>
          <a:xfrm>
            <a:off x="904875" y="304800"/>
            <a:ext cx="10353674" cy="118110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A078729C-8747-2149-BA6C-822A3863C0F3}"/>
              </a:ext>
            </a:extLst>
          </p:cNvPr>
          <p:cNvSpPr>
            <a:spLocks noGrp="1"/>
          </p:cNvSpPr>
          <p:nvPr>
            <p:ph idx="1"/>
          </p:nvPr>
        </p:nvSpPr>
        <p:spPr>
          <a:xfrm>
            <a:off x="904875" y="1752600"/>
            <a:ext cx="10353674" cy="4414150"/>
          </a:xfrm>
        </p:spPr>
        <p:txBody>
          <a:bodyPr anchor="t"/>
          <a:lstStyle>
            <a:lvl1pPr marL="342900" indent="-342900">
              <a:buClr>
                <a:schemeClr val="accent1"/>
              </a:buClr>
              <a:buFont typeface="Wingdings" pitchFamily="2" charset="2"/>
              <a:buChar char="§"/>
              <a:defRPr sz="2500">
                <a:solidFill>
                  <a:schemeClr val="bg1"/>
                </a:solidFill>
                <a:latin typeface="Arial" panose="020B0604020202020204" pitchFamily="34" charset="0"/>
                <a:cs typeface="Arial" panose="020B0604020202020204" pitchFamily="34" charset="0"/>
              </a:defRPr>
            </a:lvl1pPr>
            <a:lvl2pPr marL="685800" indent="-228600">
              <a:buClr>
                <a:schemeClr val="accent1"/>
              </a:buClr>
              <a:buFont typeface="Wingdings" pitchFamily="2" charset="2"/>
              <a:buChar char="§"/>
              <a:defRPr sz="2300">
                <a:solidFill>
                  <a:schemeClr val="bg1"/>
                </a:solidFill>
                <a:latin typeface="Arial" panose="020B0604020202020204" pitchFamily="34" charset="0"/>
                <a:cs typeface="Arial" panose="020B0604020202020204" pitchFamily="34" charset="0"/>
              </a:defRPr>
            </a:lvl2pPr>
            <a:lvl3pPr marL="1143000" indent="-228600">
              <a:buClr>
                <a:schemeClr val="accent1"/>
              </a:buClr>
              <a:buFont typeface="Wingdings" pitchFamily="2" charset="2"/>
              <a:buChar char="§"/>
              <a:defRPr>
                <a:solidFill>
                  <a:schemeClr val="bg1"/>
                </a:solidFill>
                <a:latin typeface="Arial" panose="020B0604020202020204" pitchFamily="34" charset="0"/>
                <a:cs typeface="Arial" panose="020B0604020202020204" pitchFamily="34" charset="0"/>
              </a:defRPr>
            </a:lvl3pPr>
            <a:lvl4pPr marL="1600200" indent="-228600">
              <a:buClr>
                <a:schemeClr val="accent1"/>
              </a:buClr>
              <a:buFont typeface="Wingdings" pitchFamily="2" charset="2"/>
              <a:buChar char="§"/>
              <a:defRPr>
                <a:solidFill>
                  <a:schemeClr val="bg1"/>
                </a:solidFill>
                <a:latin typeface="Arial" panose="020B0604020202020204" pitchFamily="34" charset="0"/>
                <a:cs typeface="Arial" panose="020B0604020202020204" pitchFamily="34" charset="0"/>
              </a:defRPr>
            </a:lvl4pPr>
            <a:lvl5pPr marL="2057400" indent="-228600">
              <a:buClr>
                <a:schemeClr val="accent1"/>
              </a:buClr>
              <a:buFont typeface="Wingdings"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B5F9B92D-4347-DF4B-B6AB-41108C86645A}"/>
              </a:ext>
            </a:extLst>
          </p:cNvPr>
          <p:cNvSpPr/>
          <p:nvPr userDrawn="1"/>
        </p:nvSpPr>
        <p:spPr>
          <a:xfrm flipV="1">
            <a:off x="904875" y="1544514"/>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883151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 Bullets + Space_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BC1B0-45D8-184F-96BE-F069D1549860}"/>
              </a:ext>
            </a:extLst>
          </p:cNvPr>
          <p:cNvSpPr/>
          <p:nvPr userDrawn="1"/>
        </p:nvSpPr>
        <p:spPr>
          <a:xfrm>
            <a:off x="0" y="571500"/>
            <a:ext cx="795959" cy="31292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1"/>
              </a:buClr>
              <a:buFont typeface="Wingdings" pitchFamily="2" charset="2"/>
              <a:buChar char="§"/>
              <a:defRPr/>
            </a:lvl1pPr>
            <a:lvl2pPr marL="800100" indent="-342900">
              <a:buClr>
                <a:schemeClr val="accent1"/>
              </a:buClr>
              <a:buFont typeface="Wingdings" pitchFamily="2" charset="2"/>
              <a:buChar char="§"/>
              <a:defRPr/>
            </a:lvl2pPr>
            <a:lvl3pPr marL="1257300" indent="-342900">
              <a:buClr>
                <a:schemeClr val="accent1"/>
              </a:buClr>
              <a:buFont typeface="Wingdings" pitchFamily="2" charset="2"/>
              <a:buChar char="§"/>
              <a:defRPr/>
            </a:lvl3pPr>
            <a:lvl4pPr marL="1657350" indent="-285750">
              <a:buClr>
                <a:schemeClr val="accent1"/>
              </a:buClr>
              <a:buFont typeface="Wingdings" pitchFamily="2" charset="2"/>
              <a:buChar char="§"/>
              <a:defRPr/>
            </a:lvl4pPr>
            <a:lvl5pPr marL="2114550" indent="-285750">
              <a:buClr>
                <a:schemeClr val="accent1"/>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455239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ver Page_Scienc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66F85-E07B-3A42-986D-EFE6B5F1CB78}"/>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7C26C47-DB3D-1849-9981-48D435BAAC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a16="http://schemas.microsoft.com/office/drawing/2014/main" id="{0BF3CD7F-5257-FE45-A810-82686118F2CA}"/>
              </a:ext>
            </a:extLst>
          </p:cNvPr>
          <p:cNvSpPr>
            <a:spLocks noGrp="1"/>
          </p:cNvSpPr>
          <p:nvPr>
            <p:ph type="ctrTitle"/>
          </p:nvPr>
        </p:nvSpPr>
        <p:spPr>
          <a:xfrm>
            <a:off x="895350" y="2320456"/>
            <a:ext cx="6877050" cy="2217086"/>
          </a:xfrm>
          <a:prstGeom prst="rect">
            <a:avLst/>
          </a:prstGeo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a16="http://schemas.microsoft.com/office/drawing/2014/main" id="{194E5C78-FB1F-144C-B557-CCDBAF793683}"/>
              </a:ext>
            </a:extLst>
          </p:cNvPr>
          <p:cNvSpPr/>
          <p:nvPr userDrawn="1"/>
        </p:nvSpPr>
        <p:spPr>
          <a:xfrm>
            <a:off x="7905750" y="4554530"/>
            <a:ext cx="428625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a16="http://schemas.microsoft.com/office/drawing/2014/main" id="{C5F9F5CF-E2BF-5F43-804D-BA23EA9028C0}"/>
              </a:ext>
            </a:extLst>
          </p:cNvPr>
          <p:cNvSpPr/>
          <p:nvPr userDrawn="1"/>
        </p:nvSpPr>
        <p:spPr>
          <a:xfrm>
            <a:off x="0" y="4836504"/>
            <a:ext cx="7905750" cy="285424"/>
          </a:xfrm>
          <a:prstGeom prst="rect">
            <a:avLst/>
          </a:prstGeom>
          <a:solidFill>
            <a:srgbClr val="685BC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2570948094"/>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Bullets + Space_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BC1B0-45D8-184F-96BE-F069D1549860}"/>
              </a:ext>
            </a:extLst>
          </p:cNvPr>
          <p:cNvSpPr/>
          <p:nvPr userDrawn="1"/>
        </p:nvSpPr>
        <p:spPr>
          <a:xfrm>
            <a:off x="0" y="571500"/>
            <a:ext cx="795959" cy="31292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4"/>
              </a:buClr>
              <a:buFont typeface="Wingdings" pitchFamily="2" charset="2"/>
              <a:buChar char="§"/>
              <a:defRPr/>
            </a:lvl1pPr>
            <a:lvl2pPr marL="800100" indent="-342900">
              <a:buClr>
                <a:schemeClr val="accent4"/>
              </a:buClr>
              <a:buFont typeface="Wingdings" pitchFamily="2" charset="2"/>
              <a:buChar char="§"/>
              <a:defRPr/>
            </a:lvl2pPr>
            <a:lvl3pPr marL="1257300" indent="-342900">
              <a:buClr>
                <a:schemeClr val="accent4"/>
              </a:buClr>
              <a:buFont typeface="Wingdings" pitchFamily="2" charset="2"/>
              <a:buChar char="§"/>
              <a:defRPr/>
            </a:lvl3pPr>
            <a:lvl4pPr marL="1657350" indent="-285750">
              <a:buClr>
                <a:schemeClr val="accent4"/>
              </a:buClr>
              <a:buFont typeface="Wingdings" pitchFamily="2" charset="2"/>
              <a:buChar char="§"/>
              <a:defRPr/>
            </a:lvl4pPr>
            <a:lvl5pPr marL="2114550" indent="-285750">
              <a:buClr>
                <a:schemeClr val="accent4"/>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5478282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Bullets + Space_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BC1B0-45D8-184F-96BE-F069D1549860}"/>
              </a:ext>
            </a:extLst>
          </p:cNvPr>
          <p:cNvSpPr/>
          <p:nvPr userDrawn="1"/>
        </p:nvSpPr>
        <p:spPr>
          <a:xfrm>
            <a:off x="0" y="571500"/>
            <a:ext cx="795959" cy="31292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5"/>
              </a:buClr>
              <a:buFont typeface="Wingdings" pitchFamily="2" charset="2"/>
              <a:buChar char="§"/>
              <a:defRPr/>
            </a:lvl1pPr>
            <a:lvl2pPr marL="800100" indent="-342900">
              <a:buClr>
                <a:schemeClr val="accent5"/>
              </a:buClr>
              <a:buFont typeface="Wingdings" pitchFamily="2" charset="2"/>
              <a:buChar char="§"/>
              <a:defRPr/>
            </a:lvl2pPr>
            <a:lvl3pPr marL="1257300" indent="-342900">
              <a:buClr>
                <a:schemeClr val="accent5"/>
              </a:buClr>
              <a:buFont typeface="Wingdings" pitchFamily="2" charset="2"/>
              <a:buChar char="§"/>
              <a:defRPr/>
            </a:lvl3pPr>
            <a:lvl4pPr marL="1657350" indent="-285750">
              <a:buClr>
                <a:schemeClr val="accent5"/>
              </a:buClr>
              <a:buFont typeface="Wingdings" pitchFamily="2" charset="2"/>
              <a:buChar char="§"/>
              <a:defRPr/>
            </a:lvl4pPr>
            <a:lvl5pPr marL="2114550" indent="-285750">
              <a:buClr>
                <a:schemeClr val="accent5"/>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241569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Bullets + Space_Oran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BC1B0-45D8-184F-96BE-F069D1549860}"/>
              </a:ext>
            </a:extLst>
          </p:cNvPr>
          <p:cNvSpPr/>
          <p:nvPr userDrawn="1"/>
        </p:nvSpPr>
        <p:spPr>
          <a:xfrm>
            <a:off x="0" y="571500"/>
            <a:ext cx="795959" cy="31292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3"/>
              </a:buClr>
              <a:buFont typeface="Wingdings" pitchFamily="2" charset="2"/>
              <a:buChar char="§"/>
              <a:defRPr/>
            </a:lvl1pPr>
            <a:lvl2pPr marL="800100" indent="-342900">
              <a:buClr>
                <a:schemeClr val="accent3"/>
              </a:buClr>
              <a:buFont typeface="Wingdings" pitchFamily="2" charset="2"/>
              <a:buChar char="§"/>
              <a:defRPr/>
            </a:lvl2pPr>
            <a:lvl3pPr marL="1257300" indent="-342900">
              <a:buClr>
                <a:schemeClr val="accent3"/>
              </a:buClr>
              <a:buFont typeface="Wingdings" pitchFamily="2" charset="2"/>
              <a:buChar char="§"/>
              <a:defRPr/>
            </a:lvl3pPr>
            <a:lvl4pPr marL="1657350" indent="-285750">
              <a:buClr>
                <a:schemeClr val="accent3"/>
              </a:buClr>
              <a:buFont typeface="Wingdings" pitchFamily="2" charset="2"/>
              <a:buChar char="§"/>
              <a:defRPr/>
            </a:lvl4pPr>
            <a:lvl5pPr marL="2114550" indent="-285750">
              <a:buClr>
                <a:schemeClr val="accent3"/>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644566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Bullets + Space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CBC1B0-45D8-184F-96BE-F069D1549860}"/>
              </a:ext>
            </a:extLst>
          </p:cNvPr>
          <p:cNvSpPr/>
          <p:nvPr userDrawn="1"/>
        </p:nvSpPr>
        <p:spPr>
          <a:xfrm>
            <a:off x="0" y="571500"/>
            <a:ext cx="795959" cy="31292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6"/>
              </a:buClr>
              <a:buFont typeface="Wingdings" pitchFamily="2" charset="2"/>
              <a:buChar char="§"/>
              <a:defRPr/>
            </a:lvl1pPr>
            <a:lvl2pPr marL="800100" indent="-342900">
              <a:buClr>
                <a:schemeClr val="accent6"/>
              </a:buClr>
              <a:buFont typeface="Wingdings" pitchFamily="2" charset="2"/>
              <a:buChar char="§"/>
              <a:defRPr/>
            </a:lvl2pPr>
            <a:lvl3pPr marL="1257300" indent="-342900">
              <a:buClr>
                <a:schemeClr val="accent6"/>
              </a:buClr>
              <a:buFont typeface="Wingdings" pitchFamily="2" charset="2"/>
              <a:buChar char="§"/>
              <a:defRPr/>
            </a:lvl3pPr>
            <a:lvl4pPr marL="1657350" indent="-285750">
              <a:buClr>
                <a:schemeClr val="accent6"/>
              </a:buClr>
              <a:buFont typeface="Wingdings" pitchFamily="2" charset="2"/>
              <a:buChar char="§"/>
              <a:defRPr/>
            </a:lvl4pPr>
            <a:lvl5pPr marL="2114550" indent="-285750">
              <a:buClr>
                <a:schemeClr val="accent6"/>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774950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 Bullets + Space_Blk+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CDC1E-855D-004F-ABE1-D058FEDEBC66}"/>
              </a:ext>
            </a:extLst>
          </p:cNvPr>
          <p:cNvSpPr/>
          <p:nvPr userDrawn="1"/>
        </p:nvSpPr>
        <p:spPr>
          <a:xfrm>
            <a:off x="0" y="571500"/>
            <a:ext cx="795959" cy="31292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1"/>
              </a:buClr>
              <a:buFont typeface="Wingdings" pitchFamily="2" charset="2"/>
              <a:buChar char="§"/>
              <a:defRPr>
                <a:solidFill>
                  <a:schemeClr val="bg1"/>
                </a:solidFill>
              </a:defRPr>
            </a:lvl1pPr>
            <a:lvl2pPr marL="685800" indent="-228600">
              <a:buClr>
                <a:schemeClr val="accent1"/>
              </a:buClr>
              <a:buFont typeface="Wingdings" pitchFamily="2" charset="2"/>
              <a:buChar char="§"/>
              <a:defRPr>
                <a:solidFill>
                  <a:schemeClr val="bg1"/>
                </a:solidFill>
              </a:defRPr>
            </a:lvl2pPr>
            <a:lvl3pPr marL="1143000" indent="-228600">
              <a:buClr>
                <a:schemeClr val="accent1"/>
              </a:buClr>
              <a:buFont typeface="Wingdings" pitchFamily="2" charset="2"/>
              <a:buChar char="§"/>
              <a:defRPr>
                <a:solidFill>
                  <a:schemeClr val="bg1"/>
                </a:solidFill>
              </a:defRPr>
            </a:lvl3pPr>
            <a:lvl4pPr marL="1600200" indent="-228600">
              <a:buClr>
                <a:schemeClr val="accent1"/>
              </a:buClr>
              <a:buFont typeface="Wingdings" pitchFamily="2" charset="2"/>
              <a:buChar char="§"/>
              <a:defRPr>
                <a:solidFill>
                  <a:schemeClr val="bg1"/>
                </a:solidFill>
              </a:defRPr>
            </a:lvl4pPr>
            <a:lvl5pPr marL="2057400" indent="-228600">
              <a:buClr>
                <a:schemeClr val="accent1"/>
              </a:buClr>
              <a:buFont typeface="Wingdings" pitchFamily="2" charset="2"/>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2562386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 Bullets + Space_Blk+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CDC1E-855D-004F-ABE1-D058FEDEBC66}"/>
              </a:ext>
            </a:extLst>
          </p:cNvPr>
          <p:cNvSpPr/>
          <p:nvPr userDrawn="1"/>
        </p:nvSpPr>
        <p:spPr>
          <a:xfrm>
            <a:off x="0" y="571500"/>
            <a:ext cx="795959" cy="31292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4"/>
              </a:buClr>
              <a:buFont typeface="Wingdings" pitchFamily="2" charset="2"/>
              <a:buChar char="§"/>
              <a:defRPr>
                <a:solidFill>
                  <a:schemeClr val="bg1"/>
                </a:solidFill>
              </a:defRPr>
            </a:lvl1pPr>
            <a:lvl2pPr marL="685800" indent="-228600">
              <a:buClr>
                <a:schemeClr val="accent4"/>
              </a:buClr>
              <a:buFont typeface="Wingdings" pitchFamily="2" charset="2"/>
              <a:buChar char="§"/>
              <a:defRPr>
                <a:solidFill>
                  <a:schemeClr val="bg1"/>
                </a:solidFill>
              </a:defRPr>
            </a:lvl2pPr>
            <a:lvl3pPr marL="1143000" indent="-228600">
              <a:buClr>
                <a:schemeClr val="accent4"/>
              </a:buClr>
              <a:buFont typeface="Wingdings" pitchFamily="2" charset="2"/>
              <a:buChar char="§"/>
              <a:defRPr>
                <a:solidFill>
                  <a:schemeClr val="bg1"/>
                </a:solidFill>
              </a:defRPr>
            </a:lvl3pPr>
            <a:lvl4pPr marL="1600200" indent="-228600">
              <a:buClr>
                <a:schemeClr val="accent4"/>
              </a:buClr>
              <a:buFont typeface="Wingdings" pitchFamily="2" charset="2"/>
              <a:buChar char="§"/>
              <a:defRPr>
                <a:solidFill>
                  <a:schemeClr val="bg1"/>
                </a:solidFill>
              </a:defRPr>
            </a:lvl4pPr>
            <a:lvl5pPr marL="2057400" indent="-228600">
              <a:buClr>
                <a:schemeClr val="accent4"/>
              </a:buClr>
              <a:buFont typeface="Wingdings" pitchFamily="2" charset="2"/>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4261095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 Bullets + Space_Blk+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CDC1E-855D-004F-ABE1-D058FEDEBC66}"/>
              </a:ext>
            </a:extLst>
          </p:cNvPr>
          <p:cNvSpPr/>
          <p:nvPr userDrawn="1"/>
        </p:nvSpPr>
        <p:spPr>
          <a:xfrm>
            <a:off x="0" y="571500"/>
            <a:ext cx="795959" cy="31292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5"/>
              </a:buClr>
              <a:buFont typeface="Wingdings" pitchFamily="2" charset="2"/>
              <a:buChar char="§"/>
              <a:defRPr>
                <a:solidFill>
                  <a:schemeClr val="bg1"/>
                </a:solidFill>
              </a:defRPr>
            </a:lvl1pPr>
            <a:lvl2pPr marL="685800" indent="-228600">
              <a:buClr>
                <a:schemeClr val="accent5"/>
              </a:buClr>
              <a:buFont typeface="Wingdings" pitchFamily="2" charset="2"/>
              <a:buChar char="§"/>
              <a:defRPr>
                <a:solidFill>
                  <a:schemeClr val="bg1"/>
                </a:solidFill>
              </a:defRPr>
            </a:lvl2pPr>
            <a:lvl3pPr marL="1143000" indent="-228600">
              <a:buClr>
                <a:schemeClr val="accent5"/>
              </a:buClr>
              <a:buFont typeface="Wingdings" pitchFamily="2" charset="2"/>
              <a:buChar char="§"/>
              <a:defRPr>
                <a:solidFill>
                  <a:schemeClr val="bg1"/>
                </a:solidFill>
              </a:defRPr>
            </a:lvl3pPr>
            <a:lvl4pPr marL="1600200" indent="-228600">
              <a:buClr>
                <a:schemeClr val="accent5"/>
              </a:buClr>
              <a:buFont typeface="Wingdings" pitchFamily="2" charset="2"/>
              <a:buChar char="§"/>
              <a:defRPr>
                <a:solidFill>
                  <a:schemeClr val="bg1"/>
                </a:solidFill>
              </a:defRPr>
            </a:lvl4pPr>
            <a:lvl5pPr marL="2057400" indent="-228600">
              <a:buClr>
                <a:schemeClr val="accent5"/>
              </a:buClr>
              <a:buFont typeface="Wingdings" pitchFamily="2" charset="2"/>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857672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 Bullets + Space_Blk+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CDC1E-855D-004F-ABE1-D058FEDEBC66}"/>
              </a:ext>
            </a:extLst>
          </p:cNvPr>
          <p:cNvSpPr/>
          <p:nvPr userDrawn="1"/>
        </p:nvSpPr>
        <p:spPr>
          <a:xfrm>
            <a:off x="0" y="571500"/>
            <a:ext cx="795959" cy="31292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3"/>
              </a:buClr>
              <a:buFont typeface="Wingdings" pitchFamily="2" charset="2"/>
              <a:buChar char="§"/>
              <a:defRPr>
                <a:solidFill>
                  <a:schemeClr val="bg1"/>
                </a:solidFill>
              </a:defRPr>
            </a:lvl1pPr>
            <a:lvl2pPr marL="685800" indent="-228600">
              <a:buClr>
                <a:schemeClr val="accent3"/>
              </a:buClr>
              <a:buFont typeface="Wingdings" pitchFamily="2" charset="2"/>
              <a:buChar char="§"/>
              <a:defRPr>
                <a:solidFill>
                  <a:schemeClr val="bg1"/>
                </a:solidFill>
              </a:defRPr>
            </a:lvl2pPr>
            <a:lvl3pPr marL="1143000" indent="-228600">
              <a:buClr>
                <a:schemeClr val="accent3"/>
              </a:buClr>
              <a:buFont typeface="Wingdings" pitchFamily="2" charset="2"/>
              <a:buChar char="§"/>
              <a:defRPr>
                <a:solidFill>
                  <a:schemeClr val="bg1"/>
                </a:solidFill>
              </a:defRPr>
            </a:lvl3pPr>
            <a:lvl4pPr marL="1600200" indent="-228600">
              <a:buClr>
                <a:schemeClr val="accent3"/>
              </a:buClr>
              <a:buFont typeface="Wingdings" pitchFamily="2" charset="2"/>
              <a:buChar char="§"/>
              <a:defRPr>
                <a:solidFill>
                  <a:schemeClr val="bg1"/>
                </a:solidFill>
              </a:defRPr>
            </a:lvl4pPr>
            <a:lvl5pPr marL="2057400" indent="-228600">
              <a:buClr>
                <a:schemeClr val="accent3"/>
              </a:buClr>
              <a:buFont typeface="Wingdings" pitchFamily="2" charset="2"/>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309615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 Bullets + Space_Blk+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CDC1E-855D-004F-ABE1-D058FEDEBC66}"/>
              </a:ext>
            </a:extLst>
          </p:cNvPr>
          <p:cNvSpPr/>
          <p:nvPr userDrawn="1"/>
        </p:nvSpPr>
        <p:spPr>
          <a:xfrm>
            <a:off x="0" y="571500"/>
            <a:ext cx="795959" cy="31292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6"/>
              </a:buClr>
              <a:buFont typeface="Wingdings" pitchFamily="2" charset="2"/>
              <a:buChar char="§"/>
              <a:defRPr>
                <a:solidFill>
                  <a:schemeClr val="bg1"/>
                </a:solidFill>
              </a:defRPr>
            </a:lvl1pPr>
            <a:lvl2pPr marL="685800" indent="-228600">
              <a:buClr>
                <a:schemeClr val="accent6"/>
              </a:buClr>
              <a:buFont typeface="Wingdings" pitchFamily="2" charset="2"/>
              <a:buChar char="§"/>
              <a:defRPr>
                <a:solidFill>
                  <a:schemeClr val="bg1"/>
                </a:solidFill>
              </a:defRPr>
            </a:lvl2pPr>
            <a:lvl3pPr marL="1143000" indent="-228600">
              <a:buClr>
                <a:schemeClr val="accent6"/>
              </a:buClr>
              <a:buFont typeface="Wingdings" pitchFamily="2" charset="2"/>
              <a:buChar char="§"/>
              <a:defRPr>
                <a:solidFill>
                  <a:schemeClr val="bg1"/>
                </a:solidFill>
              </a:defRPr>
            </a:lvl3pPr>
            <a:lvl4pPr marL="1600200" indent="-228600">
              <a:buClr>
                <a:schemeClr val="accent6"/>
              </a:buClr>
              <a:buFont typeface="Wingdings" pitchFamily="2" charset="2"/>
              <a:buChar char="§"/>
              <a:defRPr>
                <a:solidFill>
                  <a:schemeClr val="bg1"/>
                </a:solidFill>
              </a:defRPr>
            </a:lvl4pPr>
            <a:lvl5pPr marL="2057400" indent="-228600">
              <a:buClr>
                <a:schemeClr val="accent6"/>
              </a:buClr>
              <a:buFont typeface="Wingdings" pitchFamily="2" charset="2"/>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8576634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fidential Slide_1">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TextBox 7">
            <a:extLst>
              <a:ext uri="{FF2B5EF4-FFF2-40B4-BE49-F238E27FC236}">
                <a16:creationId xmlns:a16="http://schemas.microsoft.com/office/drawing/2014/main" id="{DA88B559-E990-424F-93EF-77864DF3AD13}"/>
              </a:ext>
            </a:extLst>
          </p:cNvPr>
          <p:cNvSpPr txBox="1"/>
          <p:nvPr userDrawn="1"/>
        </p:nvSpPr>
        <p:spPr>
          <a:xfrm>
            <a:off x="6805389" y="6419624"/>
            <a:ext cx="4465983" cy="369332"/>
          </a:xfrm>
          <a:prstGeom prst="rect">
            <a:avLst/>
          </a:prstGeom>
          <a:noFill/>
        </p:spPr>
        <p:txBody>
          <a:bodyPr wrap="square" rtlCol="0">
            <a:spAutoFit/>
          </a:bodyPr>
          <a:lstStyle/>
          <a:p>
            <a:pPr algn="r"/>
            <a:r>
              <a:rPr lang="en-US" sz="1200" dirty="0">
                <a:solidFill>
                  <a:schemeClr val="tx1"/>
                </a:solidFill>
              </a:rPr>
              <a:t>CONFIDENTIAL – Do Not Distribute   </a:t>
            </a:r>
            <a:r>
              <a:rPr lang="en-US" dirty="0">
                <a:solidFill>
                  <a:schemeClr val="tx1"/>
                </a:solidFill>
              </a:rPr>
              <a:t>I</a:t>
            </a:r>
          </a:p>
        </p:txBody>
      </p:sp>
    </p:spTree>
    <p:extLst>
      <p:ext uri="{BB962C8B-B14F-4D97-AF65-F5344CB8AC3E}">
        <p14:creationId xmlns:p14="http://schemas.microsoft.com/office/powerpoint/2010/main" val="2676502927"/>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tement Slide_1_bw">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81FE9B-8B9C-2842-B59A-8708C04C77A4}"/>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12" name="Title 1">
            <a:extLst>
              <a:ext uri="{FF2B5EF4-FFF2-40B4-BE49-F238E27FC236}">
                <a16:creationId xmlns:a16="http://schemas.microsoft.com/office/drawing/2014/main" id="{5F0FF055-9FA0-B949-A21C-0E5FE90CB660}"/>
              </a:ext>
            </a:extLst>
          </p:cNvPr>
          <p:cNvSpPr>
            <a:spLocks noGrp="1"/>
          </p:cNvSpPr>
          <p:nvPr>
            <p:ph type="title"/>
          </p:nvPr>
        </p:nvSpPr>
        <p:spPr>
          <a:xfrm>
            <a:off x="895350" y="2914650"/>
            <a:ext cx="9220200" cy="2190750"/>
          </a:xfrm>
        </p:spPr>
        <p:txBody>
          <a:bodyPr anchor="b">
            <a:noAutofit/>
          </a:bodyPr>
          <a:lstStyle>
            <a:lvl1pPr>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10CC7824-B79D-F04D-9137-4C78154DBC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732513949"/>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fidential Slide_2_bw">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0" name="Rectangle 9">
            <a:extLst>
              <a:ext uri="{FF2B5EF4-FFF2-40B4-BE49-F238E27FC236}">
                <a16:creationId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7" name="TextBox 6">
            <a:extLst>
              <a:ext uri="{FF2B5EF4-FFF2-40B4-BE49-F238E27FC236}">
                <a16:creationId xmlns:a16="http://schemas.microsoft.com/office/drawing/2014/main" id="{9F61AECC-B0B4-EE47-94E3-1C417077C552}"/>
              </a:ext>
            </a:extLst>
          </p:cNvPr>
          <p:cNvSpPr txBox="1"/>
          <p:nvPr userDrawn="1"/>
        </p:nvSpPr>
        <p:spPr>
          <a:xfrm>
            <a:off x="6805389" y="6419624"/>
            <a:ext cx="4465983" cy="369332"/>
          </a:xfrm>
          <a:prstGeom prst="rect">
            <a:avLst/>
          </a:prstGeom>
          <a:noFill/>
        </p:spPr>
        <p:txBody>
          <a:bodyPr wrap="square" rtlCol="0">
            <a:spAutoFit/>
          </a:bodyPr>
          <a:lstStyle/>
          <a:p>
            <a:pPr algn="r"/>
            <a:r>
              <a:rPr lang="en-US" sz="1200" dirty="0">
                <a:solidFill>
                  <a:schemeClr val="bg1">
                    <a:alpha val="50000"/>
                  </a:schemeClr>
                </a:solidFill>
              </a:rPr>
              <a:t>CONFIDENTIAL – Do Not Distribute   </a:t>
            </a:r>
            <a:r>
              <a:rPr lang="en-US" dirty="0">
                <a:solidFill>
                  <a:schemeClr val="bg1">
                    <a:alpha val="50000"/>
                  </a:schemeClr>
                </a:solidFill>
              </a:rPr>
              <a:t>I</a:t>
            </a:r>
          </a:p>
        </p:txBody>
      </p:sp>
    </p:spTree>
    <p:extLst>
      <p:ext uri="{BB962C8B-B14F-4D97-AF65-F5344CB8AC3E}">
        <p14:creationId xmlns:p14="http://schemas.microsoft.com/office/powerpoint/2010/main" val="2180467046"/>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Only Slide_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3908226354"/>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Only Slide_2_bw">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0" name="Rectangle 9">
            <a:extLst>
              <a:ext uri="{FF2B5EF4-FFF2-40B4-BE49-F238E27FC236}">
                <a16:creationId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13518195"/>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PICI Logo Only Slide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1587466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ICI Logo Only Slide_2_b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958825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8691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_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657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Page_Plain">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C26C47-DB3D-1849-9981-48D435BAAC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a16="http://schemas.microsoft.com/office/drawing/2014/main" id="{0BF3CD7F-5257-FE45-A810-82686118F2CA}"/>
              </a:ext>
            </a:extLst>
          </p:cNvPr>
          <p:cNvSpPr>
            <a:spLocks noGrp="1"/>
          </p:cNvSpPr>
          <p:nvPr>
            <p:ph type="ctrTitle"/>
          </p:nvPr>
        </p:nvSpPr>
        <p:spPr>
          <a:xfrm>
            <a:off x="2076450" y="2194150"/>
            <a:ext cx="9182100" cy="2340402"/>
          </a:xfr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a16="http://schemas.microsoft.com/office/drawing/2014/main" id="{194E5C78-FB1F-144C-B557-CCDBAF793683}"/>
              </a:ext>
            </a:extLst>
          </p:cNvPr>
          <p:cNvSpPr/>
          <p:nvPr userDrawn="1"/>
        </p:nvSpPr>
        <p:spPr>
          <a:xfrm>
            <a:off x="0" y="4534552"/>
            <a:ext cx="207645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a16="http://schemas.microsoft.com/office/drawing/2014/main" id="{C5F9F5CF-E2BF-5F43-804D-BA23EA9028C0}"/>
              </a:ext>
            </a:extLst>
          </p:cNvPr>
          <p:cNvSpPr/>
          <p:nvPr userDrawn="1"/>
        </p:nvSpPr>
        <p:spPr>
          <a:xfrm>
            <a:off x="2076450" y="4819976"/>
            <a:ext cx="10115550" cy="28542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2098996712"/>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Page_People_v1">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278B5D-EEFF-C64A-B32A-DB17B43FD5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87330" y="4089579"/>
            <a:ext cx="5378016" cy="2196921"/>
          </a:xfrm>
          <a:prstGeom prst="rect">
            <a:avLst/>
          </a:prstGeom>
        </p:spPr>
      </p:pic>
      <p:pic>
        <p:nvPicPr>
          <p:cNvPr id="5" name="Picture 4">
            <a:extLst>
              <a:ext uri="{FF2B5EF4-FFF2-40B4-BE49-F238E27FC236}">
                <a16:creationId xmlns:a16="http://schemas.microsoft.com/office/drawing/2014/main" id="{4A066F85-E07B-3A42-986D-EFE6B5F1CB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74160" y="0"/>
            <a:ext cx="5016066" cy="1619250"/>
          </a:xfrm>
          <a:prstGeom prst="rect">
            <a:avLst/>
          </a:prstGeom>
        </p:spPr>
      </p:pic>
      <p:pic>
        <p:nvPicPr>
          <p:cNvPr id="11" name="Picture 10">
            <a:extLst>
              <a:ext uri="{FF2B5EF4-FFF2-40B4-BE49-F238E27FC236}">
                <a16:creationId xmlns:a16="http://schemas.microsoft.com/office/drawing/2014/main" id="{37C26C47-DB3D-1849-9981-48D435BAAC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a16="http://schemas.microsoft.com/office/drawing/2014/main" id="{0BF3CD7F-5257-FE45-A810-82686118F2CA}"/>
              </a:ext>
            </a:extLst>
          </p:cNvPr>
          <p:cNvSpPr>
            <a:spLocks noGrp="1"/>
          </p:cNvSpPr>
          <p:nvPr>
            <p:ph type="ctrTitle"/>
          </p:nvPr>
        </p:nvSpPr>
        <p:spPr>
          <a:xfrm>
            <a:off x="895350" y="1752600"/>
            <a:ext cx="6361977" cy="2190750"/>
          </a:xfr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156D8973-F2EC-734C-8C46-0A211683C91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772400" y="1619250"/>
            <a:ext cx="4419600" cy="2457450"/>
          </a:xfrm>
          <a:prstGeom prst="rect">
            <a:avLst/>
          </a:prstGeom>
        </p:spPr>
      </p:pic>
    </p:spTree>
    <p:extLst>
      <p:ext uri="{BB962C8B-B14F-4D97-AF65-F5344CB8AC3E}">
        <p14:creationId xmlns:p14="http://schemas.microsoft.com/office/powerpoint/2010/main" val="4255216373"/>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Page_People_v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66F85-E07B-3A42-986D-EFE6B5F1CB78}"/>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7C26C47-DB3D-1849-9981-48D435BAAC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a16="http://schemas.microsoft.com/office/drawing/2014/main" id="{0BF3CD7F-5257-FE45-A810-82686118F2CA}"/>
              </a:ext>
            </a:extLst>
          </p:cNvPr>
          <p:cNvSpPr>
            <a:spLocks noGrp="1"/>
          </p:cNvSpPr>
          <p:nvPr>
            <p:ph type="ctrTitle"/>
          </p:nvPr>
        </p:nvSpPr>
        <p:spPr>
          <a:xfrm>
            <a:off x="4286250" y="2320456"/>
            <a:ext cx="6972300" cy="2217086"/>
          </a:xfrm>
          <a:prstGeom prst="rect">
            <a:avLst/>
          </a:prstGeo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a16="http://schemas.microsoft.com/office/drawing/2014/main" id="{194E5C78-FB1F-144C-B557-CCDBAF793683}"/>
              </a:ext>
            </a:extLst>
          </p:cNvPr>
          <p:cNvSpPr/>
          <p:nvPr userDrawn="1"/>
        </p:nvSpPr>
        <p:spPr>
          <a:xfrm>
            <a:off x="0" y="4534552"/>
            <a:ext cx="4286250" cy="28542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a16="http://schemas.microsoft.com/office/drawing/2014/main" id="{C5F9F5CF-E2BF-5F43-804D-BA23EA9028C0}"/>
              </a:ext>
            </a:extLst>
          </p:cNvPr>
          <p:cNvSpPr/>
          <p:nvPr userDrawn="1"/>
        </p:nvSpPr>
        <p:spPr>
          <a:xfrm>
            <a:off x="4286250" y="4819976"/>
            <a:ext cx="790575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230185891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tement Slide_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972E89-F99D-6845-8412-2323D044B429}"/>
              </a:ext>
            </a:extLst>
          </p:cNvPr>
          <p:cNvPicPr>
            <a:picLocks noChangeAspect="1"/>
          </p:cNvPicPr>
          <p:nvPr userDrawn="1"/>
        </p:nvPicPr>
        <p:blipFill>
          <a:blip r:embed="rId2">
            <a:alphaModFix amt="50000"/>
          </a:blip>
          <a:stretch>
            <a:fillRect/>
          </a:stretch>
        </p:blipFill>
        <p:spPr>
          <a:xfrm>
            <a:off x="0" y="1"/>
            <a:ext cx="12191999" cy="6857999"/>
          </a:xfrm>
          <a:prstGeom prst="rect">
            <a:avLst/>
          </a:prstGeom>
        </p:spPr>
      </p:pic>
      <p:sp>
        <p:nvSpPr>
          <p:cNvPr id="5" name="Title 1">
            <a:extLst>
              <a:ext uri="{FF2B5EF4-FFF2-40B4-BE49-F238E27FC236}">
                <a16:creationId xmlns:a16="http://schemas.microsoft.com/office/drawing/2014/main" id="{6E018D31-80F4-3B4D-9320-D448F9E98C58}"/>
              </a:ext>
            </a:extLst>
          </p:cNvPr>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B4CF69AB-A5FF-5646-92BB-59C78C348E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222765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Page_People_v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1E3183-9B4D-E548-B5D5-1A18F5A2B542}"/>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4056885" y="0"/>
            <a:ext cx="4075179" cy="6858000"/>
          </a:xfrm>
          <a:prstGeom prst="rect">
            <a:avLst/>
          </a:prstGeom>
        </p:spPr>
      </p:pic>
      <p:pic>
        <p:nvPicPr>
          <p:cNvPr id="5" name="Picture 4">
            <a:extLst>
              <a:ext uri="{FF2B5EF4-FFF2-40B4-BE49-F238E27FC236}">
                <a16:creationId xmlns:a16="http://schemas.microsoft.com/office/drawing/2014/main" id="{6FB1AD3A-A35C-674F-A8A8-FFB8F788D5A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050" y="5311"/>
            <a:ext cx="4059936" cy="6858000"/>
          </a:xfrm>
          <a:prstGeom prst="rect">
            <a:avLst/>
          </a:prstGeom>
        </p:spPr>
      </p:pic>
      <p:pic>
        <p:nvPicPr>
          <p:cNvPr id="9" name="Picture 8">
            <a:extLst>
              <a:ext uri="{FF2B5EF4-FFF2-40B4-BE49-F238E27FC236}">
                <a16:creationId xmlns:a16="http://schemas.microsoft.com/office/drawing/2014/main" id="{F0D3793E-793E-754E-B2FF-7269A4774969}"/>
              </a:ext>
            </a:extLst>
          </p:cNvPr>
          <p:cNvPicPr>
            <a:picLocks noChangeAspect="1"/>
          </p:cNvPicPr>
          <p:nvPr userDrawn="1"/>
        </p:nvPicPr>
        <p:blipFill rotWithShape="1">
          <a:blip r:embed="rId4" cstate="screen">
            <a:alphaModFix amt="60000"/>
            <a:extLst>
              <a:ext uri="{28A0092B-C50C-407E-A947-70E740481C1C}">
                <a14:useLocalDpi xmlns:a14="http://schemas.microsoft.com/office/drawing/2010/main"/>
              </a:ext>
            </a:extLst>
          </a:blip>
          <a:srcRect/>
          <a:stretch/>
        </p:blipFill>
        <p:spPr>
          <a:xfrm>
            <a:off x="8132065" y="0"/>
            <a:ext cx="4059936" cy="6858000"/>
          </a:xfrm>
          <a:prstGeom prst="rect">
            <a:avLst/>
          </a:prstGeom>
        </p:spPr>
      </p:pic>
      <p:pic>
        <p:nvPicPr>
          <p:cNvPr id="11" name="Picture 10">
            <a:extLst>
              <a:ext uri="{FF2B5EF4-FFF2-40B4-BE49-F238E27FC236}">
                <a16:creationId xmlns:a16="http://schemas.microsoft.com/office/drawing/2014/main" id="{37C26C47-DB3D-1849-9981-48D435BAAC5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a16="http://schemas.microsoft.com/office/drawing/2014/main" id="{0BF3CD7F-5257-FE45-A810-82686118F2CA}"/>
              </a:ext>
            </a:extLst>
          </p:cNvPr>
          <p:cNvSpPr>
            <a:spLocks noGrp="1"/>
          </p:cNvSpPr>
          <p:nvPr>
            <p:ph type="ctrTitle"/>
          </p:nvPr>
        </p:nvSpPr>
        <p:spPr>
          <a:xfrm>
            <a:off x="5448300" y="2489562"/>
            <a:ext cx="5810250" cy="2190750"/>
          </a:xfrm>
          <a:prstGeom prst="rect">
            <a:avLst/>
          </a:prstGeo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a16="http://schemas.microsoft.com/office/drawing/2014/main" id="{194E5C78-FB1F-144C-B557-CCDBAF793683}"/>
              </a:ext>
            </a:extLst>
          </p:cNvPr>
          <p:cNvSpPr/>
          <p:nvPr userDrawn="1"/>
        </p:nvSpPr>
        <p:spPr>
          <a:xfrm>
            <a:off x="0" y="4692675"/>
            <a:ext cx="544830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a16="http://schemas.microsoft.com/office/drawing/2014/main" id="{C5F9F5CF-E2BF-5F43-804D-BA23EA9028C0}"/>
              </a:ext>
            </a:extLst>
          </p:cNvPr>
          <p:cNvSpPr/>
          <p:nvPr userDrawn="1"/>
        </p:nvSpPr>
        <p:spPr>
          <a:xfrm>
            <a:off x="5448300" y="4980396"/>
            <a:ext cx="6743700" cy="28542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209079491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ver Page_Scienc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66F85-E07B-3A42-986D-EFE6B5F1CB78}"/>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7C26C47-DB3D-1849-9981-48D435BAAC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a16="http://schemas.microsoft.com/office/drawing/2014/main" id="{0BF3CD7F-5257-FE45-A810-82686118F2CA}"/>
              </a:ext>
            </a:extLst>
          </p:cNvPr>
          <p:cNvSpPr>
            <a:spLocks noGrp="1"/>
          </p:cNvSpPr>
          <p:nvPr>
            <p:ph type="ctrTitle"/>
          </p:nvPr>
        </p:nvSpPr>
        <p:spPr>
          <a:xfrm>
            <a:off x="895350" y="2320456"/>
            <a:ext cx="6877050" cy="2217086"/>
          </a:xfrm>
          <a:prstGeom prst="rect">
            <a:avLst/>
          </a:prstGeo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a16="http://schemas.microsoft.com/office/drawing/2014/main" id="{194E5C78-FB1F-144C-B557-CCDBAF793683}"/>
              </a:ext>
            </a:extLst>
          </p:cNvPr>
          <p:cNvSpPr/>
          <p:nvPr userDrawn="1"/>
        </p:nvSpPr>
        <p:spPr>
          <a:xfrm>
            <a:off x="7905750" y="4554530"/>
            <a:ext cx="428625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a16="http://schemas.microsoft.com/office/drawing/2014/main" id="{C5F9F5CF-E2BF-5F43-804D-BA23EA9028C0}"/>
              </a:ext>
            </a:extLst>
          </p:cNvPr>
          <p:cNvSpPr/>
          <p:nvPr userDrawn="1"/>
        </p:nvSpPr>
        <p:spPr>
          <a:xfrm>
            <a:off x="0" y="4836504"/>
            <a:ext cx="7905750" cy="285424"/>
          </a:xfrm>
          <a:prstGeom prst="rect">
            <a:avLst/>
          </a:prstGeom>
          <a:solidFill>
            <a:srgbClr val="685BC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258367298"/>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tement Slide_1_bw">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81FE9B-8B9C-2842-B59A-8708C04C77A4}"/>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12" name="Title 1">
            <a:extLst>
              <a:ext uri="{FF2B5EF4-FFF2-40B4-BE49-F238E27FC236}">
                <a16:creationId xmlns:a16="http://schemas.microsoft.com/office/drawing/2014/main" id="{5F0FF055-9FA0-B949-A21C-0E5FE90CB660}"/>
              </a:ext>
            </a:extLst>
          </p:cNvPr>
          <p:cNvSpPr>
            <a:spLocks noGrp="1"/>
          </p:cNvSpPr>
          <p:nvPr>
            <p:ph type="title"/>
          </p:nvPr>
        </p:nvSpPr>
        <p:spPr>
          <a:xfrm>
            <a:off x="895350" y="2914650"/>
            <a:ext cx="9220200" cy="2190750"/>
          </a:xfrm>
        </p:spPr>
        <p:txBody>
          <a:bodyPr anchor="b">
            <a:noAutofit/>
          </a:bodyPr>
          <a:lstStyle>
            <a:lvl1pPr>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10CC7824-B79D-F04D-9137-4C78154DBC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720936266"/>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ement Slide_1">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972E89-F99D-6845-8412-2323D044B429}"/>
              </a:ext>
            </a:extLst>
          </p:cNvPr>
          <p:cNvPicPr>
            <a:picLocks noChangeAspect="1"/>
          </p:cNvPicPr>
          <p:nvPr userDrawn="1"/>
        </p:nvPicPr>
        <p:blipFill>
          <a:blip r:embed="rId2">
            <a:alphaModFix amt="50000"/>
          </a:blip>
          <a:stretch>
            <a:fillRect/>
          </a:stretch>
        </p:blipFill>
        <p:spPr>
          <a:xfrm>
            <a:off x="0" y="1"/>
            <a:ext cx="12191999" cy="6857999"/>
          </a:xfrm>
          <a:prstGeom prst="rect">
            <a:avLst/>
          </a:prstGeom>
        </p:spPr>
      </p:pic>
      <p:sp>
        <p:nvSpPr>
          <p:cNvPr id="5" name="Title 1">
            <a:extLst>
              <a:ext uri="{FF2B5EF4-FFF2-40B4-BE49-F238E27FC236}">
                <a16:creationId xmlns:a16="http://schemas.microsoft.com/office/drawing/2014/main" id="{6E018D31-80F4-3B4D-9320-D448F9E98C58}"/>
              </a:ext>
            </a:extLst>
          </p:cNvPr>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B4CF69AB-A5FF-5646-92BB-59C78C348E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0530387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tement Slide_2_bw">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972E89-F99D-6845-8412-2323D044B429}"/>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5" name="Title 1">
            <a:extLst>
              <a:ext uri="{FF2B5EF4-FFF2-40B4-BE49-F238E27FC236}">
                <a16:creationId xmlns:a16="http://schemas.microsoft.com/office/drawing/2014/main" id="{0B2017D1-F699-574D-BA0A-1222BB00B452}"/>
              </a:ext>
            </a:extLst>
          </p:cNvPr>
          <p:cNvSpPr>
            <a:spLocks noGrp="1"/>
          </p:cNvSpPr>
          <p:nvPr>
            <p:ph type="title"/>
          </p:nvPr>
        </p:nvSpPr>
        <p:spPr>
          <a:xfrm>
            <a:off x="914400" y="2916936"/>
            <a:ext cx="9201150" cy="2194560"/>
          </a:xfrm>
        </p:spPr>
        <p:txBody>
          <a:bodyPr anchor="b">
            <a:noAutofit/>
          </a:bodyPr>
          <a:lstStyle>
            <a:lvl1pPr>
              <a:defRPr sz="500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4ABF4A8F-81FF-884B-A853-96D8625EFE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889090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ement Slide_2">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972E89-F99D-6845-8412-2323D044B429}"/>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5" name="Title 1">
            <a:extLst>
              <a:ext uri="{FF2B5EF4-FFF2-40B4-BE49-F238E27FC236}">
                <a16:creationId xmlns:a16="http://schemas.microsoft.com/office/drawing/2014/main" id="{0B2017D1-F699-574D-BA0A-1222BB00B452}"/>
              </a:ext>
            </a:extLst>
          </p:cNvPr>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4ABF4A8F-81FF-884B-A853-96D8625EFE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669714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ement Slide_3_bw">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709EB3-9C16-7345-A4DD-B8B7150DA532}"/>
              </a:ext>
            </a:extLst>
          </p:cNvPr>
          <p:cNvPicPr>
            <a:picLocks noChangeAspect="1"/>
          </p:cNvPicPr>
          <p:nvPr userDrawn="1"/>
        </p:nvPicPr>
        <p:blipFill rotWithShape="1">
          <a:blip r:embed="rId2">
            <a:alphaModFix amt="50000"/>
          </a:blip>
          <a:srcRect t="11981" r="11981"/>
          <a:stretch/>
        </p:blipFill>
        <p:spPr>
          <a:xfrm>
            <a:off x="-1" y="0"/>
            <a:ext cx="12192001" cy="6858000"/>
          </a:xfrm>
          <a:prstGeom prst="rect">
            <a:avLst/>
          </a:prstGeom>
        </p:spPr>
      </p:pic>
      <p:sp>
        <p:nvSpPr>
          <p:cNvPr id="5" name="Title 1">
            <a:extLst>
              <a:ext uri="{FF2B5EF4-FFF2-40B4-BE49-F238E27FC236}">
                <a16:creationId xmlns:a16="http://schemas.microsoft.com/office/drawing/2014/main" id="{D6110EE8-5298-1C4E-8A27-F1C42DB93295}"/>
              </a:ext>
            </a:extLst>
          </p:cNvPr>
          <p:cNvSpPr>
            <a:spLocks noGrp="1"/>
          </p:cNvSpPr>
          <p:nvPr>
            <p:ph type="title"/>
          </p:nvPr>
        </p:nvSpPr>
        <p:spPr>
          <a:xfrm>
            <a:off x="917147" y="2914650"/>
            <a:ext cx="9198403" cy="2190750"/>
          </a:xfrm>
        </p:spPr>
        <p:txBody>
          <a:bodyPr anchor="b">
            <a:noAutofit/>
          </a:bodyPr>
          <a:lstStyle>
            <a:lvl1pPr>
              <a:defRPr sz="500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D0B093F-3D01-E947-9726-28ED2FDB0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057253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tement Slide_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D1FE8A-9725-A041-AFB5-9E2379109707}"/>
              </a:ext>
            </a:extLst>
          </p:cNvPr>
          <p:cNvPicPr>
            <a:picLocks noChangeAspect="1"/>
          </p:cNvPicPr>
          <p:nvPr userDrawn="1"/>
        </p:nvPicPr>
        <p:blipFill rotWithShape="1">
          <a:blip r:embed="rId2">
            <a:alphaModFix amt="50000"/>
          </a:blip>
          <a:srcRect t="13462" r="13462"/>
          <a:stretch/>
        </p:blipFill>
        <p:spPr>
          <a:xfrm>
            <a:off x="-1" y="0"/>
            <a:ext cx="12192001" cy="6858000"/>
          </a:xfrm>
          <a:prstGeom prst="rect">
            <a:avLst/>
          </a:prstGeom>
        </p:spPr>
      </p:pic>
      <p:sp>
        <p:nvSpPr>
          <p:cNvPr id="2" name="Title 1"/>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8940FEBE-C242-1046-9B92-705D2A3C25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906764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atement Slide_4_bw">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B6002B-F686-9445-82F5-7CC04035F50F}"/>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37DD1A9-AF6E-454F-8028-70CAA66C6A88}"/>
              </a:ext>
            </a:extLst>
          </p:cNvPr>
          <p:cNvSpPr>
            <a:spLocks noGrp="1"/>
          </p:cNvSpPr>
          <p:nvPr>
            <p:ph type="title"/>
          </p:nvPr>
        </p:nvSpPr>
        <p:spPr>
          <a:xfrm>
            <a:off x="914400" y="2916936"/>
            <a:ext cx="9201150" cy="2194560"/>
          </a:xfrm>
        </p:spPr>
        <p:txBody>
          <a:bodyPr anchor="b">
            <a:noAutofit/>
          </a:bodyPr>
          <a:lstStyle>
            <a:lvl1pPr algn="l">
              <a:defRPr sz="500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04D33D93-1D2D-0041-9D4F-C68951A8FE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7892615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Slide_4">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D1FE8A-9725-A041-AFB5-9E2379109707}"/>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DE251C8D-D4AA-5F42-8771-C2EC40354C66}"/>
              </a:ext>
            </a:extLst>
          </p:cNvPr>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0D8001A-3EC7-C74A-9701-A230AE8A3D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4739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tement Slide_2_bw">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972E89-F99D-6845-8412-2323D044B429}"/>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5" name="Title 1">
            <a:extLst>
              <a:ext uri="{FF2B5EF4-FFF2-40B4-BE49-F238E27FC236}">
                <a16:creationId xmlns:a16="http://schemas.microsoft.com/office/drawing/2014/main" id="{0B2017D1-F699-574D-BA0A-1222BB00B452}"/>
              </a:ext>
            </a:extLst>
          </p:cNvPr>
          <p:cNvSpPr>
            <a:spLocks noGrp="1"/>
          </p:cNvSpPr>
          <p:nvPr>
            <p:ph type="title"/>
          </p:nvPr>
        </p:nvSpPr>
        <p:spPr>
          <a:xfrm>
            <a:off x="914400" y="2916936"/>
            <a:ext cx="9201150" cy="2194560"/>
          </a:xfrm>
        </p:spPr>
        <p:txBody>
          <a:bodyPr anchor="b">
            <a:noAutofit/>
          </a:bodyPr>
          <a:lstStyle>
            <a:lvl1pPr>
              <a:defRPr sz="500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4ABF4A8F-81FF-884B-A853-96D8625EFE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3880528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tement Slide_5_bw">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8F2B7F-7E3C-254A-A20E-E86BD879A51A}"/>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F6C8851-09AB-3044-8364-3FFCAB3BBE67}"/>
              </a:ext>
            </a:extLst>
          </p:cNvPr>
          <p:cNvSpPr>
            <a:spLocks noGrp="1"/>
          </p:cNvSpPr>
          <p:nvPr>
            <p:ph type="title"/>
          </p:nvPr>
        </p:nvSpPr>
        <p:spPr>
          <a:xfrm>
            <a:off x="914400" y="2916936"/>
            <a:ext cx="9201150" cy="2194560"/>
          </a:xfrm>
        </p:spPr>
        <p:txBody>
          <a:bodyPr anchor="b">
            <a:noAutofit/>
          </a:bodyPr>
          <a:lstStyle>
            <a:lvl1pPr algn="l">
              <a:defRPr sz="500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A693CC90-1982-9C4F-B1C4-D882DFAD22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411029837"/>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tement Slide_5">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C5AEC-118E-9B4A-A1F3-E6CC90ADDAF4}"/>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835546492"/>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tement Slide_6">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C5AEC-118E-9B4A-A1F3-E6CC90ADDAF4}"/>
              </a:ext>
            </a:extLst>
          </p:cNvPr>
          <p:cNvPicPr>
            <a:picLocks noChangeAspect="1"/>
          </p:cNvPicPr>
          <p:nvPr userDrawn="1"/>
        </p:nvPicPr>
        <p:blipFill>
          <a:blip r:embed="rId2">
            <a:alphaModFix amt="50000"/>
          </a:blip>
          <a:stretch>
            <a:fillRect/>
          </a:stretch>
        </p:blipFill>
        <p:spPr>
          <a:xfrm>
            <a:off x="-6014" y="0"/>
            <a:ext cx="12198014" cy="6858000"/>
          </a:xfrm>
          <a:prstGeom prst="rect">
            <a:avLst/>
          </a:prstGeom>
        </p:spPr>
      </p:pic>
      <p:sp>
        <p:nvSpPr>
          <p:cNvPr id="9" name="Title 1">
            <a:extLst>
              <a:ext uri="{FF2B5EF4-FFF2-40B4-BE49-F238E27FC236}">
                <a16:creationId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105193333"/>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atement Slide_6_bw">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C5AEC-118E-9B4A-A1F3-E6CC90ADDAF4}"/>
              </a:ext>
            </a:extLst>
          </p:cNvPr>
          <p:cNvPicPr>
            <a:picLocks noChangeAspect="1"/>
          </p:cNvPicPr>
          <p:nvPr userDrawn="1"/>
        </p:nvPicPr>
        <p:blipFill>
          <a:blip r:embed="rId2">
            <a:alphaModFix amt="40000"/>
          </a:blip>
          <a:stretch>
            <a:fillRect/>
          </a:stretch>
        </p:blipFill>
        <p:spPr>
          <a:xfrm>
            <a:off x="-6014" y="0"/>
            <a:ext cx="12192000" cy="6858000"/>
          </a:xfrm>
          <a:prstGeom prst="rect">
            <a:avLst/>
          </a:prstGeom>
        </p:spPr>
      </p:pic>
      <p:sp>
        <p:nvSpPr>
          <p:cNvPr id="9" name="Title 1">
            <a:extLst>
              <a:ext uri="{FF2B5EF4-FFF2-40B4-BE49-F238E27FC236}">
                <a16:creationId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marL="0" indent="0" algn="l">
              <a:tabLst>
                <a:tab pos="1824038" algn="l"/>
              </a:tabLst>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296527788"/>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tement Slide_7">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C5AEC-118E-9B4A-A1F3-E6CC90ADDAF4}"/>
              </a:ext>
            </a:extLst>
          </p:cNvPr>
          <p:cNvPicPr>
            <a:picLocks noChangeAspect="1"/>
          </p:cNvPicPr>
          <p:nvPr userDrawn="1"/>
        </p:nvPicPr>
        <p:blipFill>
          <a:blip r:embed="rId2">
            <a:alphaModFix amt="50000"/>
          </a:blip>
          <a:stretch>
            <a:fillRect/>
          </a:stretch>
        </p:blipFill>
        <p:spPr>
          <a:xfrm>
            <a:off x="-6014" y="0"/>
            <a:ext cx="12198014" cy="6858000"/>
          </a:xfrm>
          <a:prstGeom prst="rect">
            <a:avLst/>
          </a:prstGeom>
        </p:spPr>
      </p:pic>
      <p:sp>
        <p:nvSpPr>
          <p:cNvPr id="9" name="Title 1">
            <a:extLst>
              <a:ext uri="{FF2B5EF4-FFF2-40B4-BE49-F238E27FC236}">
                <a16:creationId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009228840"/>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atement Slide_7_bw">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C5AEC-118E-9B4A-A1F3-E6CC90ADDAF4}"/>
              </a:ext>
            </a:extLst>
          </p:cNvPr>
          <p:cNvPicPr>
            <a:picLocks noChangeAspect="1"/>
          </p:cNvPicPr>
          <p:nvPr userDrawn="1"/>
        </p:nvPicPr>
        <p:blipFill>
          <a:blip r:embed="rId2">
            <a:alphaModFix amt="40000"/>
          </a:blip>
          <a:stretch>
            <a:fillRect/>
          </a:stretch>
        </p:blipFill>
        <p:spPr>
          <a:xfrm>
            <a:off x="-6014" y="0"/>
            <a:ext cx="12192000" cy="6858000"/>
          </a:xfrm>
          <a:prstGeom prst="rect">
            <a:avLst/>
          </a:prstGeom>
        </p:spPr>
      </p:pic>
      <p:sp>
        <p:nvSpPr>
          <p:cNvPr id="9" name="Title 1">
            <a:extLst>
              <a:ext uri="{FF2B5EF4-FFF2-40B4-BE49-F238E27FC236}">
                <a16:creationId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344266431"/>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D1FE8A-9725-A041-AFB5-9E2379109707}"/>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8" name="Title 1">
            <a:extLst>
              <a:ext uri="{FF2B5EF4-FFF2-40B4-BE49-F238E27FC236}">
                <a16:creationId xmlns:a16="http://schemas.microsoft.com/office/drawing/2014/main" id="{118EB018-A4DD-9B46-83BF-71034E8129F7}"/>
              </a:ext>
            </a:extLst>
          </p:cNvPr>
          <p:cNvSpPr>
            <a:spLocks noGrp="1"/>
          </p:cNvSpPr>
          <p:nvPr>
            <p:ph type="title"/>
          </p:nvPr>
        </p:nvSpPr>
        <p:spPr>
          <a:xfrm>
            <a:off x="3238501" y="1467105"/>
            <a:ext cx="8020050" cy="3505200"/>
          </a:xfrm>
          <a:prstGeom prst="rect">
            <a:avLst/>
          </a:prstGeom>
        </p:spPr>
        <p:txBody>
          <a:bodyPr anchor="b">
            <a:noAutofit/>
          </a:bodyPr>
          <a:lstStyle>
            <a:lvl1pPr>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a16="http://schemas.microsoft.com/office/drawing/2014/main" id="{CD6A6141-95FC-3141-B73C-F08B9DCE48BC}"/>
              </a:ext>
            </a:extLst>
          </p:cNvPr>
          <p:cNvSpPr/>
          <p:nvPr userDrawn="1"/>
        </p:nvSpPr>
        <p:spPr>
          <a:xfrm>
            <a:off x="3238501" y="5137509"/>
            <a:ext cx="8953500" cy="330408"/>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a16="http://schemas.microsoft.com/office/drawing/2014/main" id="{03714492-7D58-064B-BABD-4040EFBBFB2F}"/>
              </a:ext>
            </a:extLst>
          </p:cNvPr>
          <p:cNvSpPr/>
          <p:nvPr userDrawn="1"/>
        </p:nvSpPr>
        <p:spPr>
          <a:xfrm>
            <a:off x="-2" y="5467917"/>
            <a:ext cx="5562602"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rgbClr val="685BC7"/>
              </a:solidFill>
            </a:endParaRPr>
          </a:p>
        </p:txBody>
      </p:sp>
      <p:pic>
        <p:nvPicPr>
          <p:cNvPr id="10" name="Picture 9">
            <a:extLst>
              <a:ext uri="{FF2B5EF4-FFF2-40B4-BE49-F238E27FC236}">
                <a16:creationId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5049887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D1FE8A-9725-A041-AFB5-9E2379109707}"/>
              </a:ext>
            </a:extLst>
          </p:cNvPr>
          <p:cNvPicPr>
            <a:picLocks noChangeAspect="1"/>
          </p:cNvPicPr>
          <p:nvPr userDrawn="1"/>
        </p:nvPicPr>
        <p:blipFill rotWithShape="1">
          <a:blip r:embed="rId2" cstate="screen">
            <a:grayscl/>
            <a:alphaModFix amt="5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t="-1"/>
          <a:stretch/>
        </p:blipFill>
        <p:spPr>
          <a:xfrm>
            <a:off x="1" y="-1"/>
            <a:ext cx="12192000" cy="6858001"/>
          </a:xfrm>
          <a:prstGeom prst="rect">
            <a:avLst/>
          </a:prstGeom>
        </p:spPr>
      </p:pic>
      <p:sp>
        <p:nvSpPr>
          <p:cNvPr id="8" name="Title 1">
            <a:extLst>
              <a:ext uri="{FF2B5EF4-FFF2-40B4-BE49-F238E27FC236}">
                <a16:creationId xmlns:a16="http://schemas.microsoft.com/office/drawing/2014/main" id="{118EB018-A4DD-9B46-83BF-71034E8129F7}"/>
              </a:ext>
            </a:extLst>
          </p:cNvPr>
          <p:cNvSpPr>
            <a:spLocks noGrp="1"/>
          </p:cNvSpPr>
          <p:nvPr>
            <p:ph type="title"/>
          </p:nvPr>
        </p:nvSpPr>
        <p:spPr>
          <a:xfrm>
            <a:off x="2085976" y="1394598"/>
            <a:ext cx="8020050" cy="3379193"/>
          </a:xfrm>
          <a:prstGeom prst="rect">
            <a:avLst/>
          </a:prstGeom>
        </p:spPr>
        <p:txBody>
          <a:bodyPr anchor="b">
            <a:noAutofit/>
          </a:bodyPr>
          <a:lstStyle>
            <a:lvl1pPr>
              <a:defRPr sz="5000">
                <a:solidFill>
                  <a:srgbClr val="0083C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a16="http://schemas.microsoft.com/office/drawing/2014/main" id="{CD6A6141-95FC-3141-B73C-F08B9DCE48BC}"/>
              </a:ext>
            </a:extLst>
          </p:cNvPr>
          <p:cNvSpPr/>
          <p:nvPr userDrawn="1"/>
        </p:nvSpPr>
        <p:spPr>
          <a:xfrm>
            <a:off x="2076450" y="5105400"/>
            <a:ext cx="10115551" cy="330408"/>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a16="http://schemas.microsoft.com/office/drawing/2014/main" id="{03714492-7D58-064B-BABD-4040EFBBFB2F}"/>
              </a:ext>
            </a:extLst>
          </p:cNvPr>
          <p:cNvSpPr/>
          <p:nvPr userDrawn="1"/>
        </p:nvSpPr>
        <p:spPr>
          <a:xfrm>
            <a:off x="1" y="4774992"/>
            <a:ext cx="2076449"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pic>
        <p:nvPicPr>
          <p:cNvPr id="10" name="Picture 9">
            <a:extLst>
              <a:ext uri="{FF2B5EF4-FFF2-40B4-BE49-F238E27FC236}">
                <a16:creationId xmlns:a16="http://schemas.microsoft.com/office/drawing/2014/main" id="{DF0F4012-B2D0-A342-BB34-366C8DF481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9970984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D1FE8A-9725-A041-AFB5-9E2379109707}"/>
              </a:ext>
            </a:extLst>
          </p:cNvPr>
          <p:cNvPicPr>
            <a:picLocks noChangeAspect="1"/>
          </p:cNvPicPr>
          <p:nvPr userDrawn="1"/>
        </p:nvPicPr>
        <p:blipFill>
          <a:blip r:embed="rId2">
            <a:duotone>
              <a:prstClr val="black"/>
              <a:schemeClr val="tx2">
                <a:tint val="45000"/>
                <a:satMod val="400000"/>
              </a:schemeClr>
            </a:duotone>
            <a:alphaModFix amt="50000"/>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18EB018-A4DD-9B46-83BF-71034E8129F7}"/>
              </a:ext>
            </a:extLst>
          </p:cNvPr>
          <p:cNvSpPr>
            <a:spLocks noGrp="1"/>
          </p:cNvSpPr>
          <p:nvPr>
            <p:ph type="title"/>
          </p:nvPr>
        </p:nvSpPr>
        <p:spPr>
          <a:xfrm>
            <a:off x="876300" y="563765"/>
            <a:ext cx="5715000" cy="3379193"/>
          </a:xfrm>
          <a:prstGeom prst="rect">
            <a:avLst/>
          </a:prstGeom>
        </p:spPr>
        <p:txBody>
          <a:bodyPr anchor="b">
            <a:noAutofit/>
          </a:bodyPr>
          <a:lstStyle>
            <a:lvl1pPr>
              <a:defRPr sz="500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a16="http://schemas.microsoft.com/office/drawing/2014/main" id="{CD6A6141-95FC-3141-B73C-F08B9DCE48BC}"/>
              </a:ext>
            </a:extLst>
          </p:cNvPr>
          <p:cNvSpPr/>
          <p:nvPr userDrawn="1"/>
        </p:nvSpPr>
        <p:spPr>
          <a:xfrm>
            <a:off x="6610351" y="4407108"/>
            <a:ext cx="5581650"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a16="http://schemas.microsoft.com/office/drawing/2014/main" id="{03714492-7D58-064B-BABD-4040EFBBFB2F}"/>
              </a:ext>
            </a:extLst>
          </p:cNvPr>
          <p:cNvSpPr/>
          <p:nvPr userDrawn="1"/>
        </p:nvSpPr>
        <p:spPr>
          <a:xfrm>
            <a:off x="1" y="4078655"/>
            <a:ext cx="6610349" cy="328453"/>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pic>
        <p:nvPicPr>
          <p:cNvPr id="10" name="Picture 9">
            <a:extLst>
              <a:ext uri="{FF2B5EF4-FFF2-40B4-BE49-F238E27FC236}">
                <a16:creationId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2061268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on Divider 4">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9F74E8-0C6D-774E-AC9B-25F52A71B874}"/>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18EB018-A4DD-9B46-83BF-71034E8129F7}"/>
              </a:ext>
            </a:extLst>
          </p:cNvPr>
          <p:cNvSpPr>
            <a:spLocks noGrp="1"/>
          </p:cNvSpPr>
          <p:nvPr>
            <p:ph type="title"/>
          </p:nvPr>
        </p:nvSpPr>
        <p:spPr>
          <a:xfrm>
            <a:off x="1028700" y="1065391"/>
            <a:ext cx="8058150" cy="3379193"/>
          </a:xfrm>
          <a:prstGeom prst="rect">
            <a:avLst/>
          </a:prstGeom>
        </p:spPr>
        <p:txBody>
          <a:bodyPr anchor="b">
            <a:noAutofit/>
          </a:bodyPr>
          <a:lstStyle>
            <a:lvl1pPr>
              <a:defRPr sz="500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a16="http://schemas.microsoft.com/office/drawing/2014/main" id="{CD6A6141-95FC-3141-B73C-F08B9DCE48BC}"/>
              </a:ext>
            </a:extLst>
          </p:cNvPr>
          <p:cNvSpPr/>
          <p:nvPr userDrawn="1"/>
        </p:nvSpPr>
        <p:spPr>
          <a:xfrm>
            <a:off x="9086850" y="4444584"/>
            <a:ext cx="3105150"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a16="http://schemas.microsoft.com/office/drawing/2014/main" id="{03714492-7D58-064B-BABD-4040EFBBFB2F}"/>
              </a:ext>
            </a:extLst>
          </p:cNvPr>
          <p:cNvSpPr/>
          <p:nvPr userDrawn="1"/>
        </p:nvSpPr>
        <p:spPr>
          <a:xfrm>
            <a:off x="2" y="4774992"/>
            <a:ext cx="9086848" cy="330408"/>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pic>
        <p:nvPicPr>
          <p:cNvPr id="10" name="Picture 9">
            <a:extLst>
              <a:ext uri="{FF2B5EF4-FFF2-40B4-BE49-F238E27FC236}">
                <a16:creationId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97953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ement Slide_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972E89-F99D-6845-8412-2323D044B429}"/>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5" name="Title 1">
            <a:extLst>
              <a:ext uri="{FF2B5EF4-FFF2-40B4-BE49-F238E27FC236}">
                <a16:creationId xmlns:a16="http://schemas.microsoft.com/office/drawing/2014/main" id="{0B2017D1-F699-574D-BA0A-1222BB00B452}"/>
              </a:ext>
            </a:extLst>
          </p:cNvPr>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4ABF4A8F-81FF-884B-A853-96D8625EFE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028139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Divider 5">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9F74E8-0C6D-774E-AC9B-25F52A71B874}"/>
              </a:ext>
            </a:extLst>
          </p:cNvPr>
          <p:cNvPicPr>
            <a:picLocks noChangeAspect="1"/>
          </p:cNvPicPr>
          <p:nvPr userDrawn="1"/>
        </p:nvPicPr>
        <p:blipFill>
          <a:blip r:embed="rId2">
            <a:alphaModFix amt="50000"/>
          </a:blip>
          <a:stretch>
            <a:fillRect/>
          </a:stretch>
        </p:blipFill>
        <p:spPr>
          <a:xfrm>
            <a:off x="3" y="0"/>
            <a:ext cx="12191996" cy="6857998"/>
          </a:xfrm>
          <a:prstGeom prst="rect">
            <a:avLst/>
          </a:prstGeom>
        </p:spPr>
      </p:pic>
      <p:pic>
        <p:nvPicPr>
          <p:cNvPr id="10" name="Picture 9">
            <a:extLst>
              <a:ext uri="{FF2B5EF4-FFF2-40B4-BE49-F238E27FC236}">
                <a16:creationId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a16="http://schemas.microsoft.com/office/drawing/2014/main" id="{054786A0-1C67-7A41-ACA0-409A443F7C22}"/>
              </a:ext>
            </a:extLst>
          </p:cNvPr>
          <p:cNvSpPr>
            <a:spLocks noGrp="1"/>
          </p:cNvSpPr>
          <p:nvPr>
            <p:ph type="title"/>
          </p:nvPr>
        </p:nvSpPr>
        <p:spPr>
          <a:xfrm>
            <a:off x="3105150" y="774180"/>
            <a:ext cx="8153400" cy="3505200"/>
          </a:xfrm>
          <a:prstGeom prst="rect">
            <a:avLst/>
          </a:prstGeom>
        </p:spPr>
        <p:txBody>
          <a:bodyPr anchor="b">
            <a:noAutofit/>
          </a:bodyPr>
          <a:lstStyle>
            <a:lvl1pPr>
              <a:defRPr sz="500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Rectangle 12">
            <a:extLst>
              <a:ext uri="{FF2B5EF4-FFF2-40B4-BE49-F238E27FC236}">
                <a16:creationId xmlns:a16="http://schemas.microsoft.com/office/drawing/2014/main" id="{2AAA9F7D-2378-F047-8A54-943EB70DE8A5}"/>
              </a:ext>
            </a:extLst>
          </p:cNvPr>
          <p:cNvSpPr/>
          <p:nvPr userDrawn="1"/>
        </p:nvSpPr>
        <p:spPr>
          <a:xfrm>
            <a:off x="3105150" y="4444584"/>
            <a:ext cx="9086850" cy="330408"/>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4" name="Rectangle 13">
            <a:extLst>
              <a:ext uri="{FF2B5EF4-FFF2-40B4-BE49-F238E27FC236}">
                <a16:creationId xmlns:a16="http://schemas.microsoft.com/office/drawing/2014/main" id="{CEFF9051-27C4-7346-B0B1-0500F2C72233}"/>
              </a:ext>
            </a:extLst>
          </p:cNvPr>
          <p:cNvSpPr/>
          <p:nvPr userDrawn="1"/>
        </p:nvSpPr>
        <p:spPr>
          <a:xfrm>
            <a:off x="2" y="4774992"/>
            <a:ext cx="5562598"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42710743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ader Image + Content_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9A874B-E5C9-DC41-9224-BD00614B1B7C}"/>
              </a:ext>
            </a:extLst>
          </p:cNvPr>
          <p:cNvPicPr>
            <a:picLocks noChangeAspect="1"/>
          </p:cNvPicPr>
          <p:nvPr userDrawn="1"/>
        </p:nvPicPr>
        <p:blipFill rotWithShape="1">
          <a:blip r:embed="rId2">
            <a:alphaModFix amt="30000"/>
          </a:blip>
          <a:srcRect t="4099" b="55345"/>
          <a:stretch/>
        </p:blipFill>
        <p:spPr>
          <a:xfrm>
            <a:off x="0" y="0"/>
            <a:ext cx="12192000" cy="2781301"/>
          </a:xfrm>
          <a:prstGeom prst="rect">
            <a:avLst/>
          </a:prstGeom>
          <a:solidFill>
            <a:schemeClr val="tx1"/>
          </a:solidFill>
        </p:spPr>
      </p:pic>
      <p:pic>
        <p:nvPicPr>
          <p:cNvPr id="8" name="Picture 7">
            <a:extLst>
              <a:ext uri="{FF2B5EF4-FFF2-40B4-BE49-F238E27FC236}">
                <a16:creationId xmlns:a16="http://schemas.microsoft.com/office/drawing/2014/main" id="{E9861F5C-390A-5347-B0AD-D5272738FEA8}"/>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Content Placeholder 2">
            <a:extLst>
              <a:ext uri="{FF2B5EF4-FFF2-40B4-BE49-F238E27FC236}">
                <a16:creationId xmlns:a16="http://schemas.microsoft.com/office/drawing/2014/main" id="{62F853BE-454A-6B43-B683-BD7F74F51E52}"/>
              </a:ext>
            </a:extLst>
          </p:cNvPr>
          <p:cNvSpPr>
            <a:spLocks noGrp="1"/>
          </p:cNvSpPr>
          <p:nvPr>
            <p:ph idx="1"/>
          </p:nvPr>
        </p:nvSpPr>
        <p:spPr>
          <a:xfrm>
            <a:off x="895351" y="3147851"/>
            <a:ext cx="10363198" cy="3018899"/>
          </a:xfrm>
        </p:spPr>
        <p:txBody>
          <a:bodyPr/>
          <a:lstStyle>
            <a:lvl1pPr marL="0" indent="0">
              <a:buNone/>
              <a:defRPr sz="2500">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7" name="Title Placeholder 1">
            <a:extLst>
              <a:ext uri="{FF2B5EF4-FFF2-40B4-BE49-F238E27FC236}">
                <a16:creationId xmlns:a16="http://schemas.microsoft.com/office/drawing/2014/main" id="{F105DBEA-3781-274B-92B1-D77FE8A7A44A}"/>
              </a:ext>
            </a:extLst>
          </p:cNvPr>
          <p:cNvSpPr>
            <a:spLocks noGrp="1"/>
          </p:cNvSpPr>
          <p:nvPr>
            <p:ph type="title"/>
          </p:nvPr>
        </p:nvSpPr>
        <p:spPr>
          <a:xfrm>
            <a:off x="895351" y="571500"/>
            <a:ext cx="10363200" cy="1826012"/>
          </a:xfrm>
          <a:prstGeom prst="rect">
            <a:avLst/>
          </a:prstGeom>
        </p:spPr>
        <p:txBody>
          <a:bodyPr vert="horz" lIns="91440" tIns="45720" rIns="91440" bIns="45720" rtlCol="0" anchor="t">
            <a:norm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115309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er Image + Content_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D532CB-352B-1D44-8F6B-61BBF2941B7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pic>
        <p:nvPicPr>
          <p:cNvPr id="7" name="Picture 6">
            <a:extLst>
              <a:ext uri="{FF2B5EF4-FFF2-40B4-BE49-F238E27FC236}">
                <a16:creationId xmlns:a16="http://schemas.microsoft.com/office/drawing/2014/main" id="{1D129DA2-1A22-5046-BFFF-AF3E9E7C8BF3}"/>
              </a:ext>
            </a:extLst>
          </p:cNvPr>
          <p:cNvPicPr>
            <a:picLocks noChangeAspect="1"/>
          </p:cNvPicPr>
          <p:nvPr userDrawn="1"/>
        </p:nvPicPr>
        <p:blipFill rotWithShape="1">
          <a:blip r:embed="rId3">
            <a:alphaModFix amt="30000"/>
          </a:blip>
          <a:srcRect b="57500"/>
          <a:stretch/>
        </p:blipFill>
        <p:spPr>
          <a:xfrm>
            <a:off x="-7338" y="0"/>
            <a:ext cx="12192000" cy="2914650"/>
          </a:xfrm>
          <a:prstGeom prst="rect">
            <a:avLst/>
          </a:prstGeom>
          <a:solidFill>
            <a:schemeClr val="tx1"/>
          </a:solidFill>
        </p:spPr>
      </p:pic>
      <p:sp>
        <p:nvSpPr>
          <p:cNvPr id="8" name="Content Placeholder 2">
            <a:extLst>
              <a:ext uri="{FF2B5EF4-FFF2-40B4-BE49-F238E27FC236}">
                <a16:creationId xmlns:a16="http://schemas.microsoft.com/office/drawing/2014/main" id="{C2917652-1FC7-4449-A0B6-08FCA9AE2FDA}"/>
              </a:ext>
            </a:extLst>
          </p:cNvPr>
          <p:cNvSpPr>
            <a:spLocks noGrp="1"/>
          </p:cNvSpPr>
          <p:nvPr>
            <p:ph idx="1"/>
          </p:nvPr>
        </p:nvSpPr>
        <p:spPr>
          <a:xfrm>
            <a:off x="895351" y="3147851"/>
            <a:ext cx="10363198" cy="3018899"/>
          </a:xfrm>
        </p:spPr>
        <p:txBody>
          <a:bodyPr/>
          <a:lstStyle>
            <a:lvl1pPr marL="0" indent="0">
              <a:buNone/>
              <a:defRPr sz="2500">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11" name="Title Placeholder 1">
            <a:extLst>
              <a:ext uri="{FF2B5EF4-FFF2-40B4-BE49-F238E27FC236}">
                <a16:creationId xmlns:a16="http://schemas.microsoft.com/office/drawing/2014/main" id="{02014F41-048C-2C4A-9C2B-2C7521EFC924}"/>
              </a:ext>
            </a:extLst>
          </p:cNvPr>
          <p:cNvSpPr>
            <a:spLocks noGrp="1"/>
          </p:cNvSpPr>
          <p:nvPr>
            <p:ph type="title"/>
          </p:nvPr>
        </p:nvSpPr>
        <p:spPr>
          <a:xfrm>
            <a:off x="895351" y="571500"/>
            <a:ext cx="10363200" cy="1826012"/>
          </a:xfrm>
          <a:prstGeom prst="rect">
            <a:avLst/>
          </a:prstGeom>
        </p:spPr>
        <p:txBody>
          <a:bodyPr vert="horz" lIns="91440" tIns="45720" rIns="91440" bIns="45720" rtlCol="0" anchor="t">
            <a:norm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283922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ent Slide_Purple">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530196707"/>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tent Slide_Blue">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3" y="381000"/>
            <a:ext cx="448461"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4"/>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Rectangle 7">
            <a:extLst>
              <a:ext uri="{FF2B5EF4-FFF2-40B4-BE49-F238E27FC236}">
                <a16:creationId xmlns:a16="http://schemas.microsoft.com/office/drawing/2014/main" id="{1D68865D-2351-3E4E-B334-4CC10CDBCBF2}"/>
              </a:ext>
            </a:extLst>
          </p:cNvPr>
          <p:cNvSpPr/>
          <p:nvPr userDrawn="1"/>
        </p:nvSpPr>
        <p:spPr>
          <a:xfrm rot="10800000" flipV="1">
            <a:off x="448468" y="571500"/>
            <a:ext cx="446882"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469925497"/>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ent Slide_Green">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603122" y="618900"/>
            <a:ext cx="292229" cy="139959"/>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0" y="381000"/>
            <a:ext cx="603122" cy="24261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451824" cy="1361348"/>
          </a:xfrm>
          <a:prstGeom prst="rect">
            <a:avLst/>
          </a:prstGeom>
        </p:spPr>
        <p:txBody>
          <a:bodyPr vert="horz" lIns="91440" tIns="45720" rIns="91440" bIns="45720" rtlCol="0" anchor="t">
            <a:normAutofit/>
          </a:bodyPr>
          <a:lstStyle>
            <a:lvl1pPr>
              <a:defRPr sz="4000">
                <a:solidFill>
                  <a:schemeClr val="accent5"/>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2606147451"/>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 Slide_Orange">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446886" y="381000"/>
            <a:ext cx="448461"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3"/>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Rectangle 7">
            <a:extLst>
              <a:ext uri="{FF2B5EF4-FFF2-40B4-BE49-F238E27FC236}">
                <a16:creationId xmlns:a16="http://schemas.microsoft.com/office/drawing/2014/main" id="{1D68865D-2351-3E4E-B334-4CC10CDBCBF2}"/>
              </a:ext>
            </a:extLst>
          </p:cNvPr>
          <p:cNvSpPr/>
          <p:nvPr userDrawn="1"/>
        </p:nvSpPr>
        <p:spPr>
          <a:xfrm rot="10800000" flipV="1">
            <a:off x="0" y="571501"/>
            <a:ext cx="446882"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815506363"/>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Slide_Re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440012" y="623612"/>
            <a:ext cx="455338" cy="130534"/>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0" y="381000"/>
            <a:ext cx="440012" cy="242612"/>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6"/>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3315181511"/>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ntent Slide_Blk+Purpl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0" name="Rectangle 9">
            <a:extLst>
              <a:ext uri="{FF2B5EF4-FFF2-40B4-BE49-F238E27FC236}">
                <a16:creationId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616542319"/>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Slide_Blk+Blu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7" name="Rectangle 6">
            <a:extLst>
              <a:ext uri="{FF2B5EF4-FFF2-40B4-BE49-F238E27FC236}">
                <a16:creationId xmlns:a16="http://schemas.microsoft.com/office/drawing/2014/main" id="{B6737B7F-37D0-2440-807E-8366E5325913}"/>
              </a:ext>
            </a:extLst>
          </p:cNvPr>
          <p:cNvSpPr/>
          <p:nvPr userDrawn="1"/>
        </p:nvSpPr>
        <p:spPr>
          <a:xfrm rot="10800000" flipV="1">
            <a:off x="446886" y="381000"/>
            <a:ext cx="448461"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739C0BD2-A05E-EF4D-AB21-6ABB30C845DA}"/>
              </a:ext>
            </a:extLst>
          </p:cNvPr>
          <p:cNvSpPr/>
          <p:nvPr userDrawn="1"/>
        </p:nvSpPr>
        <p:spPr>
          <a:xfrm rot="10800000" flipV="1">
            <a:off x="0" y="571501"/>
            <a:ext cx="446882"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61751575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2.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63" Type="http://schemas.openxmlformats.org/officeDocument/2006/relationships/slideLayout" Target="../slideLayouts/slideLayout12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slideLayout" Target="../slideLayouts/slideLayout124.xml"/><Relationship Id="rId66" Type="http://schemas.openxmlformats.org/officeDocument/2006/relationships/slideLayout" Target="../slideLayouts/slideLayout132.xml"/><Relationship Id="rId5" Type="http://schemas.openxmlformats.org/officeDocument/2006/relationships/slideLayout" Target="../slideLayouts/slideLayout71.xml"/><Relationship Id="rId61" Type="http://schemas.openxmlformats.org/officeDocument/2006/relationships/slideLayout" Target="../slideLayouts/slideLayout127.xml"/><Relationship Id="rId19" Type="http://schemas.openxmlformats.org/officeDocument/2006/relationships/slideLayout" Target="../slideLayouts/slideLayout8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64" Type="http://schemas.openxmlformats.org/officeDocument/2006/relationships/slideLayout" Target="../slideLayouts/slideLayout130.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59" Type="http://schemas.openxmlformats.org/officeDocument/2006/relationships/slideLayout" Target="../slideLayouts/slideLayout125.xml"/><Relationship Id="rId67" Type="http://schemas.openxmlformats.org/officeDocument/2006/relationships/theme" Target="../theme/theme2.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62" Type="http://schemas.openxmlformats.org/officeDocument/2006/relationships/slideLayout" Target="../slideLayouts/slideLayout12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60" Type="http://schemas.openxmlformats.org/officeDocument/2006/relationships/slideLayout" Target="../slideLayouts/slideLayout126.xml"/><Relationship Id="rId65" Type="http://schemas.openxmlformats.org/officeDocument/2006/relationships/slideLayout" Target="../slideLayouts/slideLayout131.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629252099"/>
      </p:ext>
    </p:extLst>
  </p:cSld>
  <p:clrMap bg1="lt1" tx1="dk1" bg2="lt2" tx2="dk2" accent1="accent1" accent2="accent2" accent3="accent3" accent4="accent4" accent5="accent5" accent6="accent6" hlink="hlink" folHlink="folHlink"/>
  <p:sldLayoutIdLst>
    <p:sldLayoutId id="2147483770" r:id="rId1"/>
    <p:sldLayoutId id="2147483773" r:id="rId2"/>
    <p:sldLayoutId id="2147483782" r:id="rId3"/>
    <p:sldLayoutId id="2147483822" r:id="rId4"/>
    <p:sldLayoutId id="2147483843" r:id="rId5"/>
    <p:sldLayoutId id="2147483760" r:id="rId6"/>
    <p:sldLayoutId id="2147483766" r:id="rId7"/>
    <p:sldLayoutId id="2147483784" r:id="rId8"/>
    <p:sldLayoutId id="2147483767" r:id="rId9"/>
    <p:sldLayoutId id="2147483757" r:id="rId10"/>
    <p:sldLayoutId id="2147483763" r:id="rId11"/>
    <p:sldLayoutId id="2147483754" r:id="rId12"/>
    <p:sldLayoutId id="2147483768" r:id="rId13"/>
    <p:sldLayoutId id="2147483772" r:id="rId14"/>
    <p:sldLayoutId id="2147483681" r:id="rId15"/>
    <p:sldLayoutId id="2147483839" r:id="rId16"/>
    <p:sldLayoutId id="2147483840" r:id="rId17"/>
    <p:sldLayoutId id="2147483841" r:id="rId18"/>
    <p:sldLayoutId id="2147483842" r:id="rId19"/>
    <p:sldLayoutId id="2147483789" r:id="rId20"/>
    <p:sldLayoutId id="2147483788" r:id="rId21"/>
    <p:sldLayoutId id="2147483785" r:id="rId22"/>
    <p:sldLayoutId id="2147483787" r:id="rId23"/>
    <p:sldLayoutId id="2147483790" r:id="rId24"/>
    <p:sldLayoutId id="2147483844" r:id="rId25"/>
    <p:sldLayoutId id="2147483845" r:id="rId26"/>
    <p:sldLayoutId id="2147483809" r:id="rId27"/>
    <p:sldLayoutId id="2147483810" r:id="rId28"/>
    <p:sldLayoutId id="2147483811" r:id="rId29"/>
    <p:sldLayoutId id="2147483812" r:id="rId30"/>
    <p:sldLayoutId id="2147483813" r:id="rId31"/>
    <p:sldLayoutId id="2147483744" r:id="rId32"/>
    <p:sldLayoutId id="2147483814" r:id="rId33"/>
    <p:sldLayoutId id="2147483815" r:id="rId34"/>
    <p:sldLayoutId id="2147483816" r:id="rId35"/>
    <p:sldLayoutId id="2147483817" r:id="rId36"/>
    <p:sldLayoutId id="2147483748" r:id="rId37"/>
    <p:sldLayoutId id="2147483835" r:id="rId38"/>
    <p:sldLayoutId id="2147483836" r:id="rId39"/>
    <p:sldLayoutId id="2147483837" r:id="rId40"/>
    <p:sldLayoutId id="2147483838" r:id="rId41"/>
    <p:sldLayoutId id="2147483776" r:id="rId42"/>
    <p:sldLayoutId id="2147483831" r:id="rId43"/>
    <p:sldLayoutId id="2147483832" r:id="rId44"/>
    <p:sldLayoutId id="2147483833" r:id="rId45"/>
    <p:sldLayoutId id="2147483834" r:id="rId46"/>
    <p:sldLayoutId id="2147483799" r:id="rId47"/>
    <p:sldLayoutId id="2147483800" r:id="rId48"/>
    <p:sldLayoutId id="2147483662" r:id="rId49"/>
    <p:sldLayoutId id="2147483827" r:id="rId50"/>
    <p:sldLayoutId id="2147483828" r:id="rId51"/>
    <p:sldLayoutId id="2147483829" r:id="rId52"/>
    <p:sldLayoutId id="2147483830" r:id="rId53"/>
    <p:sldLayoutId id="2147483699" r:id="rId54"/>
    <p:sldLayoutId id="2147483823" r:id="rId55"/>
    <p:sldLayoutId id="2147483824" r:id="rId56"/>
    <p:sldLayoutId id="2147483825" r:id="rId57"/>
    <p:sldLayoutId id="2147483826" r:id="rId58"/>
    <p:sldLayoutId id="2147483848" r:id="rId59"/>
    <p:sldLayoutId id="2147483849" r:id="rId60"/>
    <p:sldLayoutId id="2147483846" r:id="rId61"/>
    <p:sldLayoutId id="2147483847" r:id="rId62"/>
    <p:sldLayoutId id="2147483818" r:id="rId63"/>
    <p:sldLayoutId id="2147483819" r:id="rId64"/>
    <p:sldLayoutId id="2147483821" r:id="rId65"/>
    <p:sldLayoutId id="2147483820" r:id="rId6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4" userDrawn="1">
          <p15:clr>
            <a:srgbClr val="F26B43"/>
          </p15:clr>
        </p15:guide>
        <p15:guide id="2" pos="1224" userDrawn="1">
          <p15:clr>
            <a:srgbClr val="F26B43"/>
          </p15:clr>
        </p15:guide>
        <p15:guide id="3" pos="1308" userDrawn="1">
          <p15:clr>
            <a:srgbClr val="F26B43"/>
          </p15:clr>
        </p15:guide>
        <p15:guide id="4" pos="1956" userDrawn="1">
          <p15:clr>
            <a:srgbClr val="F26B43"/>
          </p15:clr>
        </p15:guide>
        <p15:guide id="5" pos="2040" userDrawn="1">
          <p15:clr>
            <a:srgbClr val="F26B43"/>
          </p15:clr>
        </p15:guide>
        <p15:guide id="6" pos="2700" userDrawn="1">
          <p15:clr>
            <a:srgbClr val="F26B43"/>
          </p15:clr>
        </p15:guide>
        <p15:guide id="7" pos="2772" userDrawn="1">
          <p15:clr>
            <a:srgbClr val="F26B43"/>
          </p15:clr>
        </p15:guide>
        <p15:guide id="8" pos="3432" userDrawn="1">
          <p15:clr>
            <a:srgbClr val="F26B43"/>
          </p15:clr>
        </p15:guide>
        <p15:guide id="9" pos="3504" userDrawn="1">
          <p15:clr>
            <a:srgbClr val="F26B43"/>
          </p15:clr>
        </p15:guide>
        <p15:guide id="10" pos="4164" userDrawn="1">
          <p15:clr>
            <a:srgbClr val="F26B43"/>
          </p15:clr>
        </p15:guide>
        <p15:guide id="11" pos="4248" userDrawn="1">
          <p15:clr>
            <a:srgbClr val="F26B43"/>
          </p15:clr>
        </p15:guide>
        <p15:guide id="12" pos="4896" userDrawn="1">
          <p15:clr>
            <a:srgbClr val="F26B43"/>
          </p15:clr>
        </p15:guide>
        <p15:guide id="13" pos="4980" userDrawn="1">
          <p15:clr>
            <a:srgbClr val="F26B43"/>
          </p15:clr>
        </p15:guide>
        <p15:guide id="14" pos="5640" userDrawn="1">
          <p15:clr>
            <a:srgbClr val="F26B43"/>
          </p15:clr>
        </p15:guide>
        <p15:guide id="15" pos="5724" userDrawn="1">
          <p15:clr>
            <a:srgbClr val="F26B43"/>
          </p15:clr>
        </p15:guide>
        <p15:guide id="16" pos="6372" userDrawn="1">
          <p15:clr>
            <a:srgbClr val="F26B43"/>
          </p15:clr>
        </p15:guide>
        <p15:guide id="17" pos="6456" userDrawn="1">
          <p15:clr>
            <a:srgbClr val="F26B43"/>
          </p15:clr>
        </p15:guide>
        <p15:guide id="18" pos="7092" userDrawn="1">
          <p15:clr>
            <a:srgbClr val="F26B43"/>
          </p15:clr>
        </p15:guide>
        <p15:guide id="19" orient="horz" pos="360" userDrawn="1">
          <p15:clr>
            <a:srgbClr val="F26B43"/>
          </p15:clr>
        </p15:guide>
        <p15:guide id="20" orient="horz" pos="1020" userDrawn="1">
          <p15:clr>
            <a:srgbClr val="F26B43"/>
          </p15:clr>
        </p15:guide>
        <p15:guide id="21" orient="horz" pos="1104" userDrawn="1">
          <p15:clr>
            <a:srgbClr val="F26B43"/>
          </p15:clr>
        </p15:guide>
        <p15:guide id="22" orient="horz" pos="1752" userDrawn="1">
          <p15:clr>
            <a:srgbClr val="F26B43"/>
          </p15:clr>
        </p15:guide>
        <p15:guide id="23" orient="horz" pos="1836" userDrawn="1">
          <p15:clr>
            <a:srgbClr val="F26B43"/>
          </p15:clr>
        </p15:guide>
        <p15:guide id="24" orient="horz" pos="2484" userDrawn="1">
          <p15:clr>
            <a:srgbClr val="F26B43"/>
          </p15:clr>
        </p15:guide>
        <p15:guide id="25" orient="horz" pos="2568" userDrawn="1">
          <p15:clr>
            <a:srgbClr val="F26B43"/>
          </p15:clr>
        </p15:guide>
        <p15:guide id="26" orient="horz" pos="3216" userDrawn="1">
          <p15:clr>
            <a:srgbClr val="F26B43"/>
          </p15:clr>
        </p15:guide>
        <p15:guide id="27" orient="horz" pos="3960" userDrawn="1">
          <p15:clr>
            <a:srgbClr val="F26B43"/>
          </p15:clr>
        </p15:guide>
        <p15:guide id="28" orient="horz" pos="33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8328359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 id="2147483885" r:id="rId35"/>
    <p:sldLayoutId id="2147483886" r:id="rId36"/>
    <p:sldLayoutId id="2147483887" r:id="rId37"/>
    <p:sldLayoutId id="2147483888" r:id="rId38"/>
    <p:sldLayoutId id="2147483889" r:id="rId39"/>
    <p:sldLayoutId id="2147483890" r:id="rId40"/>
    <p:sldLayoutId id="2147483891" r:id="rId41"/>
    <p:sldLayoutId id="2147483892" r:id="rId42"/>
    <p:sldLayoutId id="2147483893" r:id="rId43"/>
    <p:sldLayoutId id="2147483894" r:id="rId44"/>
    <p:sldLayoutId id="2147483895" r:id="rId45"/>
    <p:sldLayoutId id="2147483896" r:id="rId46"/>
    <p:sldLayoutId id="2147483897" r:id="rId47"/>
    <p:sldLayoutId id="2147483898" r:id="rId48"/>
    <p:sldLayoutId id="2147483899" r:id="rId49"/>
    <p:sldLayoutId id="2147483900" r:id="rId50"/>
    <p:sldLayoutId id="2147483901" r:id="rId51"/>
    <p:sldLayoutId id="2147483902" r:id="rId52"/>
    <p:sldLayoutId id="2147483903" r:id="rId53"/>
    <p:sldLayoutId id="2147483904" r:id="rId54"/>
    <p:sldLayoutId id="2147483905" r:id="rId55"/>
    <p:sldLayoutId id="2147483906" r:id="rId56"/>
    <p:sldLayoutId id="2147483907" r:id="rId57"/>
    <p:sldLayoutId id="2147483908" r:id="rId58"/>
    <p:sldLayoutId id="2147483909" r:id="rId59"/>
    <p:sldLayoutId id="2147483910" r:id="rId60"/>
    <p:sldLayoutId id="2147483911" r:id="rId61"/>
    <p:sldLayoutId id="2147483912" r:id="rId62"/>
    <p:sldLayoutId id="2147483913" r:id="rId63"/>
    <p:sldLayoutId id="2147483914" r:id="rId64"/>
    <p:sldLayoutId id="2147483915" r:id="rId65"/>
    <p:sldLayoutId id="2147483916" r:id="rId6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4">
          <p15:clr>
            <a:srgbClr val="F26B43"/>
          </p15:clr>
        </p15:guide>
        <p15:guide id="2" pos="1224">
          <p15:clr>
            <a:srgbClr val="F26B43"/>
          </p15:clr>
        </p15:guide>
        <p15:guide id="3" pos="1308">
          <p15:clr>
            <a:srgbClr val="F26B43"/>
          </p15:clr>
        </p15:guide>
        <p15:guide id="4" pos="1956">
          <p15:clr>
            <a:srgbClr val="F26B43"/>
          </p15:clr>
        </p15:guide>
        <p15:guide id="5" pos="2040">
          <p15:clr>
            <a:srgbClr val="F26B43"/>
          </p15:clr>
        </p15:guide>
        <p15:guide id="6" pos="2700">
          <p15:clr>
            <a:srgbClr val="F26B43"/>
          </p15:clr>
        </p15:guide>
        <p15:guide id="7" pos="2772">
          <p15:clr>
            <a:srgbClr val="F26B43"/>
          </p15:clr>
        </p15:guide>
        <p15:guide id="8" pos="3432">
          <p15:clr>
            <a:srgbClr val="F26B43"/>
          </p15:clr>
        </p15:guide>
        <p15:guide id="9" pos="3504">
          <p15:clr>
            <a:srgbClr val="F26B43"/>
          </p15:clr>
        </p15:guide>
        <p15:guide id="10" pos="4164">
          <p15:clr>
            <a:srgbClr val="F26B43"/>
          </p15:clr>
        </p15:guide>
        <p15:guide id="11" pos="4248">
          <p15:clr>
            <a:srgbClr val="F26B43"/>
          </p15:clr>
        </p15:guide>
        <p15:guide id="12" pos="4896">
          <p15:clr>
            <a:srgbClr val="F26B43"/>
          </p15:clr>
        </p15:guide>
        <p15:guide id="13" pos="4980">
          <p15:clr>
            <a:srgbClr val="F26B43"/>
          </p15:clr>
        </p15:guide>
        <p15:guide id="14" pos="5640">
          <p15:clr>
            <a:srgbClr val="F26B43"/>
          </p15:clr>
        </p15:guide>
        <p15:guide id="15" pos="5724">
          <p15:clr>
            <a:srgbClr val="F26B43"/>
          </p15:clr>
        </p15:guide>
        <p15:guide id="16" pos="6372">
          <p15:clr>
            <a:srgbClr val="F26B43"/>
          </p15:clr>
        </p15:guide>
        <p15:guide id="17" pos="6456">
          <p15:clr>
            <a:srgbClr val="F26B43"/>
          </p15:clr>
        </p15:guide>
        <p15:guide id="18" pos="7092">
          <p15:clr>
            <a:srgbClr val="F26B43"/>
          </p15:clr>
        </p15:guide>
        <p15:guide id="19" orient="horz" pos="360">
          <p15:clr>
            <a:srgbClr val="F26B43"/>
          </p15:clr>
        </p15:guide>
        <p15:guide id="20" orient="horz" pos="1020">
          <p15:clr>
            <a:srgbClr val="F26B43"/>
          </p15:clr>
        </p15:guide>
        <p15:guide id="21" orient="horz" pos="1104">
          <p15:clr>
            <a:srgbClr val="F26B43"/>
          </p15:clr>
        </p15:guide>
        <p15:guide id="22" orient="horz" pos="1752">
          <p15:clr>
            <a:srgbClr val="F26B43"/>
          </p15:clr>
        </p15:guide>
        <p15:guide id="23" orient="horz" pos="1836">
          <p15:clr>
            <a:srgbClr val="F26B43"/>
          </p15:clr>
        </p15:guide>
        <p15:guide id="24" orient="horz" pos="2484">
          <p15:clr>
            <a:srgbClr val="F26B43"/>
          </p15:clr>
        </p15:guide>
        <p15:guide id="25" orient="horz" pos="2568">
          <p15:clr>
            <a:srgbClr val="F26B43"/>
          </p15:clr>
        </p15:guide>
        <p15:guide id="26" orient="horz" pos="3216">
          <p15:clr>
            <a:srgbClr val="F26B43"/>
          </p15:clr>
        </p15:guide>
        <p15:guide id="27" orient="horz" pos="3960">
          <p15:clr>
            <a:srgbClr val="F26B43"/>
          </p15:clr>
        </p15:guide>
        <p15:guide id="28" orient="horz" pos="331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1.bin"/><Relationship Id="rId1" Type="http://schemas.openxmlformats.org/officeDocument/2006/relationships/slideLayout" Target="../slideLayouts/slideLayout37.xml"/><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hyperlink" Target="https://www.fda.gov/Drugs/DevelopmentApprovalProcess/Manufacturing/ucm090016.htm" TargetMode="Externa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34CEB76-5BBD-4A9C-9A03-6E9039C619F2}"/>
              </a:ext>
            </a:extLst>
          </p:cNvPr>
          <p:cNvSpPr>
            <a:spLocks noChangeArrowheads="1"/>
          </p:cNvSpPr>
          <p:nvPr/>
        </p:nvSpPr>
        <p:spPr bwMode="auto">
          <a:xfrm>
            <a:off x="2076449" y="5249953"/>
            <a:ext cx="9412717" cy="1200329"/>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E7E6E6">
                    <a:lumMod val="20000"/>
                    <a:lumOff val="80000"/>
                  </a:srgbClr>
                </a:solidFill>
                <a:effectLst/>
                <a:uLnTx/>
                <a:uFillTx/>
                <a:latin typeface="Arial" panose="020B0604020202020204" pitchFamily="34" charset="0"/>
                <a:ea typeface="Calibri" panose="020F0502020204030204" pitchFamily="34" charset="0"/>
                <a:cs typeface="Arial" panose="020B0604020202020204" pitchFamily="34" charset="0"/>
              </a:rPr>
              <a:t>Lisa H. Butterfield, PhD.</a:t>
            </a:r>
            <a:endParaRPr kumimoji="0" lang="en-US" altLang="en-US" sz="1400" b="0"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E7E6E6">
                    <a:lumMod val="20000"/>
                    <a:lumOff val="80000"/>
                  </a:srgbClr>
                </a:solidFill>
                <a:effectLst/>
                <a:uLnTx/>
                <a:uFillTx/>
                <a:latin typeface="Arial" panose="020B0604020202020204" pitchFamily="34" charset="0"/>
                <a:ea typeface="+mn-ea"/>
                <a:cs typeface="Arial" panose="020B0604020202020204" pitchFamily="34" charset="0"/>
              </a:rPr>
              <a:t>Adjunct Professor, Microbiology and Immunology, UCSF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E7E6E6">
                    <a:lumMod val="20000"/>
                    <a:lumOff val="80000"/>
                  </a:srgbClr>
                </a:solidFill>
                <a:effectLst/>
                <a:uLnTx/>
                <a:uFillTx/>
                <a:latin typeface="Arial" panose="020B0604020202020204" pitchFamily="34" charset="0"/>
                <a:ea typeface="+mn-ea"/>
                <a:cs typeface="Arial" panose="020B0604020202020204" pitchFamily="34" charset="0"/>
              </a:rPr>
              <a:t>Past President, SITC</a:t>
            </a:r>
            <a:endParaRPr kumimoji="0" lang="en-US" altLang="en-US" sz="1400" b="0" i="0" u="none" strike="noStrike" kern="1200" cap="none" spc="0" normalizeH="0" baseline="0" noProof="0" dirty="0">
              <a:ln>
                <a:noFill/>
              </a:ln>
              <a:solidFill>
                <a:srgbClr val="E7E6E6">
                  <a:lumMod val="20000"/>
                  <a:lumOff val="80000"/>
                </a:srgb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9E8DDAD-1D3F-B945-9B36-E8B97CF6A068}"/>
              </a:ext>
            </a:extLst>
          </p:cNvPr>
          <p:cNvSpPr>
            <a:spLocks noGrp="1"/>
          </p:cNvSpPr>
          <p:nvPr>
            <p:ph type="ctrTitle"/>
          </p:nvPr>
        </p:nvSpPr>
        <p:spPr>
          <a:xfrm>
            <a:off x="1671783" y="2258799"/>
            <a:ext cx="10437090" cy="2340402"/>
          </a:xfrm>
        </p:spPr>
        <p:txBody>
          <a:bodyPr>
            <a:normAutofit fontScale="90000"/>
          </a:bodyPr>
          <a:lstStyle/>
          <a:p>
            <a:r>
              <a:rPr lang="en-US" dirty="0"/>
              <a:t>cGMP for Cell Therapy</a:t>
            </a:r>
            <a:br>
              <a:rPr lang="en-US" dirty="0"/>
            </a:br>
            <a:r>
              <a:rPr lang="en-US" sz="4000" dirty="0">
                <a:solidFill>
                  <a:schemeClr val="accent1"/>
                </a:solidFill>
              </a:rPr>
              <a:t>“It’s not science, it’s manufacturing”</a:t>
            </a:r>
            <a:br>
              <a:rPr lang="en-US" sz="3000" dirty="0">
                <a:solidFill>
                  <a:schemeClr val="accent1"/>
                </a:solidFill>
              </a:rPr>
            </a:br>
            <a:br>
              <a:rPr lang="en-US" sz="3600" dirty="0">
                <a:solidFill>
                  <a:schemeClr val="accent1"/>
                </a:solidFill>
              </a:rPr>
            </a:br>
            <a:r>
              <a:rPr lang="en-US" sz="3600" dirty="0"/>
              <a:t>Regulatory compliance for the bench-to-bedside scientist</a:t>
            </a:r>
          </a:p>
        </p:txBody>
      </p:sp>
    </p:spTree>
    <p:extLst>
      <p:ext uri="{BB962C8B-B14F-4D97-AF65-F5344CB8AC3E}">
        <p14:creationId xmlns:p14="http://schemas.microsoft.com/office/powerpoint/2010/main" val="281398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1061604" y="2042442"/>
            <a:ext cx="10363200" cy="4533900"/>
          </a:xfrm>
        </p:spPr>
        <p:txBody>
          <a:bodyPr>
            <a:normAutofit/>
          </a:bodyPr>
          <a:lstStyle/>
          <a:p>
            <a:pPr>
              <a:lnSpc>
                <a:spcPct val="100000"/>
              </a:lnSpc>
              <a:buClr>
                <a:schemeClr val="tx2"/>
              </a:buClr>
              <a:buSzPct val="150000"/>
              <a:buFontTx/>
              <a:buNone/>
            </a:pPr>
            <a:r>
              <a:rPr lang="en-US" dirty="0">
                <a:solidFill>
                  <a:schemeClr val="accent1"/>
                </a:solidFill>
                <a:latin typeface="Arial" charset="0"/>
              </a:rPr>
              <a:t>CELLULAR PRODUCTS LABORATORY (CPL) IN IMCPL</a:t>
            </a:r>
          </a:p>
          <a:p>
            <a:pPr marL="922338" lvl="1" indent="-465138">
              <a:lnSpc>
                <a:spcPct val="100000"/>
              </a:lnSpc>
              <a:buClr>
                <a:schemeClr val="accent1"/>
              </a:buClr>
              <a:buSzPct val="100000"/>
              <a:buFont typeface="Wingdings" pitchFamily="2" charset="2"/>
              <a:buChar char="§"/>
            </a:pPr>
            <a:r>
              <a:rPr lang="en-US" sz="2500" dirty="0">
                <a:latin typeface="Arial" charset="0"/>
              </a:rPr>
              <a:t>Provides cell manufacturing for a variety of clinical trials with internal and external investigators, specializing in </a:t>
            </a:r>
            <a:r>
              <a:rPr lang="en-US" sz="2500" b="1" dirty="0">
                <a:latin typeface="Arial" charset="0"/>
              </a:rPr>
              <a:t>more-than-minimal-manipulation</a:t>
            </a:r>
            <a:r>
              <a:rPr lang="en-US" sz="2500" dirty="0">
                <a:latin typeface="Arial" charset="0"/>
              </a:rPr>
              <a:t> of cells (both autologous and allogeneic).</a:t>
            </a:r>
          </a:p>
          <a:p>
            <a:pPr lvl="1">
              <a:lnSpc>
                <a:spcPct val="100000"/>
              </a:lnSpc>
              <a:buClr>
                <a:schemeClr val="tx2"/>
              </a:buClr>
              <a:buSzPct val="100000"/>
              <a:buFont typeface="Arial" pitchFamily="34" charset="0"/>
              <a:buChar char="•"/>
            </a:pPr>
            <a:endParaRPr lang="en-US" dirty="0">
              <a:solidFill>
                <a:schemeClr val="tx1">
                  <a:lumMod val="75000"/>
                  <a:lumOff val="25000"/>
                </a:schemeClr>
              </a:solidFill>
              <a:latin typeface="Arial" charset="0"/>
            </a:endParaRPr>
          </a:p>
          <a:p>
            <a:pPr>
              <a:lnSpc>
                <a:spcPct val="100000"/>
              </a:lnSpc>
              <a:buClr>
                <a:schemeClr val="tx2"/>
              </a:buClr>
              <a:buSzPct val="150000"/>
            </a:pPr>
            <a:r>
              <a:rPr lang="en-US" dirty="0">
                <a:solidFill>
                  <a:schemeClr val="accent1"/>
                </a:solidFill>
                <a:latin typeface="Arial" charset="0"/>
              </a:rPr>
              <a:t>HEMATOPOIETIC STEM CELL LABORATORY (HSCLAB)</a:t>
            </a:r>
          </a:p>
          <a:p>
            <a:pPr marL="922338" lvl="1" indent="-465138">
              <a:lnSpc>
                <a:spcPct val="100000"/>
              </a:lnSpc>
              <a:buClr>
                <a:schemeClr val="accent1"/>
              </a:buClr>
              <a:buSzPct val="100000"/>
              <a:buFont typeface="Wingdings" pitchFamily="2" charset="2"/>
              <a:buChar char="§"/>
            </a:pPr>
            <a:r>
              <a:rPr lang="en-US" sz="2500" dirty="0">
                <a:latin typeface="Arial" charset="0"/>
              </a:rPr>
              <a:t>Provides cell processing for the stem cell transplant program and other departments, specializing in cell separation and minimally-manipulated autologous and allogeneic cells. </a:t>
            </a:r>
          </a:p>
        </p:txBody>
      </p:sp>
      <p:sp>
        <p:nvSpPr>
          <p:cNvPr id="46082" name="Rectangle 2"/>
          <p:cNvSpPr>
            <a:spLocks noGrp="1" noChangeArrowheads="1"/>
          </p:cNvSpPr>
          <p:nvPr>
            <p:ph type="title"/>
          </p:nvPr>
        </p:nvSpPr>
        <p:spPr/>
        <p:txBody>
          <a:bodyPr>
            <a:normAutofit/>
          </a:bodyPr>
          <a:lstStyle/>
          <a:p>
            <a:r>
              <a:rPr lang="en-US" sz="4000" dirty="0">
                <a:latin typeface="Arial" charset="0"/>
              </a:rPr>
              <a:t>Manufacturing labs in an academic medical center/cancer center: one model</a:t>
            </a:r>
          </a:p>
        </p:txBody>
      </p:sp>
      <p:sp>
        <p:nvSpPr>
          <p:cNvPr id="46084" name="Text Box 4"/>
          <p:cNvSpPr txBox="1">
            <a:spLocks noChangeArrowheads="1"/>
          </p:cNvSpPr>
          <p:nvPr/>
        </p:nvSpPr>
        <p:spPr bwMode="auto">
          <a:xfrm>
            <a:off x="8305800" y="4800601"/>
            <a:ext cx="1981200" cy="1015663"/>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400" kern="1200">
                <a:solidFill>
                  <a:prstClr val="black"/>
                </a:solidFill>
                <a:latin typeface="Verdana" pitchFamily="34" charset="0"/>
                <a:ea typeface="+mn-ea"/>
                <a:cs typeface="+mn-cs"/>
              </a:rPr>
              <a:t> </a:t>
            </a:r>
          </a:p>
          <a:p>
            <a:pPr fontAlgn="base">
              <a:spcBef>
                <a:spcPct val="50000"/>
              </a:spcBef>
              <a:spcAft>
                <a:spcPct val="0"/>
              </a:spcAft>
            </a:pPr>
            <a:endParaRPr lang="en-US" sz="2400" kern="1200">
              <a:solidFill>
                <a:prstClr val="black"/>
              </a:solidFill>
              <a:latin typeface="Times New Roman" pitchFamily="18" charset="0"/>
              <a:ea typeface="+mn-ea"/>
              <a:cs typeface="+mn-cs"/>
            </a:endParaRPr>
          </a:p>
        </p:txBody>
      </p:sp>
    </p:spTree>
    <p:extLst>
      <p:ext uri="{BB962C8B-B14F-4D97-AF65-F5344CB8AC3E}">
        <p14:creationId xmlns:p14="http://schemas.microsoft.com/office/powerpoint/2010/main" val="168211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2" name="Text Box 1028"/>
          <p:cNvSpPr txBox="1">
            <a:spLocks noChangeArrowheads="1"/>
          </p:cNvSpPr>
          <p:nvPr/>
        </p:nvSpPr>
        <p:spPr bwMode="auto">
          <a:xfrm>
            <a:off x="8305800" y="4800601"/>
            <a:ext cx="1981200" cy="1015663"/>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400" kern="1200" dirty="0">
                <a:solidFill>
                  <a:prstClr val="black"/>
                </a:solidFill>
                <a:latin typeface="Verdana" pitchFamily="34" charset="0"/>
                <a:ea typeface="+mn-ea"/>
                <a:cs typeface="+mn-cs"/>
              </a:rPr>
              <a:t> </a:t>
            </a:r>
          </a:p>
          <a:p>
            <a:pPr fontAlgn="base">
              <a:spcBef>
                <a:spcPct val="50000"/>
              </a:spcBef>
              <a:spcAft>
                <a:spcPct val="0"/>
              </a:spcAft>
            </a:pPr>
            <a:endParaRPr lang="en-US" sz="2400" kern="1200" dirty="0">
              <a:solidFill>
                <a:prstClr val="black"/>
              </a:solidFill>
              <a:latin typeface="Times New Roman" pitchFamily="18" charset="0"/>
              <a:ea typeface="+mn-ea"/>
              <a:cs typeface="+mn-cs"/>
            </a:endParaRPr>
          </a:p>
        </p:txBody>
      </p:sp>
      <p:sp>
        <p:nvSpPr>
          <p:cNvPr id="3" name="Title 2">
            <a:extLst>
              <a:ext uri="{FF2B5EF4-FFF2-40B4-BE49-F238E27FC236}">
                <a16:creationId xmlns:a16="http://schemas.microsoft.com/office/drawing/2014/main" id="{3B4354C3-259A-3946-AAA9-2B73D63C0AC8}"/>
              </a:ext>
            </a:extLst>
          </p:cNvPr>
          <p:cNvSpPr>
            <a:spLocks noGrp="1"/>
          </p:cNvSpPr>
          <p:nvPr>
            <p:ph type="title"/>
          </p:nvPr>
        </p:nvSpPr>
        <p:spPr/>
        <p:txBody>
          <a:bodyPr/>
          <a:lstStyle/>
          <a:p>
            <a:r>
              <a:rPr lang="en-US" dirty="0"/>
              <a:t>Physical Environment</a:t>
            </a:r>
          </a:p>
        </p:txBody>
      </p:sp>
      <p:sp>
        <p:nvSpPr>
          <p:cNvPr id="11" name="Rectangle 1027">
            <a:extLst>
              <a:ext uri="{FF2B5EF4-FFF2-40B4-BE49-F238E27FC236}">
                <a16:creationId xmlns:a16="http://schemas.microsoft.com/office/drawing/2014/main" id="{4D54A61D-10AD-1043-8D1B-D3E41BBA11A0}"/>
              </a:ext>
            </a:extLst>
          </p:cNvPr>
          <p:cNvSpPr txBox="1">
            <a:spLocks noChangeArrowheads="1"/>
          </p:cNvSpPr>
          <p:nvPr/>
        </p:nvSpPr>
        <p:spPr>
          <a:xfrm>
            <a:off x="895350" y="1411940"/>
            <a:ext cx="10363200" cy="52712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3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6725" indent="-466725" algn="l">
              <a:lnSpc>
                <a:spcPct val="100000"/>
              </a:lnSpc>
              <a:buClr>
                <a:schemeClr val="accent1"/>
              </a:buClr>
              <a:buSzPct val="100000"/>
              <a:buFont typeface="Wingdings" pitchFamily="2" charset="2"/>
              <a:buChar char="§"/>
            </a:pPr>
            <a:r>
              <a:rPr lang="en-US" dirty="0">
                <a:latin typeface="Arial" charset="0"/>
              </a:rPr>
              <a:t>Designed after discussions with the FDA</a:t>
            </a:r>
          </a:p>
          <a:p>
            <a:pPr marL="466725" indent="-466725" algn="l">
              <a:lnSpc>
                <a:spcPct val="100000"/>
              </a:lnSpc>
              <a:buClr>
                <a:schemeClr val="accent1"/>
              </a:buClr>
              <a:buSzPct val="100000"/>
              <a:buFont typeface="Wingdings" pitchFamily="2" charset="2"/>
              <a:buChar char="§"/>
            </a:pPr>
            <a:r>
              <a:rPr lang="en-US" dirty="0">
                <a:latin typeface="Arial" charset="0"/>
              </a:rPr>
              <a:t>Stainless steel casework</a:t>
            </a:r>
          </a:p>
          <a:p>
            <a:pPr marL="466725" indent="-466725" algn="l">
              <a:lnSpc>
                <a:spcPct val="100000"/>
              </a:lnSpc>
              <a:buClr>
                <a:schemeClr val="accent1"/>
              </a:buClr>
              <a:buSzPct val="100000"/>
              <a:buFont typeface="Wingdings" pitchFamily="2" charset="2"/>
              <a:buChar char="§"/>
            </a:pPr>
            <a:r>
              <a:rPr lang="en-US" dirty="0">
                <a:latin typeface="Arial" charset="0"/>
              </a:rPr>
              <a:t>Coved epoxy terrazzo floors with a seamless join with the wall</a:t>
            </a:r>
          </a:p>
          <a:p>
            <a:pPr marL="466725" indent="-466725" algn="l">
              <a:lnSpc>
                <a:spcPct val="100000"/>
              </a:lnSpc>
              <a:buClr>
                <a:schemeClr val="accent1"/>
              </a:buClr>
              <a:buSzPct val="100000"/>
              <a:buFont typeface="Wingdings" pitchFamily="2" charset="2"/>
              <a:buChar char="§"/>
            </a:pPr>
            <a:r>
              <a:rPr lang="en-US" dirty="0">
                <a:latin typeface="Arial" charset="0"/>
              </a:rPr>
              <a:t>Solid ceilings</a:t>
            </a:r>
          </a:p>
          <a:p>
            <a:pPr marL="466725" indent="-466725" algn="l">
              <a:lnSpc>
                <a:spcPct val="100000"/>
              </a:lnSpc>
              <a:buClr>
                <a:schemeClr val="accent1"/>
              </a:buClr>
              <a:buSzPct val="100000"/>
              <a:buFont typeface="Wingdings" pitchFamily="2" charset="2"/>
              <a:buChar char="§"/>
            </a:pPr>
            <a:r>
              <a:rPr lang="en-US" dirty="0">
                <a:latin typeface="Arial" charset="0"/>
              </a:rPr>
              <a:t>Water-resistant epoxy paint</a:t>
            </a:r>
          </a:p>
          <a:p>
            <a:pPr marL="466725" indent="-466725" algn="l">
              <a:lnSpc>
                <a:spcPct val="100000"/>
              </a:lnSpc>
              <a:buClr>
                <a:schemeClr val="accent1"/>
              </a:buClr>
              <a:buSzPct val="100000"/>
              <a:buFont typeface="Wingdings" pitchFamily="2" charset="2"/>
              <a:buChar char="§"/>
            </a:pPr>
            <a:r>
              <a:rPr lang="en-US" dirty="0">
                <a:latin typeface="Arial" charset="0"/>
              </a:rPr>
              <a:t>Preliminary and terminal HEPA filtration</a:t>
            </a:r>
          </a:p>
          <a:p>
            <a:pPr marL="466725" indent="-466725" algn="l">
              <a:lnSpc>
                <a:spcPct val="100000"/>
              </a:lnSpc>
              <a:buClr>
                <a:schemeClr val="accent1"/>
              </a:buClr>
              <a:buSzPct val="100000"/>
              <a:buFont typeface="Wingdings" pitchFamily="2" charset="2"/>
              <a:buChar char="§"/>
            </a:pPr>
            <a:r>
              <a:rPr lang="en-US" dirty="0">
                <a:latin typeface="Arial" charset="0"/>
              </a:rPr>
              <a:t>Positive and negative air pressure areas</a:t>
            </a:r>
          </a:p>
          <a:p>
            <a:pPr marL="466725" indent="-466725" algn="l">
              <a:lnSpc>
                <a:spcPct val="100000"/>
              </a:lnSpc>
              <a:buClr>
                <a:schemeClr val="accent1"/>
              </a:buClr>
              <a:buSzPct val="100000"/>
              <a:buFont typeface="Wingdings" pitchFamily="2" charset="2"/>
              <a:buChar char="§"/>
            </a:pPr>
            <a:r>
              <a:rPr lang="en-US" dirty="0">
                <a:latin typeface="Arial" charset="0"/>
              </a:rPr>
              <a:t>Temperature and humidity controlled</a:t>
            </a:r>
          </a:p>
          <a:p>
            <a:pPr marL="466725" indent="-466725" algn="l">
              <a:lnSpc>
                <a:spcPct val="100000"/>
              </a:lnSpc>
              <a:buClr>
                <a:schemeClr val="accent1"/>
              </a:buClr>
              <a:buSzPct val="100000"/>
              <a:buFont typeface="Wingdings" pitchFamily="2" charset="2"/>
              <a:buChar char="§"/>
            </a:pPr>
            <a:r>
              <a:rPr lang="en-US" dirty="0">
                <a:latin typeface="Arial" charset="0"/>
              </a:rPr>
              <a:t>Secured area with restricted access</a:t>
            </a:r>
          </a:p>
          <a:p>
            <a:pPr algn="l">
              <a:lnSpc>
                <a:spcPct val="80000"/>
              </a:lnSpc>
              <a:buClr>
                <a:schemeClr val="tx2"/>
              </a:buClr>
              <a:buSzPct val="150000"/>
            </a:pPr>
            <a:endParaRPr lang="en-US" sz="2400" dirty="0">
              <a:solidFill>
                <a:schemeClr val="tx1">
                  <a:lumMod val="75000"/>
                  <a:lumOff val="25000"/>
                </a:schemeClr>
              </a:solidFill>
              <a:latin typeface="Arial" charset="0"/>
            </a:endParaRPr>
          </a:p>
          <a:p>
            <a:pPr algn="l">
              <a:lnSpc>
                <a:spcPct val="80000"/>
              </a:lnSpc>
              <a:buClr>
                <a:schemeClr val="tx2"/>
              </a:buClr>
              <a:buSzPct val="150000"/>
              <a:buFontTx/>
              <a:buBlip>
                <a:blip r:embed="rId2"/>
              </a:buBlip>
            </a:pPr>
            <a:endParaRPr lang="en-US" sz="2400" dirty="0">
              <a:solidFill>
                <a:schemeClr val="tx1">
                  <a:lumMod val="75000"/>
                  <a:lumOff val="25000"/>
                </a:schemeClr>
              </a:solidFill>
              <a:latin typeface="Arial" charset="0"/>
            </a:endParaRPr>
          </a:p>
          <a:p>
            <a:pPr algn="l">
              <a:lnSpc>
                <a:spcPct val="80000"/>
              </a:lnSpc>
              <a:buClr>
                <a:schemeClr val="tx2"/>
              </a:buClr>
              <a:buSzPct val="150000"/>
              <a:buFontTx/>
              <a:buBlip>
                <a:blip r:embed="rId2"/>
              </a:buBlip>
            </a:pPr>
            <a:endParaRPr lang="en-US" sz="2400" dirty="0">
              <a:solidFill>
                <a:schemeClr val="tx1">
                  <a:lumMod val="75000"/>
                  <a:lumOff val="25000"/>
                </a:schemeClr>
              </a:solidFill>
              <a:latin typeface="Arial" charset="0"/>
            </a:endParaRPr>
          </a:p>
          <a:p>
            <a:pPr algn="l">
              <a:lnSpc>
                <a:spcPct val="80000"/>
              </a:lnSpc>
              <a:buClr>
                <a:schemeClr val="tx2"/>
              </a:buClr>
              <a:buSzPct val="150000"/>
              <a:buFontTx/>
              <a:buBlip>
                <a:blip r:embed="rId2"/>
              </a:buBlip>
            </a:pPr>
            <a:endParaRPr lang="en-US" sz="2400" dirty="0">
              <a:solidFill>
                <a:schemeClr val="tx1">
                  <a:lumMod val="75000"/>
                  <a:lumOff val="25000"/>
                </a:schemeClr>
              </a:solidFill>
              <a:latin typeface="Arial" charset="0"/>
            </a:endParaRPr>
          </a:p>
        </p:txBody>
      </p:sp>
    </p:spTree>
    <p:extLst>
      <p:ext uri="{BB962C8B-B14F-4D97-AF65-F5344CB8AC3E}">
        <p14:creationId xmlns:p14="http://schemas.microsoft.com/office/powerpoint/2010/main" val="4036375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895350" y="1282364"/>
            <a:ext cx="10363200" cy="5400824"/>
          </a:xfrm>
        </p:spPr>
        <p:txBody>
          <a:bodyPr>
            <a:noAutofit/>
          </a:bodyPr>
          <a:lstStyle/>
          <a:p>
            <a:pPr marL="342900" indent="-342900">
              <a:lnSpc>
                <a:spcPct val="100000"/>
              </a:lnSpc>
              <a:spcBef>
                <a:spcPts val="500"/>
              </a:spcBef>
              <a:buClr>
                <a:schemeClr val="accent1"/>
              </a:buClr>
              <a:buSzPct val="100000"/>
              <a:buFont typeface="Wingdings" pitchFamily="2" charset="2"/>
              <a:buChar char="§"/>
            </a:pPr>
            <a:r>
              <a:rPr lang="en-US" dirty="0">
                <a:latin typeface="Arial" charset="0"/>
              </a:rPr>
              <a:t>Planning, design and documentation are keys to building a cGMP facility</a:t>
            </a:r>
          </a:p>
          <a:p>
            <a:pPr marL="342900" indent="-342900">
              <a:lnSpc>
                <a:spcPct val="100000"/>
              </a:lnSpc>
              <a:spcBef>
                <a:spcPts val="500"/>
              </a:spcBef>
              <a:buClr>
                <a:schemeClr val="accent1"/>
              </a:buClr>
              <a:buSzPct val="100000"/>
              <a:buFont typeface="Wingdings" pitchFamily="2" charset="2"/>
              <a:buChar char="§"/>
            </a:pPr>
            <a:r>
              <a:rPr lang="en-US" dirty="0">
                <a:latin typeface="Arial" charset="0"/>
              </a:rPr>
              <a:t>Separate, defined areas for each operation of the laboratories:</a:t>
            </a:r>
          </a:p>
          <a:p>
            <a:pPr lvl="1">
              <a:lnSpc>
                <a:spcPct val="100000"/>
              </a:lnSpc>
              <a:buClr>
                <a:schemeClr val="accent1"/>
              </a:buClr>
              <a:buSzPct val="150000"/>
            </a:pPr>
            <a:r>
              <a:rPr lang="en-US" sz="2000" dirty="0">
                <a:latin typeface="Arial" charset="0"/>
              </a:rPr>
              <a:t>Accessioning of products</a:t>
            </a:r>
          </a:p>
          <a:p>
            <a:pPr lvl="1">
              <a:lnSpc>
                <a:spcPct val="100000"/>
              </a:lnSpc>
              <a:buClr>
                <a:schemeClr val="accent1"/>
              </a:buClr>
              <a:buSzPct val="150000"/>
            </a:pPr>
            <a:r>
              <a:rPr lang="en-US" sz="2000" dirty="0">
                <a:latin typeface="Arial" charset="0"/>
              </a:rPr>
              <a:t>Product labeling</a:t>
            </a:r>
          </a:p>
          <a:p>
            <a:pPr lvl="1">
              <a:lnSpc>
                <a:spcPct val="100000"/>
              </a:lnSpc>
              <a:buClr>
                <a:schemeClr val="accent1"/>
              </a:buClr>
              <a:buSzPct val="150000"/>
            </a:pPr>
            <a:r>
              <a:rPr lang="en-US" sz="2000" dirty="0">
                <a:latin typeface="Arial" charset="0"/>
              </a:rPr>
              <a:t>Processing</a:t>
            </a:r>
          </a:p>
          <a:p>
            <a:pPr lvl="1">
              <a:lnSpc>
                <a:spcPct val="100000"/>
              </a:lnSpc>
              <a:buClr>
                <a:schemeClr val="accent1"/>
              </a:buClr>
              <a:buSzPct val="150000"/>
            </a:pPr>
            <a:r>
              <a:rPr lang="en-US" sz="2000" dirty="0">
                <a:latin typeface="Arial" charset="0"/>
              </a:rPr>
              <a:t>Storage of products, short-term and long-term</a:t>
            </a:r>
          </a:p>
          <a:p>
            <a:pPr lvl="1">
              <a:lnSpc>
                <a:spcPct val="100000"/>
              </a:lnSpc>
              <a:buClr>
                <a:schemeClr val="accent1"/>
              </a:buClr>
              <a:buSzPct val="150000"/>
            </a:pPr>
            <a:r>
              <a:rPr lang="en-US" sz="2000" dirty="0">
                <a:latin typeface="Arial" charset="0"/>
              </a:rPr>
              <a:t>Waste disposal</a:t>
            </a:r>
          </a:p>
          <a:p>
            <a:pPr lvl="1">
              <a:lnSpc>
                <a:spcPct val="100000"/>
              </a:lnSpc>
              <a:buClr>
                <a:schemeClr val="accent1"/>
              </a:buClr>
              <a:buSzPct val="150000"/>
            </a:pPr>
            <a:r>
              <a:rPr lang="en-US" sz="2000" dirty="0">
                <a:latin typeface="Arial" charset="0"/>
              </a:rPr>
              <a:t>Supply and reagent storage</a:t>
            </a:r>
          </a:p>
          <a:p>
            <a:pPr lvl="1">
              <a:lnSpc>
                <a:spcPct val="100000"/>
              </a:lnSpc>
              <a:buClr>
                <a:schemeClr val="accent1"/>
              </a:buClr>
              <a:buSzPct val="150000"/>
            </a:pPr>
            <a:r>
              <a:rPr lang="en-US" sz="2000" dirty="0">
                <a:latin typeface="Arial" charset="0"/>
              </a:rPr>
              <a:t>Testing</a:t>
            </a:r>
          </a:p>
          <a:p>
            <a:pPr marL="342900" indent="-342900">
              <a:lnSpc>
                <a:spcPct val="100000"/>
              </a:lnSpc>
              <a:spcBef>
                <a:spcPts val="500"/>
              </a:spcBef>
              <a:buClr>
                <a:schemeClr val="accent1"/>
              </a:buClr>
              <a:buSzPct val="100000"/>
              <a:buFont typeface="Wingdings" pitchFamily="2" charset="2"/>
              <a:buChar char="§"/>
            </a:pPr>
            <a:r>
              <a:rPr lang="en-US" dirty="0">
                <a:latin typeface="Arial" charset="0"/>
              </a:rPr>
              <a:t>Interlocked anterooms between outer labs and cleanrooms</a:t>
            </a:r>
          </a:p>
          <a:p>
            <a:pPr marL="342900" indent="-342900">
              <a:lnSpc>
                <a:spcPct val="100000"/>
              </a:lnSpc>
              <a:spcBef>
                <a:spcPts val="500"/>
              </a:spcBef>
              <a:buClr>
                <a:schemeClr val="accent1"/>
              </a:buClr>
              <a:buSzPct val="100000"/>
              <a:buFont typeface="Wingdings" pitchFamily="2" charset="2"/>
              <a:buChar char="§"/>
            </a:pPr>
            <a:r>
              <a:rPr lang="en-US" dirty="0">
                <a:latin typeface="Arial" charset="0"/>
              </a:rPr>
              <a:t>Surfaces are non-shedding and non-porous</a:t>
            </a:r>
          </a:p>
          <a:p>
            <a:pPr marL="342900" indent="-342900">
              <a:lnSpc>
                <a:spcPct val="100000"/>
              </a:lnSpc>
              <a:spcBef>
                <a:spcPts val="500"/>
              </a:spcBef>
              <a:buClr>
                <a:schemeClr val="accent1"/>
              </a:buClr>
              <a:buSzPct val="100000"/>
              <a:buFont typeface="Wingdings" pitchFamily="2" charset="2"/>
              <a:buChar char="§"/>
            </a:pPr>
            <a:r>
              <a:rPr lang="en-US" dirty="0">
                <a:latin typeface="Arial" charset="0"/>
              </a:rPr>
              <a:t>Card-key access to authorized-user areas</a:t>
            </a:r>
          </a:p>
        </p:txBody>
      </p:sp>
      <p:sp>
        <p:nvSpPr>
          <p:cNvPr id="38916" name="Text Box 4"/>
          <p:cNvSpPr txBox="1">
            <a:spLocks noChangeArrowheads="1"/>
          </p:cNvSpPr>
          <p:nvPr/>
        </p:nvSpPr>
        <p:spPr bwMode="auto">
          <a:xfrm>
            <a:off x="8305800" y="4800601"/>
            <a:ext cx="1981200" cy="1015663"/>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400" kern="1200">
                <a:solidFill>
                  <a:prstClr val="black"/>
                </a:solidFill>
                <a:latin typeface="Verdana" pitchFamily="34" charset="0"/>
                <a:ea typeface="+mn-ea"/>
                <a:cs typeface="+mn-cs"/>
              </a:rPr>
              <a:t> </a:t>
            </a:r>
          </a:p>
          <a:p>
            <a:pPr fontAlgn="base">
              <a:spcBef>
                <a:spcPct val="50000"/>
              </a:spcBef>
              <a:spcAft>
                <a:spcPct val="0"/>
              </a:spcAft>
            </a:pPr>
            <a:endParaRPr lang="en-US" sz="2400" kern="1200">
              <a:solidFill>
                <a:prstClr val="black"/>
              </a:solidFill>
              <a:latin typeface="Times New Roman" pitchFamily="18" charset="0"/>
              <a:ea typeface="+mn-ea"/>
              <a:cs typeface="+mn-cs"/>
            </a:endParaRPr>
          </a:p>
        </p:txBody>
      </p:sp>
      <p:sp>
        <p:nvSpPr>
          <p:cNvPr id="3" name="Title 2">
            <a:extLst>
              <a:ext uri="{FF2B5EF4-FFF2-40B4-BE49-F238E27FC236}">
                <a16:creationId xmlns:a16="http://schemas.microsoft.com/office/drawing/2014/main" id="{DBD91CE7-E1A1-AE4D-BBE6-F19C39AF69E4}"/>
              </a:ext>
            </a:extLst>
          </p:cNvPr>
          <p:cNvSpPr>
            <a:spLocks noGrp="1"/>
          </p:cNvSpPr>
          <p:nvPr>
            <p:ph type="title"/>
          </p:nvPr>
        </p:nvSpPr>
        <p:spPr/>
        <p:txBody>
          <a:bodyPr/>
          <a:lstStyle/>
          <a:p>
            <a:r>
              <a:rPr lang="en-US" dirty="0"/>
              <a:t>Facility Design</a:t>
            </a:r>
          </a:p>
        </p:txBody>
      </p:sp>
    </p:spTree>
    <p:extLst>
      <p:ext uri="{BB962C8B-B14F-4D97-AF65-F5344CB8AC3E}">
        <p14:creationId xmlns:p14="http://schemas.microsoft.com/office/powerpoint/2010/main" val="93039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15F5D07-FE84-4543-A281-B01432079785}"/>
              </a:ext>
            </a:extLst>
          </p:cNvPr>
          <p:cNvGrpSpPr/>
          <p:nvPr/>
        </p:nvGrpSpPr>
        <p:grpSpPr>
          <a:xfrm>
            <a:off x="1459346" y="849746"/>
            <a:ext cx="9799204" cy="6008254"/>
            <a:chOff x="2133600" y="1752601"/>
            <a:chExt cx="6096000" cy="4664075"/>
          </a:xfrm>
        </p:grpSpPr>
        <p:pic>
          <p:nvPicPr>
            <p:cNvPr id="30727" name="Picture 7" descr="Hillman floorplan 1st floor"/>
            <p:cNvPicPr>
              <a:picLocks noChangeAspect="1" noChangeArrowheads="1"/>
            </p:cNvPicPr>
            <p:nvPr/>
          </p:nvPicPr>
          <p:blipFill rotWithShape="1">
            <a:blip r:embed="rId2" cstate="print"/>
            <a:srcRect r="4974"/>
            <a:stretch/>
          </p:blipFill>
          <p:spPr bwMode="auto">
            <a:xfrm>
              <a:off x="2133600" y="1752601"/>
              <a:ext cx="6096000" cy="4664075"/>
            </a:xfrm>
            <a:prstGeom prst="rect">
              <a:avLst/>
            </a:prstGeom>
            <a:solidFill>
              <a:schemeClr val="accent2"/>
            </a:solidFill>
          </p:spPr>
        </p:pic>
        <p:sp>
          <p:nvSpPr>
            <p:cNvPr id="2" name="Rectangle 1"/>
            <p:cNvSpPr/>
            <p:nvPr/>
          </p:nvSpPr>
          <p:spPr>
            <a:xfrm>
              <a:off x="6172200" y="5105400"/>
              <a:ext cx="228600" cy="1066800"/>
            </a:xfrm>
            <a:prstGeom prst="rect">
              <a:avLst/>
            </a:prstGeom>
            <a:solidFill>
              <a:schemeClr val="accent1">
                <a:lumMod val="75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kern="1200">
                <a:solidFill>
                  <a:prstClr val="white"/>
                </a:solidFill>
              </a:endParaRPr>
            </a:p>
          </p:txBody>
        </p:sp>
        <p:sp>
          <p:nvSpPr>
            <p:cNvPr id="3" name="Rectangle 2"/>
            <p:cNvSpPr/>
            <p:nvPr/>
          </p:nvSpPr>
          <p:spPr>
            <a:xfrm>
              <a:off x="6172200" y="2628900"/>
              <a:ext cx="381000" cy="571500"/>
            </a:xfrm>
            <a:prstGeom prst="rect">
              <a:avLst/>
            </a:prstGeom>
            <a:solidFill>
              <a:schemeClr val="accent2">
                <a:lumMod val="75000"/>
                <a:alpha val="13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kern="1200">
                <a:solidFill>
                  <a:prstClr val="white"/>
                </a:solidFill>
              </a:endParaRPr>
            </a:p>
          </p:txBody>
        </p:sp>
        <p:sp>
          <p:nvSpPr>
            <p:cNvPr id="4" name="Rectangle 3"/>
            <p:cNvSpPr/>
            <p:nvPr/>
          </p:nvSpPr>
          <p:spPr>
            <a:xfrm>
              <a:off x="6781800" y="2044700"/>
              <a:ext cx="457200" cy="685800"/>
            </a:xfrm>
            <a:prstGeom prst="rect">
              <a:avLst/>
            </a:prstGeom>
            <a:solidFill>
              <a:schemeClr val="accent2">
                <a:lumMod val="75000"/>
                <a:alpha val="1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kern="1200">
                <a:solidFill>
                  <a:prstClr val="white"/>
                </a:solidFill>
              </a:endParaRPr>
            </a:p>
          </p:txBody>
        </p:sp>
        <p:sp>
          <p:nvSpPr>
            <p:cNvPr id="5" name="Rectangle 4"/>
            <p:cNvSpPr/>
            <p:nvPr/>
          </p:nvSpPr>
          <p:spPr>
            <a:xfrm>
              <a:off x="5715000" y="4953000"/>
              <a:ext cx="685800" cy="1219200"/>
            </a:xfrm>
            <a:prstGeom prst="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kern="1200">
                <a:solidFill>
                  <a:prstClr val="white"/>
                </a:solidFill>
              </a:endParaRPr>
            </a:p>
          </p:txBody>
        </p:sp>
        <p:sp>
          <p:nvSpPr>
            <p:cNvPr id="6" name="Rectangle 5"/>
            <p:cNvSpPr/>
            <p:nvPr/>
          </p:nvSpPr>
          <p:spPr>
            <a:xfrm>
              <a:off x="4648200" y="2044700"/>
              <a:ext cx="2590800" cy="11557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kern="1200">
                <a:solidFill>
                  <a:prstClr val="white"/>
                </a:solidFill>
              </a:endParaRPr>
            </a:p>
          </p:txBody>
        </p:sp>
      </p:grpSp>
      <p:sp>
        <p:nvSpPr>
          <p:cNvPr id="10" name="Title 9">
            <a:extLst>
              <a:ext uri="{FF2B5EF4-FFF2-40B4-BE49-F238E27FC236}">
                <a16:creationId xmlns:a16="http://schemas.microsoft.com/office/drawing/2014/main" id="{EA19774B-5996-9942-98DF-95D9C368BCF6}"/>
              </a:ext>
            </a:extLst>
          </p:cNvPr>
          <p:cNvSpPr>
            <a:spLocks noGrp="1"/>
          </p:cNvSpPr>
          <p:nvPr>
            <p:ph type="title"/>
          </p:nvPr>
        </p:nvSpPr>
        <p:spPr/>
        <p:txBody>
          <a:bodyPr/>
          <a:lstStyle/>
          <a:p>
            <a:r>
              <a:rPr lang="en-US" dirty="0"/>
              <a:t>Blueprint</a:t>
            </a:r>
          </a:p>
        </p:txBody>
      </p:sp>
    </p:spTree>
    <p:extLst>
      <p:ext uri="{BB962C8B-B14F-4D97-AF65-F5344CB8AC3E}">
        <p14:creationId xmlns:p14="http://schemas.microsoft.com/office/powerpoint/2010/main" val="176113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65" name="Object 5"/>
          <p:cNvGraphicFramePr>
            <a:graphicFrameLocks noChangeAspect="1"/>
          </p:cNvGraphicFramePr>
          <p:nvPr/>
        </p:nvGraphicFramePr>
        <p:xfrm>
          <a:off x="3052764" y="1397000"/>
          <a:ext cx="6086475" cy="4064000"/>
        </p:xfrm>
        <a:graphic>
          <a:graphicData uri="http://schemas.openxmlformats.org/presentationml/2006/ole">
            <mc:AlternateContent xmlns:mc="http://schemas.openxmlformats.org/markup-compatibility/2006">
              <mc:Choice xmlns:v="urn:schemas-microsoft-com:vml" Requires="v">
                <p:oleObj name="Document" r:id="rId2" imgW="6086856" imgH="4064508" progId="Word.Document.8">
                  <p:embed/>
                </p:oleObj>
              </mc:Choice>
              <mc:Fallback>
                <p:oleObj name="Document" r:id="rId2" imgW="6086856" imgH="4064508" progId="Word.Document.8">
                  <p:embed/>
                  <p:pic>
                    <p:nvPicPr>
                      <p:cNvPr id="40965"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764" y="1397000"/>
                        <a:ext cx="6086475" cy="40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84" name="Picture 24" descr="Picture1"/>
          <p:cNvPicPr>
            <a:picLocks noChangeAspect="1" noChangeArrowheads="1"/>
          </p:cNvPicPr>
          <p:nvPr/>
        </p:nvPicPr>
        <p:blipFill>
          <a:blip r:embed="rId4" cstate="print"/>
          <a:srcRect/>
          <a:stretch>
            <a:fillRect/>
          </a:stretch>
        </p:blipFill>
        <p:spPr bwMode="auto">
          <a:xfrm>
            <a:off x="808671" y="1310452"/>
            <a:ext cx="3981969" cy="5206056"/>
          </a:xfrm>
          <a:prstGeom prst="rect">
            <a:avLst/>
          </a:prstGeom>
          <a:noFill/>
          <a:ln w="9525">
            <a:noFill/>
            <a:miter lim="800000"/>
            <a:headEnd/>
            <a:tailEnd/>
          </a:ln>
        </p:spPr>
      </p:pic>
      <p:sp>
        <p:nvSpPr>
          <p:cNvPr id="40985" name="Text Box 25"/>
          <p:cNvSpPr txBox="1">
            <a:spLocks noChangeArrowheads="1"/>
          </p:cNvSpPr>
          <p:nvPr/>
        </p:nvSpPr>
        <p:spPr bwMode="auto">
          <a:xfrm>
            <a:off x="5095315" y="786016"/>
            <a:ext cx="5638800" cy="1768142"/>
          </a:xfrm>
          <a:prstGeom prst="rect">
            <a:avLst/>
          </a:prstGeom>
          <a:noFill/>
          <a:ln w="9525">
            <a:noFill/>
            <a:miter lim="800000"/>
            <a:headEnd/>
            <a:tailEnd/>
          </a:ln>
        </p:spPr>
        <p:txBody>
          <a:bodyPr/>
          <a:lstStyle/>
          <a:p>
            <a:pPr fontAlgn="base">
              <a:spcBef>
                <a:spcPct val="0"/>
              </a:spcBef>
              <a:spcAft>
                <a:spcPct val="0"/>
              </a:spcAft>
            </a:pPr>
            <a:r>
              <a:rPr lang="en-US" sz="2500" kern="1200" dirty="0">
                <a:solidFill>
                  <a:prstClr val="black"/>
                </a:solidFill>
                <a:latin typeface="Arial" panose="020B0604020202020204" pitchFamily="34" charset="0"/>
                <a:cs typeface="Arial" panose="020B0604020202020204" pitchFamily="34" charset="0"/>
              </a:rPr>
              <a:t>The floor plans and equipment in two of the three cleanrooms </a:t>
            </a:r>
          </a:p>
          <a:p>
            <a:pPr fontAlgn="base">
              <a:spcBef>
                <a:spcPct val="0"/>
              </a:spcBef>
              <a:spcAft>
                <a:spcPct val="0"/>
              </a:spcAft>
            </a:pPr>
            <a:endParaRPr lang="en-US" sz="2500" kern="1200"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n-US" sz="2500" kern="1200" dirty="0">
                <a:solidFill>
                  <a:schemeClr val="accent1"/>
                </a:solidFill>
                <a:latin typeface="Arial" panose="020B0604020202020204" pitchFamily="34" charset="0"/>
                <a:cs typeface="Arial" panose="020B0604020202020204" pitchFamily="34" charset="0"/>
              </a:rPr>
              <a:t>LEGEND:</a:t>
            </a:r>
          </a:p>
          <a:p>
            <a:pPr fontAlgn="base">
              <a:spcBef>
                <a:spcPct val="0"/>
              </a:spcBef>
              <a:spcAft>
                <a:spcPct val="0"/>
              </a:spcAft>
            </a:pPr>
            <a:r>
              <a:rPr lang="en-US" sz="2500" kern="1200" dirty="0">
                <a:solidFill>
                  <a:prstClr val="black"/>
                </a:solidFill>
                <a:latin typeface="Arial" panose="020B0604020202020204" pitchFamily="34" charset="0"/>
                <a:cs typeface="Arial" panose="020B0604020202020204" pitchFamily="34" charset="0"/>
              </a:rPr>
              <a:t>	</a:t>
            </a:r>
          </a:p>
          <a:p>
            <a:pPr fontAlgn="base">
              <a:spcBef>
                <a:spcPct val="0"/>
              </a:spcBef>
              <a:spcAft>
                <a:spcPct val="0"/>
              </a:spcAft>
            </a:pPr>
            <a:endParaRPr lang="en-US" sz="2500" kern="1200" dirty="0">
              <a:solidFill>
                <a:prstClr val="black"/>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890458D-D9D2-224F-8BF3-CFC477938D51}"/>
              </a:ext>
            </a:extLst>
          </p:cNvPr>
          <p:cNvSpPr>
            <a:spLocks noGrp="1"/>
          </p:cNvSpPr>
          <p:nvPr>
            <p:ph type="title"/>
          </p:nvPr>
        </p:nvSpPr>
        <p:spPr/>
        <p:txBody>
          <a:bodyPr/>
          <a:lstStyle/>
          <a:p>
            <a:r>
              <a:rPr lang="en-US" dirty="0"/>
              <a:t>Floor Plan</a:t>
            </a:r>
          </a:p>
        </p:txBody>
      </p:sp>
      <p:graphicFrame>
        <p:nvGraphicFramePr>
          <p:cNvPr id="8" name="Table 7">
            <a:extLst>
              <a:ext uri="{FF2B5EF4-FFF2-40B4-BE49-F238E27FC236}">
                <a16:creationId xmlns:a16="http://schemas.microsoft.com/office/drawing/2014/main" id="{323C351F-87FF-614D-B686-C049FFD690C0}"/>
              </a:ext>
            </a:extLst>
          </p:cNvPr>
          <p:cNvGraphicFramePr>
            <a:graphicFrameLocks noGrp="1"/>
          </p:cNvGraphicFramePr>
          <p:nvPr>
            <p:extLst>
              <p:ext uri="{D42A27DB-BD31-4B8C-83A1-F6EECF244321}">
                <p14:modId xmlns:p14="http://schemas.microsoft.com/office/powerpoint/2010/main" val="3589487240"/>
              </p:ext>
            </p:extLst>
          </p:nvPr>
        </p:nvGraphicFramePr>
        <p:xfrm>
          <a:off x="5202765" y="2494280"/>
          <a:ext cx="5836026" cy="3577704"/>
        </p:xfrm>
        <a:graphic>
          <a:graphicData uri="http://schemas.openxmlformats.org/drawingml/2006/table">
            <a:tbl>
              <a:tblPr firstRow="1" bandRow="1">
                <a:tableStyleId>{5C22544A-7EE6-4342-B048-85BDC9FD1C3A}</a:tableStyleId>
              </a:tblPr>
              <a:tblGrid>
                <a:gridCol w="980211">
                  <a:extLst>
                    <a:ext uri="{9D8B030D-6E8A-4147-A177-3AD203B41FA5}">
                      <a16:colId xmlns:a16="http://schemas.microsoft.com/office/drawing/2014/main" val="4094910292"/>
                    </a:ext>
                  </a:extLst>
                </a:gridCol>
                <a:gridCol w="4855815">
                  <a:extLst>
                    <a:ext uri="{9D8B030D-6E8A-4147-A177-3AD203B41FA5}">
                      <a16:colId xmlns:a16="http://schemas.microsoft.com/office/drawing/2014/main" val="1330226446"/>
                    </a:ext>
                  </a:extLst>
                </a:gridCol>
              </a:tblGrid>
              <a:tr h="447213">
                <a:tc>
                  <a:txBody>
                    <a:bodyPr/>
                    <a:lstStyle/>
                    <a:p>
                      <a:r>
                        <a:rPr lang="en-US" sz="2000" i="0" dirty="0">
                          <a:solidFill>
                            <a:schemeClr val="tx1"/>
                          </a:solidFill>
                        </a:rPr>
                        <a:t>*</a:t>
                      </a:r>
                    </a:p>
                  </a:txBody>
                  <a:tcP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en-US" sz="2000" b="0" i="0" dirty="0">
                          <a:solidFill>
                            <a:schemeClr val="tx1"/>
                          </a:solidFill>
                        </a:rPr>
                        <a:t>Indicates the pass-through</a:t>
                      </a:r>
                    </a:p>
                  </a:txBody>
                  <a:tcPr>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20541690"/>
                  </a:ext>
                </a:extLst>
              </a:tr>
              <a:tr h="447213">
                <a:tc>
                  <a:txBody>
                    <a:bodyPr/>
                    <a:lstStyle/>
                    <a:p>
                      <a:r>
                        <a:rPr lang="en-US" sz="2000" dirty="0"/>
                        <a:t>1</a:t>
                      </a:r>
                    </a:p>
                  </a:txBody>
                  <a:tcPr>
                    <a:lnT w="12700" cap="flat" cmpd="sng" algn="ctr">
                      <a:solidFill>
                        <a:schemeClr val="bg1"/>
                      </a:solidFill>
                      <a:prstDash val="solid"/>
                      <a:round/>
                      <a:headEnd type="none" w="med" len="med"/>
                      <a:tailEnd type="none" w="med" len="med"/>
                    </a:lnT>
                  </a:tcPr>
                </a:tc>
                <a:tc>
                  <a:txBody>
                    <a:bodyPr/>
                    <a:lstStyle/>
                    <a:p>
                      <a:r>
                        <a:rPr lang="en-US" sz="2000" kern="1200" dirty="0">
                          <a:solidFill>
                            <a:prstClr val="black"/>
                          </a:solidFill>
                          <a:latin typeface="Arial" panose="020B0604020202020204" pitchFamily="34" charset="0"/>
                          <a:cs typeface="Arial" panose="020B0604020202020204" pitchFamily="34" charset="0"/>
                        </a:rPr>
                        <a:t>CO</a:t>
                      </a:r>
                      <a:r>
                        <a:rPr lang="en-US" sz="2000" kern="1200" baseline="-25000" dirty="0">
                          <a:solidFill>
                            <a:prstClr val="black"/>
                          </a:solidFill>
                          <a:latin typeface="Arial" panose="020B0604020202020204" pitchFamily="34" charset="0"/>
                          <a:cs typeface="Arial" panose="020B0604020202020204" pitchFamily="34" charset="0"/>
                        </a:rPr>
                        <a:t>2 </a:t>
                      </a:r>
                      <a:r>
                        <a:rPr lang="en-US" sz="2000" kern="1200" baseline="0" dirty="0">
                          <a:solidFill>
                            <a:prstClr val="black"/>
                          </a:solidFill>
                          <a:latin typeface="Arial" panose="020B0604020202020204" pitchFamily="34" charset="0"/>
                          <a:cs typeface="Arial" panose="020B0604020202020204" pitchFamily="34" charset="0"/>
                        </a:rPr>
                        <a:t> Incubators</a:t>
                      </a:r>
                      <a:endParaRPr lang="en-US" sz="2000" b="0" dirty="0">
                        <a:solidFill>
                          <a:schemeClr val="tx1"/>
                        </a:solidFill>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883974585"/>
                  </a:ext>
                </a:extLst>
              </a:tr>
              <a:tr h="447213">
                <a:tc>
                  <a:txBody>
                    <a:bodyPr/>
                    <a:lstStyle/>
                    <a:p>
                      <a:r>
                        <a:rPr lang="en-US" sz="2000" dirty="0"/>
                        <a:t>2</a:t>
                      </a:r>
                    </a:p>
                  </a:txBody>
                  <a:tcPr>
                    <a:solidFill>
                      <a:schemeClr val="accent1">
                        <a:lumMod val="20000"/>
                        <a:lumOff val="80000"/>
                      </a:schemeClr>
                    </a:solidFill>
                  </a:tcPr>
                </a:tc>
                <a:tc>
                  <a:txBody>
                    <a:bodyPr/>
                    <a:lstStyle/>
                    <a:p>
                      <a:r>
                        <a:rPr lang="en-US" sz="2000" b="0" dirty="0" err="1">
                          <a:solidFill>
                            <a:schemeClr val="tx1"/>
                          </a:solidFill>
                        </a:rPr>
                        <a:t>CliniMACS</a:t>
                      </a:r>
                      <a:r>
                        <a:rPr lang="en-US" sz="2000" b="0" dirty="0">
                          <a:solidFill>
                            <a:schemeClr val="tx1"/>
                          </a:solidFill>
                        </a:rPr>
                        <a:t> </a:t>
                      </a:r>
                      <a:r>
                        <a:rPr lang="en-US" sz="2000" b="0" dirty="0" err="1">
                          <a:solidFill>
                            <a:schemeClr val="tx1"/>
                          </a:solidFill>
                        </a:rPr>
                        <a:t>magentic</a:t>
                      </a:r>
                      <a:r>
                        <a:rPr lang="en-US" sz="2000" b="0" dirty="0">
                          <a:solidFill>
                            <a:schemeClr val="tx1"/>
                          </a:solidFill>
                        </a:rPr>
                        <a:t> bead purification</a:t>
                      </a:r>
                    </a:p>
                  </a:txBody>
                  <a:tcPr>
                    <a:solidFill>
                      <a:schemeClr val="accent1">
                        <a:lumMod val="20000"/>
                        <a:lumOff val="80000"/>
                      </a:schemeClr>
                    </a:solidFill>
                  </a:tcPr>
                </a:tc>
                <a:extLst>
                  <a:ext uri="{0D108BD9-81ED-4DB2-BD59-A6C34878D82A}">
                    <a16:rowId xmlns:a16="http://schemas.microsoft.com/office/drawing/2014/main" val="372461965"/>
                  </a:ext>
                </a:extLst>
              </a:tr>
              <a:tr h="447213">
                <a:tc>
                  <a:txBody>
                    <a:bodyPr/>
                    <a:lstStyle/>
                    <a:p>
                      <a:r>
                        <a:rPr lang="en-US" sz="2000" dirty="0"/>
                        <a:t>3</a:t>
                      </a:r>
                    </a:p>
                  </a:txBody>
                  <a:tcPr/>
                </a:tc>
                <a:tc>
                  <a:txBody>
                    <a:bodyPr/>
                    <a:lstStyle/>
                    <a:p>
                      <a:r>
                        <a:rPr lang="en-US" sz="2000" b="0" dirty="0">
                          <a:solidFill>
                            <a:schemeClr val="tx1"/>
                          </a:solidFill>
                        </a:rPr>
                        <a:t>Biosafety cabinets</a:t>
                      </a:r>
                    </a:p>
                  </a:txBody>
                  <a:tcPr/>
                </a:tc>
                <a:extLst>
                  <a:ext uri="{0D108BD9-81ED-4DB2-BD59-A6C34878D82A}">
                    <a16:rowId xmlns:a16="http://schemas.microsoft.com/office/drawing/2014/main" val="637373158"/>
                  </a:ext>
                </a:extLst>
              </a:tr>
              <a:tr h="447213">
                <a:tc>
                  <a:txBody>
                    <a:bodyPr/>
                    <a:lstStyle/>
                    <a:p>
                      <a:r>
                        <a:rPr lang="en-US" sz="2000" dirty="0"/>
                        <a:t>4</a:t>
                      </a:r>
                    </a:p>
                  </a:txBody>
                  <a:tcPr>
                    <a:solidFill>
                      <a:schemeClr val="accent1">
                        <a:lumMod val="20000"/>
                        <a:lumOff val="80000"/>
                      </a:schemeClr>
                    </a:solidFill>
                  </a:tcPr>
                </a:tc>
                <a:tc>
                  <a:txBody>
                    <a:bodyPr/>
                    <a:lstStyle/>
                    <a:p>
                      <a:r>
                        <a:rPr lang="en-US" sz="2000" b="0" dirty="0">
                          <a:solidFill>
                            <a:schemeClr val="tx1"/>
                          </a:solidFill>
                        </a:rPr>
                        <a:t>Centrifuges</a:t>
                      </a:r>
                    </a:p>
                  </a:txBody>
                  <a:tcPr>
                    <a:solidFill>
                      <a:schemeClr val="accent1">
                        <a:lumMod val="20000"/>
                        <a:lumOff val="80000"/>
                      </a:schemeClr>
                    </a:solidFill>
                  </a:tcPr>
                </a:tc>
                <a:extLst>
                  <a:ext uri="{0D108BD9-81ED-4DB2-BD59-A6C34878D82A}">
                    <a16:rowId xmlns:a16="http://schemas.microsoft.com/office/drawing/2014/main" val="1981860217"/>
                  </a:ext>
                </a:extLst>
              </a:tr>
              <a:tr h="447213">
                <a:tc>
                  <a:txBody>
                    <a:bodyPr/>
                    <a:lstStyle/>
                    <a:p>
                      <a:r>
                        <a:rPr lang="en-US" sz="2000" dirty="0"/>
                        <a:t>5</a:t>
                      </a:r>
                    </a:p>
                  </a:txBody>
                  <a:tcPr/>
                </a:tc>
                <a:tc>
                  <a:txBody>
                    <a:bodyPr/>
                    <a:lstStyle/>
                    <a:p>
                      <a:r>
                        <a:rPr lang="en-US" sz="2000" b="0" dirty="0">
                          <a:solidFill>
                            <a:schemeClr val="tx1"/>
                          </a:solidFill>
                        </a:rPr>
                        <a:t>ELUTRA system</a:t>
                      </a:r>
                    </a:p>
                  </a:txBody>
                  <a:tcPr/>
                </a:tc>
                <a:extLst>
                  <a:ext uri="{0D108BD9-81ED-4DB2-BD59-A6C34878D82A}">
                    <a16:rowId xmlns:a16="http://schemas.microsoft.com/office/drawing/2014/main" val="1756649221"/>
                  </a:ext>
                </a:extLst>
              </a:tr>
              <a:tr h="447213">
                <a:tc>
                  <a:txBody>
                    <a:bodyPr/>
                    <a:lstStyle/>
                    <a:p>
                      <a:r>
                        <a:rPr lang="en-US" sz="2000" dirty="0"/>
                        <a:t>6</a:t>
                      </a:r>
                    </a:p>
                  </a:txBody>
                  <a:tcPr>
                    <a:solidFill>
                      <a:schemeClr val="accent1">
                        <a:lumMod val="20000"/>
                        <a:lumOff val="80000"/>
                      </a:schemeClr>
                    </a:solidFill>
                  </a:tcPr>
                </a:tc>
                <a:tc>
                  <a:txBody>
                    <a:bodyPr/>
                    <a:lstStyle/>
                    <a:p>
                      <a:r>
                        <a:rPr lang="en-US" sz="2000" b="0" dirty="0">
                          <a:solidFill>
                            <a:schemeClr val="tx1"/>
                          </a:solidFill>
                        </a:rPr>
                        <a:t>Refrigerators</a:t>
                      </a:r>
                    </a:p>
                  </a:txBody>
                  <a:tcPr>
                    <a:solidFill>
                      <a:schemeClr val="accent1">
                        <a:lumMod val="20000"/>
                        <a:lumOff val="80000"/>
                      </a:schemeClr>
                    </a:solidFill>
                  </a:tcPr>
                </a:tc>
                <a:extLst>
                  <a:ext uri="{0D108BD9-81ED-4DB2-BD59-A6C34878D82A}">
                    <a16:rowId xmlns:a16="http://schemas.microsoft.com/office/drawing/2014/main" val="2016268200"/>
                  </a:ext>
                </a:extLst>
              </a:tr>
              <a:tr h="447213">
                <a:tc>
                  <a:txBody>
                    <a:bodyPr/>
                    <a:lstStyle/>
                    <a:p>
                      <a:r>
                        <a:rPr lang="en-US" sz="2000" dirty="0"/>
                        <a:t>7</a:t>
                      </a:r>
                    </a:p>
                  </a:txBody>
                  <a:tcPr/>
                </a:tc>
                <a:tc>
                  <a:txBody>
                    <a:bodyPr/>
                    <a:lstStyle/>
                    <a:p>
                      <a:r>
                        <a:rPr lang="en-US" sz="2000" b="0" dirty="0">
                          <a:solidFill>
                            <a:schemeClr val="tx1"/>
                          </a:solidFill>
                        </a:rPr>
                        <a:t>Microscopes</a:t>
                      </a:r>
                    </a:p>
                  </a:txBody>
                  <a:tcPr/>
                </a:tc>
                <a:extLst>
                  <a:ext uri="{0D108BD9-81ED-4DB2-BD59-A6C34878D82A}">
                    <a16:rowId xmlns:a16="http://schemas.microsoft.com/office/drawing/2014/main" val="2349760096"/>
                  </a:ext>
                </a:extLst>
              </a:tr>
            </a:tbl>
          </a:graphicData>
        </a:graphic>
      </p:graphicFrame>
    </p:spTree>
    <p:extLst>
      <p:ext uri="{BB962C8B-B14F-4D97-AF65-F5344CB8AC3E}">
        <p14:creationId xmlns:p14="http://schemas.microsoft.com/office/powerpoint/2010/main" val="856901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8305800" y="4800601"/>
            <a:ext cx="1981200" cy="1015663"/>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400" kern="1200">
                <a:solidFill>
                  <a:prstClr val="black"/>
                </a:solidFill>
                <a:latin typeface="Verdana" pitchFamily="34" charset="0"/>
                <a:ea typeface="+mn-ea"/>
                <a:cs typeface="+mn-cs"/>
              </a:rPr>
              <a:t> </a:t>
            </a:r>
          </a:p>
          <a:p>
            <a:pPr fontAlgn="base">
              <a:spcBef>
                <a:spcPct val="50000"/>
              </a:spcBef>
              <a:spcAft>
                <a:spcPct val="0"/>
              </a:spcAft>
            </a:pPr>
            <a:endParaRPr lang="en-US" sz="2400" kern="1200">
              <a:solidFill>
                <a:prstClr val="black"/>
              </a:solidFill>
              <a:latin typeface="Times New Roman" pitchFamily="18" charset="0"/>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9820" y="1276350"/>
            <a:ext cx="6096000" cy="4572000"/>
          </a:xfrm>
          <a:prstGeom prst="rect">
            <a:avLst/>
          </a:prstGeom>
        </p:spPr>
      </p:pic>
      <p:sp>
        <p:nvSpPr>
          <p:cNvPr id="7" name="Title 6">
            <a:extLst>
              <a:ext uri="{FF2B5EF4-FFF2-40B4-BE49-F238E27FC236}">
                <a16:creationId xmlns:a16="http://schemas.microsoft.com/office/drawing/2014/main" id="{04CDB029-CF2E-4444-B1AD-C24656D93B29}"/>
              </a:ext>
            </a:extLst>
          </p:cNvPr>
          <p:cNvSpPr>
            <a:spLocks noGrp="1"/>
          </p:cNvSpPr>
          <p:nvPr>
            <p:ph type="title"/>
          </p:nvPr>
        </p:nvSpPr>
        <p:spPr/>
        <p:txBody>
          <a:bodyPr/>
          <a:lstStyle/>
          <a:p>
            <a:r>
              <a:rPr lang="en-US" dirty="0"/>
              <a:t>Cellular Products</a:t>
            </a:r>
          </a:p>
        </p:txBody>
      </p:sp>
      <p:sp>
        <p:nvSpPr>
          <p:cNvPr id="14" name="Content Placeholder 2">
            <a:extLst>
              <a:ext uri="{FF2B5EF4-FFF2-40B4-BE49-F238E27FC236}">
                <a16:creationId xmlns:a16="http://schemas.microsoft.com/office/drawing/2014/main" id="{49DB1A0D-79D0-EF41-9E48-952B39BDC79E}"/>
              </a:ext>
            </a:extLst>
          </p:cNvPr>
          <p:cNvSpPr>
            <a:spLocks noGrp="1"/>
          </p:cNvSpPr>
          <p:nvPr>
            <p:ph sz="quarter" idx="10"/>
          </p:nvPr>
        </p:nvSpPr>
        <p:spPr>
          <a:xfrm>
            <a:off x="516662" y="1466850"/>
            <a:ext cx="5505449" cy="4533900"/>
          </a:xfrm>
        </p:spPr>
        <p:txBody>
          <a:bodyPr>
            <a:normAutofit fontScale="92500" lnSpcReduction="10000"/>
          </a:bodyPr>
          <a:lstStyle/>
          <a:p>
            <a:r>
              <a:rPr lang="en-US" sz="2700" dirty="0">
                <a:solidFill>
                  <a:schemeClr val="accent1">
                    <a:lumMod val="75000"/>
                  </a:schemeClr>
                </a:solidFill>
              </a:rPr>
              <a:t>CPL consists one large testing laboratory with several smaller attached labs and three cleanrooms</a:t>
            </a:r>
          </a:p>
          <a:p>
            <a:r>
              <a:rPr lang="en-US" sz="2700" dirty="0">
                <a:solidFill>
                  <a:schemeClr val="accent1">
                    <a:lumMod val="75000"/>
                  </a:schemeClr>
                </a:solidFill>
              </a:rPr>
              <a:t>Main laboratory </a:t>
            </a:r>
          </a:p>
          <a:p>
            <a:r>
              <a:rPr lang="en-US" sz="2700" dirty="0">
                <a:solidFill>
                  <a:schemeClr val="accent1">
                    <a:lumMod val="75000"/>
                  </a:schemeClr>
                </a:solidFill>
              </a:rPr>
              <a:t>contains </a:t>
            </a:r>
          </a:p>
          <a:p>
            <a:pPr lvl="1">
              <a:buFont typeface="Arial" panose="020B0604020202020204" pitchFamily="34" charset="0"/>
              <a:buChar char="•"/>
            </a:pPr>
            <a:r>
              <a:rPr lang="en-US" dirty="0">
                <a:solidFill>
                  <a:schemeClr val="accent1">
                    <a:lumMod val="75000"/>
                  </a:schemeClr>
                </a:solidFill>
              </a:rPr>
              <a:t>Flow Cytometer</a:t>
            </a:r>
          </a:p>
          <a:p>
            <a:pPr lvl="1">
              <a:buFont typeface="Arial" panose="020B0604020202020204" pitchFamily="34" charset="0"/>
              <a:buChar char="•"/>
            </a:pPr>
            <a:r>
              <a:rPr lang="en-US" dirty="0">
                <a:solidFill>
                  <a:schemeClr val="accent1">
                    <a:lumMod val="75000"/>
                  </a:schemeClr>
                </a:solidFill>
              </a:rPr>
              <a:t>Centrifuges</a:t>
            </a:r>
          </a:p>
          <a:p>
            <a:pPr lvl="1">
              <a:buFont typeface="Arial" panose="020B0604020202020204" pitchFamily="34" charset="0"/>
              <a:buChar char="•"/>
            </a:pPr>
            <a:r>
              <a:rPr lang="en-US" dirty="0">
                <a:solidFill>
                  <a:schemeClr val="accent1">
                    <a:lumMod val="75000"/>
                  </a:schemeClr>
                </a:solidFill>
              </a:rPr>
              <a:t>Incubators</a:t>
            </a:r>
          </a:p>
          <a:p>
            <a:pPr lvl="1">
              <a:buFont typeface="Arial" panose="020B0604020202020204" pitchFamily="34" charset="0"/>
              <a:buChar char="•"/>
            </a:pPr>
            <a:r>
              <a:rPr lang="en-US" dirty="0">
                <a:solidFill>
                  <a:schemeClr val="accent1">
                    <a:lumMod val="75000"/>
                  </a:schemeClr>
                </a:solidFill>
              </a:rPr>
              <a:t>Microscopes</a:t>
            </a:r>
          </a:p>
          <a:p>
            <a:pPr lvl="1">
              <a:buFont typeface="Arial" panose="020B0604020202020204" pitchFamily="34" charset="0"/>
              <a:buChar char="•"/>
            </a:pPr>
            <a:r>
              <a:rPr lang="en-US" dirty="0">
                <a:solidFill>
                  <a:schemeClr val="accent1">
                    <a:lumMod val="75000"/>
                  </a:schemeClr>
                </a:solidFill>
              </a:rPr>
              <a:t>Refrigerators &amp; </a:t>
            </a:r>
          </a:p>
          <a:p>
            <a:pPr lvl="1">
              <a:buFont typeface="Arial" panose="020B0604020202020204" pitchFamily="34" charset="0"/>
              <a:buChar char="•"/>
            </a:pPr>
            <a:r>
              <a:rPr lang="en-US" dirty="0">
                <a:solidFill>
                  <a:schemeClr val="accent1">
                    <a:lumMod val="75000"/>
                  </a:schemeClr>
                </a:solidFill>
              </a:rPr>
              <a:t>Freezers</a:t>
            </a:r>
          </a:p>
          <a:p>
            <a:pPr lvl="1">
              <a:buFont typeface="Arial" panose="020B0604020202020204" pitchFamily="34" charset="0"/>
              <a:buChar char="•"/>
            </a:pPr>
            <a:r>
              <a:rPr lang="en-US" dirty="0">
                <a:solidFill>
                  <a:schemeClr val="accent1">
                    <a:lumMod val="75000"/>
                  </a:schemeClr>
                </a:solidFill>
              </a:rPr>
              <a:t>Controlled-rate Freezers</a:t>
            </a:r>
          </a:p>
          <a:p>
            <a:endParaRPr lang="en-US" dirty="0">
              <a:solidFill>
                <a:schemeClr val="accent1">
                  <a:lumMod val="75000"/>
                </a:schemeClr>
              </a:solidFill>
            </a:endParaRPr>
          </a:p>
          <a:p>
            <a:endParaRPr lang="en-US" dirty="0">
              <a:solidFill>
                <a:schemeClr val="accent1">
                  <a:lumMod val="75000"/>
                </a:schemeClr>
              </a:solidFill>
            </a:endParaRPr>
          </a:p>
          <a:p>
            <a:endParaRPr lang="en-US" dirty="0">
              <a:solidFill>
                <a:schemeClr val="accent1">
                  <a:lumMod val="75000"/>
                </a:schemeClr>
              </a:solidFill>
            </a:endParaRPr>
          </a:p>
          <a:p>
            <a:endParaRPr lang="en-US" dirty="0">
              <a:solidFill>
                <a:schemeClr val="accent1">
                  <a:lumMod val="75000"/>
                </a:schemeClr>
              </a:solidFill>
            </a:endParaRPr>
          </a:p>
        </p:txBody>
      </p:sp>
    </p:spTree>
    <p:extLst>
      <p:ext uri="{BB962C8B-B14F-4D97-AF65-F5344CB8AC3E}">
        <p14:creationId xmlns:p14="http://schemas.microsoft.com/office/powerpoint/2010/main" val="1784076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96" y="1097645"/>
            <a:ext cx="7551159" cy="5663369"/>
          </a:xfrm>
          <a:prstGeom prst="rect">
            <a:avLst/>
          </a:prstGeom>
        </p:spPr>
      </p:pic>
      <p:sp>
        <p:nvSpPr>
          <p:cNvPr id="14" name="Content Placeholder 9">
            <a:extLst>
              <a:ext uri="{FF2B5EF4-FFF2-40B4-BE49-F238E27FC236}">
                <a16:creationId xmlns:a16="http://schemas.microsoft.com/office/drawing/2014/main" id="{DCA887D9-A8EF-2948-AC9A-CA1858DFF754}"/>
              </a:ext>
            </a:extLst>
          </p:cNvPr>
          <p:cNvSpPr txBox="1">
            <a:spLocks/>
          </p:cNvSpPr>
          <p:nvPr/>
        </p:nvSpPr>
        <p:spPr>
          <a:xfrm>
            <a:off x="7666182" y="524859"/>
            <a:ext cx="4660287" cy="31512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
            </a:pPr>
            <a:r>
              <a:rPr lang="en-US" sz="2500" dirty="0">
                <a:solidFill>
                  <a:schemeClr val="accent1">
                    <a:lumMod val="75000"/>
                  </a:schemeClr>
                </a:solidFill>
              </a:rPr>
              <a:t>Cleanrooms contain </a:t>
            </a:r>
          </a:p>
          <a:p>
            <a:pPr lvl="1">
              <a:buClr>
                <a:schemeClr val="accent1"/>
              </a:buClr>
            </a:pPr>
            <a:r>
              <a:rPr lang="en-US" sz="2500" dirty="0">
                <a:solidFill>
                  <a:schemeClr val="accent1">
                    <a:lumMod val="75000"/>
                  </a:schemeClr>
                </a:solidFill>
              </a:rPr>
              <a:t>Biological safety cabinets</a:t>
            </a:r>
          </a:p>
          <a:p>
            <a:pPr lvl="1">
              <a:buClr>
                <a:schemeClr val="accent1"/>
              </a:buClr>
            </a:pPr>
            <a:r>
              <a:rPr lang="en-US" sz="2500" dirty="0">
                <a:solidFill>
                  <a:schemeClr val="accent1">
                    <a:lumMod val="75000"/>
                  </a:schemeClr>
                </a:solidFill>
              </a:rPr>
              <a:t>Centrifuges</a:t>
            </a:r>
          </a:p>
          <a:p>
            <a:pPr lvl="1">
              <a:buClr>
                <a:schemeClr val="accent1"/>
              </a:buClr>
            </a:pPr>
            <a:r>
              <a:rPr lang="en-US" sz="2500" dirty="0">
                <a:solidFill>
                  <a:schemeClr val="accent1">
                    <a:lumMod val="75000"/>
                  </a:schemeClr>
                </a:solidFill>
              </a:rPr>
              <a:t>Incubators</a:t>
            </a:r>
          </a:p>
          <a:p>
            <a:pPr lvl="1">
              <a:buClr>
                <a:schemeClr val="accent1"/>
              </a:buClr>
            </a:pPr>
            <a:r>
              <a:rPr lang="en-US" sz="2500" dirty="0">
                <a:solidFill>
                  <a:schemeClr val="accent1">
                    <a:lumMod val="75000"/>
                  </a:schemeClr>
                </a:solidFill>
              </a:rPr>
              <a:t>Microscopes</a:t>
            </a:r>
          </a:p>
          <a:p>
            <a:pPr lvl="1">
              <a:buClr>
                <a:schemeClr val="accent1"/>
              </a:buClr>
            </a:pPr>
            <a:r>
              <a:rPr lang="en-US" sz="2500" dirty="0" err="1">
                <a:solidFill>
                  <a:schemeClr val="accent1">
                    <a:lumMod val="75000"/>
                  </a:schemeClr>
                </a:solidFill>
              </a:rPr>
              <a:t>Elutra</a:t>
            </a:r>
            <a:endParaRPr lang="en-US" sz="2500" dirty="0">
              <a:solidFill>
                <a:schemeClr val="accent1">
                  <a:lumMod val="75000"/>
                </a:schemeClr>
              </a:solidFill>
            </a:endParaRPr>
          </a:p>
          <a:p>
            <a:pPr lvl="1">
              <a:buClr>
                <a:schemeClr val="accent1"/>
              </a:buClr>
            </a:pPr>
            <a:r>
              <a:rPr lang="en-US" sz="2500" dirty="0" err="1">
                <a:solidFill>
                  <a:schemeClr val="accent1">
                    <a:lumMod val="75000"/>
                  </a:schemeClr>
                </a:solidFill>
              </a:rPr>
              <a:t>CliniMACS</a:t>
            </a:r>
            <a:r>
              <a:rPr lang="en-US" sz="2500" dirty="0">
                <a:solidFill>
                  <a:schemeClr val="accent1">
                    <a:lumMod val="75000"/>
                  </a:schemeClr>
                </a:solidFill>
              </a:rPr>
              <a:t> </a:t>
            </a:r>
          </a:p>
          <a:p>
            <a:pPr>
              <a:buFont typeface="Wingdings" pitchFamily="2" charset="2"/>
              <a:buChar char="§"/>
            </a:pPr>
            <a:endParaRPr lang="en-US" sz="2500" dirty="0">
              <a:solidFill>
                <a:schemeClr val="accent1">
                  <a:lumMod val="75000"/>
                </a:schemeClr>
              </a:solidFill>
            </a:endParaRPr>
          </a:p>
        </p:txBody>
      </p:sp>
    </p:spTree>
    <p:extLst>
      <p:ext uri="{BB962C8B-B14F-4D97-AF65-F5344CB8AC3E}">
        <p14:creationId xmlns:p14="http://schemas.microsoft.com/office/powerpoint/2010/main" val="112156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Autologous Products from Cancer Patients</a:t>
            </a:r>
          </a:p>
        </p:txBody>
      </p:sp>
      <p:sp>
        <p:nvSpPr>
          <p:cNvPr id="5" name="Content Placeholder 4">
            <a:extLst>
              <a:ext uri="{FF2B5EF4-FFF2-40B4-BE49-F238E27FC236}">
                <a16:creationId xmlns:a16="http://schemas.microsoft.com/office/drawing/2014/main" id="{6A5BACBD-E280-1C49-BFBF-5017EEB561C5}"/>
              </a:ext>
            </a:extLst>
          </p:cNvPr>
          <p:cNvSpPr>
            <a:spLocks noGrp="1"/>
          </p:cNvSpPr>
          <p:nvPr>
            <p:ph idx="1"/>
          </p:nvPr>
        </p:nvSpPr>
        <p:spPr>
          <a:xfrm>
            <a:off x="781777" y="1394116"/>
            <a:ext cx="10476772" cy="4677230"/>
          </a:xfrm>
        </p:spPr>
        <p:txBody>
          <a:bodyPr>
            <a:noAutofit/>
          </a:bodyPr>
          <a:lstStyle/>
          <a:p>
            <a:pPr marL="342900" indent="-342900">
              <a:lnSpc>
                <a:spcPct val="120000"/>
              </a:lnSpc>
              <a:spcBef>
                <a:spcPts val="0"/>
              </a:spcBef>
              <a:buClr>
                <a:schemeClr val="accent1"/>
              </a:buClr>
              <a:buFont typeface="Wingdings" pitchFamily="2" charset="2"/>
              <a:buChar char="§"/>
            </a:pPr>
            <a:r>
              <a:rPr lang="en-US" dirty="0">
                <a:solidFill>
                  <a:schemeClr val="accent1">
                    <a:lumMod val="75000"/>
                  </a:schemeClr>
                </a:solidFill>
              </a:rPr>
              <a:t>Cell Quality – often from heavily treated patients </a:t>
            </a:r>
          </a:p>
          <a:p>
            <a:pPr marL="1028700" lvl="1" indent="-342900">
              <a:lnSpc>
                <a:spcPct val="120000"/>
              </a:lnSpc>
              <a:spcBef>
                <a:spcPts val="0"/>
              </a:spcBef>
              <a:buClr>
                <a:schemeClr val="accent1"/>
              </a:buClr>
            </a:pPr>
            <a:r>
              <a:rPr lang="en-US" sz="1800" dirty="0">
                <a:solidFill>
                  <a:schemeClr val="accent1">
                    <a:lumMod val="75000"/>
                  </a:schemeClr>
                </a:solidFill>
              </a:rPr>
              <a:t>May not grow or function as expected </a:t>
            </a:r>
          </a:p>
          <a:p>
            <a:pPr marL="342900" indent="-342900">
              <a:lnSpc>
                <a:spcPct val="120000"/>
              </a:lnSpc>
              <a:spcBef>
                <a:spcPts val="0"/>
              </a:spcBef>
              <a:buClr>
                <a:schemeClr val="accent1"/>
              </a:buClr>
              <a:buFont typeface="Wingdings" pitchFamily="2" charset="2"/>
              <a:buChar char="§"/>
            </a:pPr>
            <a:r>
              <a:rPr lang="en-US" dirty="0">
                <a:solidFill>
                  <a:schemeClr val="accent1">
                    <a:lumMod val="75000"/>
                  </a:schemeClr>
                </a:solidFill>
              </a:rPr>
              <a:t>Uniform collection procedures </a:t>
            </a:r>
          </a:p>
          <a:p>
            <a:pPr marL="1028700" lvl="1" indent="-342900">
              <a:lnSpc>
                <a:spcPct val="120000"/>
              </a:lnSpc>
              <a:spcBef>
                <a:spcPts val="0"/>
              </a:spcBef>
              <a:buClr>
                <a:schemeClr val="accent1"/>
              </a:buClr>
            </a:pPr>
            <a:r>
              <a:rPr lang="en-US" sz="1800" dirty="0">
                <a:solidFill>
                  <a:schemeClr val="accent1">
                    <a:lumMod val="75000"/>
                  </a:schemeClr>
                </a:solidFill>
              </a:rPr>
              <a:t>Training and competency, donor screening </a:t>
            </a:r>
          </a:p>
          <a:p>
            <a:pPr marL="342900" indent="-342900">
              <a:lnSpc>
                <a:spcPct val="120000"/>
              </a:lnSpc>
              <a:spcBef>
                <a:spcPts val="0"/>
              </a:spcBef>
              <a:buClr>
                <a:schemeClr val="accent1"/>
              </a:buClr>
              <a:buFont typeface="Wingdings" pitchFamily="2" charset="2"/>
              <a:buChar char="§"/>
            </a:pPr>
            <a:r>
              <a:rPr lang="en-US" dirty="0">
                <a:solidFill>
                  <a:schemeClr val="accent1">
                    <a:lumMod val="75000"/>
                  </a:schemeClr>
                </a:solidFill>
              </a:rPr>
              <a:t>Transportation </a:t>
            </a:r>
          </a:p>
          <a:p>
            <a:pPr marL="1028700" lvl="1" indent="-342900">
              <a:lnSpc>
                <a:spcPct val="120000"/>
              </a:lnSpc>
              <a:spcBef>
                <a:spcPts val="0"/>
              </a:spcBef>
              <a:buClr>
                <a:schemeClr val="accent1"/>
              </a:buClr>
            </a:pPr>
            <a:r>
              <a:rPr lang="en-US" sz="1800" dirty="0">
                <a:solidFill>
                  <a:schemeClr val="accent1">
                    <a:lumMod val="75000"/>
                  </a:schemeClr>
                </a:solidFill>
              </a:rPr>
              <a:t>Carrier/Packaging/Monitoring </a:t>
            </a:r>
          </a:p>
          <a:p>
            <a:pPr marL="342900" indent="-342900">
              <a:lnSpc>
                <a:spcPct val="120000"/>
              </a:lnSpc>
              <a:spcBef>
                <a:spcPts val="0"/>
              </a:spcBef>
              <a:buClr>
                <a:schemeClr val="accent1"/>
              </a:buClr>
              <a:buFont typeface="Wingdings" pitchFamily="2" charset="2"/>
              <a:buChar char="§"/>
            </a:pPr>
            <a:r>
              <a:rPr lang="en-US" dirty="0">
                <a:solidFill>
                  <a:schemeClr val="accent1">
                    <a:lumMod val="75000"/>
                  </a:schemeClr>
                </a:solidFill>
              </a:rPr>
              <a:t>Processing </a:t>
            </a:r>
          </a:p>
          <a:p>
            <a:pPr marL="1028700" lvl="1" indent="-342900">
              <a:lnSpc>
                <a:spcPct val="120000"/>
              </a:lnSpc>
              <a:spcBef>
                <a:spcPts val="0"/>
              </a:spcBef>
              <a:buClr>
                <a:schemeClr val="accent1"/>
              </a:buClr>
            </a:pPr>
            <a:r>
              <a:rPr lang="en-US" sz="1800" dirty="0">
                <a:solidFill>
                  <a:schemeClr val="accent1">
                    <a:lumMod val="75000"/>
                  </a:schemeClr>
                </a:solidFill>
              </a:rPr>
              <a:t>Regulated by FDA </a:t>
            </a:r>
          </a:p>
          <a:p>
            <a:pPr marL="342900" indent="-342900">
              <a:lnSpc>
                <a:spcPct val="120000"/>
              </a:lnSpc>
              <a:spcBef>
                <a:spcPts val="0"/>
              </a:spcBef>
              <a:buClr>
                <a:schemeClr val="accent1"/>
              </a:buClr>
              <a:buFont typeface="Wingdings" pitchFamily="2" charset="2"/>
              <a:buChar char="§"/>
            </a:pPr>
            <a:r>
              <a:rPr lang="en-US" dirty="0">
                <a:solidFill>
                  <a:schemeClr val="accent1">
                    <a:lumMod val="75000"/>
                  </a:schemeClr>
                </a:solidFill>
              </a:rPr>
              <a:t>Cryopreservation </a:t>
            </a:r>
          </a:p>
          <a:p>
            <a:pPr marL="1028700" lvl="1" indent="-342900">
              <a:lnSpc>
                <a:spcPct val="120000"/>
              </a:lnSpc>
              <a:spcBef>
                <a:spcPts val="0"/>
              </a:spcBef>
              <a:buClr>
                <a:schemeClr val="accent1"/>
              </a:buClr>
            </a:pPr>
            <a:r>
              <a:rPr lang="en-US" sz="1800" dirty="0">
                <a:solidFill>
                  <a:schemeClr val="accent1">
                    <a:lumMod val="75000"/>
                  </a:schemeClr>
                </a:solidFill>
              </a:rPr>
              <a:t>Effects? </a:t>
            </a:r>
          </a:p>
          <a:p>
            <a:pPr marL="1028700" lvl="1" indent="-342900">
              <a:lnSpc>
                <a:spcPct val="120000"/>
              </a:lnSpc>
              <a:spcBef>
                <a:spcPts val="0"/>
              </a:spcBef>
              <a:buClr>
                <a:schemeClr val="accent1"/>
              </a:buClr>
            </a:pPr>
            <a:r>
              <a:rPr lang="en-US" sz="1800" dirty="0">
                <a:solidFill>
                  <a:schemeClr val="accent1">
                    <a:lumMod val="75000"/>
                  </a:schemeClr>
                </a:solidFill>
              </a:rPr>
              <a:t>	</a:t>
            </a:r>
          </a:p>
          <a:p>
            <a:pPr>
              <a:lnSpc>
                <a:spcPct val="100000"/>
              </a:lnSpc>
              <a:spcBef>
                <a:spcPts val="0"/>
              </a:spcBef>
            </a:pPr>
            <a:r>
              <a:rPr lang="en-US" dirty="0">
                <a:solidFill>
                  <a:schemeClr val="accent1">
                    <a:lumMod val="75000"/>
                  </a:schemeClr>
                </a:solidFill>
              </a:rPr>
              <a:t>Regulatory compliance and quality measures can eliminate as many variables as possible, and provide a plan for unexpected issues	</a:t>
            </a:r>
          </a:p>
          <a:p>
            <a:pPr>
              <a:lnSpc>
                <a:spcPct val="120000"/>
              </a:lnSpc>
              <a:spcBef>
                <a:spcPts val="500"/>
              </a:spcBef>
            </a:pPr>
            <a:endParaRPr lang="en-US" dirty="0">
              <a:solidFill>
                <a:schemeClr val="accent1">
                  <a:lumMod val="75000"/>
                </a:schemeClr>
              </a:solidFill>
            </a:endParaRPr>
          </a:p>
        </p:txBody>
      </p:sp>
    </p:spTree>
    <p:extLst>
      <p:ext uri="{BB962C8B-B14F-4D97-AF65-F5344CB8AC3E}">
        <p14:creationId xmlns:p14="http://schemas.microsoft.com/office/powerpoint/2010/main" val="3278210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28"/>
        <p:cNvGrpSpPr/>
        <p:nvPr/>
      </p:nvGrpSpPr>
      <p:grpSpPr>
        <a:xfrm>
          <a:off x="0" y="0"/>
          <a:ext cx="0" cy="0"/>
          <a:chOff x="0" y="0"/>
          <a:chExt cx="0" cy="0"/>
        </a:xfrm>
      </p:grpSpPr>
      <p:sp>
        <p:nvSpPr>
          <p:cNvPr id="329" name="Shape 329"/>
          <p:cNvSpPr txBox="1">
            <a:spLocks noGrp="1"/>
          </p:cNvSpPr>
          <p:nvPr>
            <p:ph idx="1"/>
          </p:nvPr>
        </p:nvSpPr>
        <p:spPr>
          <a:xfrm>
            <a:off x="895350" y="1073164"/>
            <a:ext cx="10363200" cy="5784107"/>
          </a:xfrm>
          <a:prstGeom prst="rect">
            <a:avLst/>
          </a:prstGeom>
          <a:noFill/>
          <a:ln>
            <a:noFill/>
          </a:ln>
        </p:spPr>
        <p:txBody>
          <a:bodyPr wrap="square" lIns="91425" tIns="45700" rIns="91425" bIns="45700" anchor="t" anchorCtr="0">
            <a:spAutoFit/>
          </a:bodyPr>
          <a:lstStyle/>
          <a:p>
            <a:pPr marL="0" indent="0">
              <a:lnSpc>
                <a:spcPct val="90000"/>
              </a:lnSpc>
              <a:buSzPct val="131944"/>
            </a:pPr>
            <a:r>
              <a:rPr lang="en-US" dirty="0">
                <a:solidFill>
                  <a:schemeClr val="accent1"/>
                </a:solidFill>
                <a:latin typeface="Arial"/>
                <a:ea typeface="Arial"/>
                <a:cs typeface="Arial"/>
                <a:sym typeface="Arial"/>
              </a:rPr>
              <a:t>SITE A</a:t>
            </a:r>
            <a:endParaRPr lang="x-none" dirty="0">
              <a:solidFill>
                <a:schemeClr val="accent1"/>
              </a:solidFill>
              <a:latin typeface="Arial"/>
              <a:ea typeface="Arial"/>
              <a:cs typeface="Arial"/>
              <a:sym typeface="Arial"/>
            </a:endParaRPr>
          </a:p>
          <a:p>
            <a:pPr marL="742950" lvl="1" indent="-342900">
              <a:lnSpc>
                <a:spcPct val="90000"/>
              </a:lnSpc>
              <a:buClr>
                <a:schemeClr val="accent1"/>
              </a:buClr>
              <a:buSzPct val="100000"/>
              <a:buFont typeface="Wingdings" pitchFamily="2" charset="2"/>
              <a:buChar char="§"/>
            </a:pPr>
            <a:r>
              <a:rPr lang="en-US" sz="2400" dirty="0">
                <a:latin typeface="Arial"/>
                <a:ea typeface="Arial"/>
                <a:cs typeface="Arial"/>
                <a:sym typeface="Arial"/>
              </a:rPr>
              <a:t>One hood shared with blood bank</a:t>
            </a:r>
          </a:p>
          <a:p>
            <a:pPr marL="742950" lvl="1" indent="-342900">
              <a:lnSpc>
                <a:spcPct val="90000"/>
              </a:lnSpc>
              <a:buClr>
                <a:schemeClr val="accent1"/>
              </a:buClr>
              <a:buSzPct val="100000"/>
              <a:buFont typeface="Wingdings" pitchFamily="2" charset="2"/>
              <a:buChar char="§"/>
            </a:pPr>
            <a:r>
              <a:rPr lang="en-US" sz="2400" dirty="0">
                <a:latin typeface="Arial"/>
                <a:ea typeface="Arial"/>
                <a:cs typeface="Arial"/>
                <a:sym typeface="Arial"/>
              </a:rPr>
              <a:t>1.5 FTE for 70 transplants/year</a:t>
            </a:r>
          </a:p>
          <a:p>
            <a:pPr marL="742950" lvl="1" indent="-342900">
              <a:lnSpc>
                <a:spcPct val="90000"/>
              </a:lnSpc>
              <a:buClr>
                <a:schemeClr val="accent1"/>
              </a:buClr>
              <a:buSzPct val="100000"/>
              <a:buFont typeface="Wingdings" pitchFamily="2" charset="2"/>
              <a:buChar char="§"/>
            </a:pPr>
            <a:r>
              <a:rPr lang="en-US" sz="2400" dirty="0">
                <a:latin typeface="Arial"/>
                <a:ea typeface="Arial"/>
                <a:cs typeface="Arial"/>
                <a:sym typeface="Arial"/>
              </a:rPr>
              <a:t>LN</a:t>
            </a:r>
            <a:r>
              <a:rPr lang="en-US" sz="2400" baseline="-25000" dirty="0">
                <a:latin typeface="Arial"/>
                <a:ea typeface="Arial"/>
                <a:cs typeface="Arial"/>
                <a:sym typeface="Arial"/>
              </a:rPr>
              <a:t>2</a:t>
            </a:r>
            <a:r>
              <a:rPr lang="en-US" sz="2400" dirty="0">
                <a:latin typeface="Arial"/>
                <a:ea typeface="Arial"/>
                <a:cs typeface="Arial"/>
                <a:sym typeface="Arial"/>
              </a:rPr>
              <a:t> tanks in office area, no O</a:t>
            </a:r>
            <a:r>
              <a:rPr lang="en-US" sz="2400" baseline="-25000" dirty="0">
                <a:latin typeface="Arial"/>
                <a:ea typeface="Arial"/>
                <a:cs typeface="Arial"/>
                <a:sym typeface="Arial"/>
              </a:rPr>
              <a:t>2</a:t>
            </a:r>
            <a:r>
              <a:rPr lang="en-US" sz="2400" dirty="0">
                <a:latin typeface="Arial"/>
                <a:ea typeface="Arial"/>
                <a:cs typeface="Arial"/>
                <a:sym typeface="Arial"/>
              </a:rPr>
              <a:t> monitors</a:t>
            </a:r>
          </a:p>
          <a:p>
            <a:pPr marL="742950" lvl="1" indent="-342900">
              <a:lnSpc>
                <a:spcPct val="90000"/>
              </a:lnSpc>
              <a:buClr>
                <a:schemeClr val="accent1"/>
              </a:buClr>
              <a:buSzPct val="100000"/>
              <a:buFont typeface="Wingdings" pitchFamily="2" charset="2"/>
              <a:buChar char="§"/>
            </a:pPr>
            <a:r>
              <a:rPr lang="en-US" sz="2400" dirty="0">
                <a:latin typeface="Arial"/>
                <a:ea typeface="Arial"/>
                <a:cs typeface="Arial"/>
                <a:sym typeface="Arial"/>
              </a:rPr>
              <a:t>No secure facility in which to process products</a:t>
            </a:r>
          </a:p>
          <a:p>
            <a:pPr marL="742950" lvl="1" indent="-342900">
              <a:lnSpc>
                <a:spcPct val="90000"/>
              </a:lnSpc>
              <a:buClr>
                <a:schemeClr val="accent1"/>
              </a:buClr>
              <a:buSzPct val="100000"/>
              <a:buFont typeface="Wingdings" pitchFamily="2" charset="2"/>
              <a:buChar char="§"/>
            </a:pPr>
            <a:r>
              <a:rPr lang="en-US" sz="2400" dirty="0" err="1">
                <a:latin typeface="Arial"/>
                <a:ea typeface="Arial"/>
                <a:cs typeface="Arial"/>
                <a:sym typeface="Arial"/>
              </a:rPr>
              <a:t>Bloodbank</a:t>
            </a:r>
            <a:r>
              <a:rPr lang="en-US" sz="2400" dirty="0">
                <a:latin typeface="Arial"/>
                <a:ea typeface="Arial"/>
                <a:cs typeface="Arial"/>
                <a:sym typeface="Arial"/>
              </a:rPr>
              <a:t> refrigerators in processing area, constant traffic in front of processing area</a:t>
            </a:r>
          </a:p>
          <a:p>
            <a:pPr marL="742950" lvl="1" indent="-342900">
              <a:lnSpc>
                <a:spcPct val="90000"/>
              </a:lnSpc>
              <a:buClr>
                <a:schemeClr val="accent1"/>
              </a:buClr>
              <a:buSzPct val="100000"/>
              <a:buFont typeface="Wingdings" pitchFamily="2" charset="2"/>
              <a:buChar char="§"/>
            </a:pPr>
            <a:r>
              <a:rPr lang="en-US" sz="2400" dirty="0">
                <a:latin typeface="Arial"/>
                <a:ea typeface="Arial"/>
                <a:cs typeface="Arial"/>
                <a:sym typeface="Arial"/>
              </a:rPr>
              <a:t>No cleanrooms</a:t>
            </a:r>
            <a:endParaRPr lang="x-none" sz="2400" dirty="0">
              <a:latin typeface="Arial"/>
              <a:ea typeface="Arial"/>
              <a:cs typeface="Arial"/>
              <a:sym typeface="Arial"/>
            </a:endParaRPr>
          </a:p>
          <a:p>
            <a:endParaRPr lang="x-none" sz="2800" dirty="0">
              <a:latin typeface="Arial"/>
              <a:ea typeface="Arial"/>
              <a:cs typeface="Arial"/>
              <a:sym typeface="Arial"/>
            </a:endParaRPr>
          </a:p>
          <a:p>
            <a:pPr marL="0" indent="0">
              <a:lnSpc>
                <a:spcPct val="90000"/>
              </a:lnSpc>
              <a:buSzPct val="131944"/>
            </a:pPr>
            <a:r>
              <a:rPr lang="en-US" dirty="0">
                <a:solidFill>
                  <a:schemeClr val="accent1"/>
                </a:solidFill>
                <a:latin typeface="Arial"/>
                <a:ea typeface="Arial"/>
                <a:cs typeface="Arial"/>
                <a:sym typeface="Arial"/>
              </a:rPr>
              <a:t>SITE B</a:t>
            </a:r>
            <a:endParaRPr lang="x-none" dirty="0">
              <a:solidFill>
                <a:schemeClr val="accent1"/>
              </a:solidFill>
              <a:latin typeface="Arial"/>
              <a:ea typeface="Arial"/>
              <a:cs typeface="Arial"/>
              <a:sym typeface="Arial"/>
            </a:endParaRPr>
          </a:p>
          <a:p>
            <a:pPr marL="742950" lvl="1" indent="-342900">
              <a:buClr>
                <a:schemeClr val="accent1"/>
              </a:buClr>
              <a:buSzPct val="100000"/>
              <a:buFont typeface="Wingdings" pitchFamily="2" charset="2"/>
              <a:buChar char="§"/>
            </a:pPr>
            <a:r>
              <a:rPr lang="en-US" sz="2400" dirty="0">
                <a:latin typeface="Arial"/>
                <a:cs typeface="Arial"/>
                <a:sym typeface="Arial"/>
              </a:rPr>
              <a:t>Office area/eating area from accessioning and testing area by tape on the floor</a:t>
            </a:r>
          </a:p>
          <a:p>
            <a:pPr marL="742950" lvl="1" indent="-342900">
              <a:buClr>
                <a:schemeClr val="accent1"/>
              </a:buClr>
              <a:buSzPct val="100000"/>
              <a:buFont typeface="Wingdings" pitchFamily="2" charset="2"/>
              <a:buChar char="§"/>
            </a:pPr>
            <a:r>
              <a:rPr lang="en-US" sz="2400" dirty="0">
                <a:latin typeface="Arial"/>
                <a:cs typeface="Arial"/>
                <a:sym typeface="Arial"/>
              </a:rPr>
              <a:t>Carpet</a:t>
            </a:r>
          </a:p>
          <a:p>
            <a:pPr marL="742950" lvl="1" indent="-342900">
              <a:buClr>
                <a:schemeClr val="accent1"/>
              </a:buClr>
              <a:buSzPct val="100000"/>
              <a:buFont typeface="Wingdings" pitchFamily="2" charset="2"/>
              <a:buChar char="§"/>
            </a:pPr>
            <a:r>
              <a:rPr lang="en-US" sz="2400" dirty="0">
                <a:latin typeface="Arial"/>
                <a:cs typeface="Arial"/>
                <a:sym typeface="Arial"/>
              </a:rPr>
              <a:t>Old equipment, standard lab cabinets, cramped space</a:t>
            </a:r>
          </a:p>
        </p:txBody>
      </p:sp>
      <p:sp>
        <p:nvSpPr>
          <p:cNvPr id="2" name="Title 1">
            <a:extLst>
              <a:ext uri="{FF2B5EF4-FFF2-40B4-BE49-F238E27FC236}">
                <a16:creationId xmlns:a16="http://schemas.microsoft.com/office/drawing/2014/main" id="{29E90630-F741-E04C-8550-C16DBC2FAA7B}"/>
              </a:ext>
            </a:extLst>
          </p:cNvPr>
          <p:cNvSpPr>
            <a:spLocks noGrp="1"/>
          </p:cNvSpPr>
          <p:nvPr>
            <p:ph type="title"/>
          </p:nvPr>
        </p:nvSpPr>
        <p:spPr/>
        <p:txBody>
          <a:bodyPr/>
          <a:lstStyle/>
          <a:p>
            <a:r>
              <a:rPr lang="en-US" dirty="0"/>
              <a:t>Other Labs seeking certifications:</a:t>
            </a:r>
          </a:p>
        </p:txBody>
      </p:sp>
    </p:spTree>
    <p:extLst>
      <p:ext uri="{BB962C8B-B14F-4D97-AF65-F5344CB8AC3E}">
        <p14:creationId xmlns:p14="http://schemas.microsoft.com/office/powerpoint/2010/main" val="2416573209"/>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sp>
        <p:nvSpPr>
          <p:cNvPr id="3" name="Title 2">
            <a:extLst>
              <a:ext uri="{FF2B5EF4-FFF2-40B4-BE49-F238E27FC236}">
                <a16:creationId xmlns:a16="http://schemas.microsoft.com/office/drawing/2014/main" id="{EAE35017-63B9-EE4B-805F-4EDE45C11290}"/>
              </a:ext>
            </a:extLst>
          </p:cNvPr>
          <p:cNvSpPr>
            <a:spLocks noGrp="1"/>
          </p:cNvSpPr>
          <p:nvPr>
            <p:ph type="title"/>
          </p:nvPr>
        </p:nvSpPr>
        <p:spPr/>
        <p:txBody>
          <a:bodyPr/>
          <a:lstStyle/>
          <a:p>
            <a:r>
              <a:rPr lang="en-US" dirty="0" err="1"/>
              <a:t>GxP</a:t>
            </a:r>
            <a:endParaRPr lang="en-US" dirty="0"/>
          </a:p>
        </p:txBody>
      </p:sp>
      <p:sp>
        <p:nvSpPr>
          <p:cNvPr id="62" name="Shape 62"/>
          <p:cNvSpPr txBox="1">
            <a:spLocks noGrp="1"/>
          </p:cNvSpPr>
          <p:nvPr>
            <p:ph idx="1"/>
          </p:nvPr>
        </p:nvSpPr>
        <p:spPr>
          <a:xfrm>
            <a:off x="781777" y="1930400"/>
            <a:ext cx="10476772" cy="4439637"/>
          </a:xfrm>
          <a:prstGeom prst="rect">
            <a:avLst/>
          </a:prstGeom>
          <a:noFill/>
          <a:ln>
            <a:noFill/>
          </a:ln>
        </p:spPr>
        <p:txBody>
          <a:bodyPr wrap="square" lIns="91425" tIns="45700" rIns="91425" bIns="45700" anchor="t" anchorCtr="0">
            <a:spAutoFit/>
          </a:bodyPr>
          <a:lstStyle/>
          <a:p>
            <a:pPr marL="0" indent="0">
              <a:spcBef>
                <a:spcPts val="560"/>
              </a:spcBef>
              <a:buSzPct val="25000"/>
              <a:buNone/>
            </a:pPr>
            <a:r>
              <a:rPr lang="x-none" dirty="0">
                <a:latin typeface="Arial"/>
                <a:ea typeface="Arial"/>
                <a:cs typeface="Arial"/>
                <a:sym typeface="Arial"/>
              </a:rPr>
              <a:t>Where the X stands for any of several FDA regulations and the c stands for “</a:t>
            </a:r>
            <a:r>
              <a:rPr lang="x-none">
                <a:latin typeface="Arial"/>
                <a:ea typeface="Arial"/>
                <a:cs typeface="Arial"/>
                <a:sym typeface="Arial"/>
              </a:rPr>
              <a:t>current”:</a:t>
            </a:r>
            <a:endParaRPr lang="en-US" dirty="0">
              <a:latin typeface="Arial"/>
              <a:ea typeface="Arial"/>
              <a:cs typeface="Arial"/>
              <a:sym typeface="Arial"/>
            </a:endParaRPr>
          </a:p>
          <a:p>
            <a:pPr marL="0" indent="0">
              <a:spcBef>
                <a:spcPts val="560"/>
              </a:spcBef>
              <a:buSzPct val="25000"/>
              <a:buNone/>
            </a:pPr>
            <a:endParaRPr lang="x-none" dirty="0">
              <a:latin typeface="Arial"/>
              <a:ea typeface="Arial"/>
              <a:cs typeface="Arial"/>
              <a:sym typeface="Arial"/>
            </a:endParaRPr>
          </a:p>
          <a:p>
            <a:pPr marL="342900" lvl="1" indent="-342900">
              <a:spcBef>
                <a:spcPts val="480"/>
              </a:spcBef>
              <a:buClr>
                <a:schemeClr val="accent1"/>
              </a:buClr>
              <a:buSzPct val="149305"/>
              <a:buFont typeface="Wingdings" pitchFamily="2" charset="2"/>
              <a:buChar char="§"/>
            </a:pPr>
            <a:r>
              <a:rPr lang="x-none" sz="2500" dirty="0">
                <a:latin typeface="Arial"/>
                <a:ea typeface="Arial"/>
                <a:cs typeface="Arial"/>
                <a:sym typeface="Arial"/>
              </a:rPr>
              <a:t>GCP – Good Clinical Practise</a:t>
            </a:r>
          </a:p>
          <a:p>
            <a:pPr marL="1371600">
              <a:spcBef>
                <a:spcPts val="400"/>
              </a:spcBef>
              <a:buClr>
                <a:schemeClr val="accent1"/>
              </a:buClr>
            </a:pPr>
            <a:r>
              <a:rPr lang="x-none" dirty="0">
                <a:latin typeface="Arial"/>
                <a:ea typeface="Arial"/>
                <a:cs typeface="Arial"/>
                <a:sym typeface="Arial"/>
              </a:rPr>
              <a:t>21 CFR 50, 54, 56</a:t>
            </a:r>
          </a:p>
          <a:p>
            <a:pPr marL="342900" lvl="1" indent="-342900">
              <a:spcBef>
                <a:spcPts val="480"/>
              </a:spcBef>
              <a:buClr>
                <a:schemeClr val="accent1"/>
              </a:buClr>
              <a:buSzPct val="149305"/>
              <a:buFont typeface="Wingdings" pitchFamily="2" charset="2"/>
              <a:buChar char="§"/>
            </a:pPr>
            <a:r>
              <a:rPr lang="x-none" sz="2500" dirty="0">
                <a:latin typeface="Arial"/>
                <a:ea typeface="Arial"/>
                <a:cs typeface="Arial"/>
                <a:sym typeface="Arial"/>
              </a:rPr>
              <a:t>GLP – Good Laboratory Practise</a:t>
            </a:r>
          </a:p>
          <a:p>
            <a:pPr marL="1371600">
              <a:spcBef>
                <a:spcPts val="400"/>
              </a:spcBef>
              <a:buClr>
                <a:schemeClr val="accent1"/>
              </a:buClr>
            </a:pPr>
            <a:r>
              <a:rPr lang="x-none" dirty="0">
                <a:latin typeface="Arial"/>
                <a:ea typeface="Arial"/>
                <a:cs typeface="Arial"/>
                <a:sym typeface="Arial"/>
              </a:rPr>
              <a:t>21 CFR 58</a:t>
            </a:r>
          </a:p>
          <a:p>
            <a:pPr marL="342900" lvl="1" indent="-342900">
              <a:spcBef>
                <a:spcPts val="480"/>
              </a:spcBef>
              <a:buClr>
                <a:schemeClr val="accent1"/>
              </a:buClr>
              <a:buSzPct val="149305"/>
              <a:buFont typeface="Wingdings" pitchFamily="2" charset="2"/>
              <a:buChar char="§"/>
            </a:pPr>
            <a:r>
              <a:rPr lang="x-none" sz="2500" dirty="0">
                <a:latin typeface="Arial"/>
                <a:ea typeface="Arial"/>
                <a:cs typeface="Arial"/>
                <a:sym typeface="Arial"/>
              </a:rPr>
              <a:t>GTP – Good Tissue Practise</a:t>
            </a:r>
          </a:p>
          <a:p>
            <a:pPr marL="1371600">
              <a:spcBef>
                <a:spcPts val="400"/>
              </a:spcBef>
              <a:buClr>
                <a:schemeClr val="accent1"/>
              </a:buClr>
            </a:pPr>
            <a:r>
              <a:rPr lang="x-none" dirty="0">
                <a:latin typeface="Arial"/>
                <a:ea typeface="Arial"/>
                <a:cs typeface="Arial"/>
                <a:sym typeface="Arial"/>
              </a:rPr>
              <a:t>21 CFR 1271</a:t>
            </a:r>
          </a:p>
          <a:p>
            <a:pPr marL="342900" lvl="1" indent="-342900">
              <a:spcBef>
                <a:spcPts val="480"/>
              </a:spcBef>
              <a:buClr>
                <a:schemeClr val="accent1"/>
              </a:buClr>
              <a:buSzPct val="149305"/>
              <a:buFont typeface="Wingdings" pitchFamily="2" charset="2"/>
              <a:buChar char="§"/>
            </a:pPr>
            <a:r>
              <a:rPr lang="x-none" sz="2500" dirty="0">
                <a:latin typeface="Arial"/>
                <a:ea typeface="Arial"/>
                <a:cs typeface="Arial"/>
                <a:sym typeface="Arial"/>
              </a:rPr>
              <a:t>cGMP – Good Manufacturing Practise</a:t>
            </a:r>
          </a:p>
          <a:p>
            <a:pPr marL="1371600">
              <a:spcBef>
                <a:spcPts val="400"/>
              </a:spcBef>
              <a:buClr>
                <a:schemeClr val="accent1"/>
              </a:buClr>
            </a:pPr>
            <a:r>
              <a:rPr lang="x-none" dirty="0">
                <a:latin typeface="Arial"/>
                <a:ea typeface="Arial"/>
                <a:cs typeface="Arial"/>
                <a:sym typeface="Arial"/>
              </a:rPr>
              <a:t>21 CFR 210, 211</a:t>
            </a:r>
          </a:p>
        </p:txBody>
      </p:sp>
      <p:sp>
        <p:nvSpPr>
          <p:cNvPr id="63" name="Shape 63"/>
          <p:cNvSpPr txBox="1"/>
          <p:nvPr/>
        </p:nvSpPr>
        <p:spPr>
          <a:xfrm>
            <a:off x="8305801" y="4800600"/>
            <a:ext cx="1981199" cy="646290"/>
          </a:xfrm>
          <a:prstGeom prst="rect">
            <a:avLst/>
          </a:prstGeom>
          <a:noFill/>
          <a:ln>
            <a:noFill/>
          </a:ln>
        </p:spPr>
        <p:txBody>
          <a:bodyPr lIns="91425" tIns="45700" rIns="91425" bIns="45700" anchor="t" anchorCtr="0">
            <a:spAutoFit/>
          </a:bodyPr>
          <a:lstStyle/>
          <a:p>
            <a:pPr algn="ctr">
              <a:spcBef>
                <a:spcPts val="900"/>
              </a:spcBef>
              <a:buClr>
                <a:schemeClr val="dk1"/>
              </a:buClr>
              <a:buSzPct val="25000"/>
            </a:pPr>
            <a:r>
              <a:rPr lang="x-none" sz="1800">
                <a:solidFill>
                  <a:schemeClr val="dk1"/>
                </a:solidFill>
                <a:latin typeface="Verdana"/>
                <a:ea typeface="Verdana"/>
                <a:cs typeface="Verdana"/>
                <a:sym typeface="Verdana"/>
              </a:rPr>
              <a:t> </a:t>
            </a:r>
          </a:p>
          <a:p>
            <a:endParaRPr lang="x-none" sz="180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420591299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0153438-FF2B-4D03-B236-FCBD94332440}"/>
              </a:ext>
            </a:extLst>
          </p:cNvPr>
          <p:cNvSpPr>
            <a:spLocks noGrp="1"/>
          </p:cNvSpPr>
          <p:nvPr>
            <p:ph type="title"/>
          </p:nvPr>
        </p:nvSpPr>
        <p:spPr>
          <a:xfrm>
            <a:off x="2274849" y="4036741"/>
            <a:ext cx="9201150" cy="2487496"/>
          </a:xfrm>
        </p:spPr>
        <p:txBody>
          <a:bodyPr/>
          <a:lstStyle/>
          <a:p>
            <a:r>
              <a:rPr lang="en-US" sz="2800" dirty="0"/>
              <a:t>Disclosures:</a:t>
            </a:r>
            <a:br>
              <a:rPr lang="en-US" sz="2800" dirty="0"/>
            </a:br>
            <a:r>
              <a:rPr lang="en-US" sz="2400" dirty="0" err="1"/>
              <a:t>Calidi</a:t>
            </a:r>
            <a:r>
              <a:rPr lang="en-US" sz="2400" dirty="0"/>
              <a:t> Scientific and Medical Advisory Board, 2017-present</a:t>
            </a:r>
            <a:br>
              <a:rPr lang="en-US" sz="2400" dirty="0"/>
            </a:br>
            <a:r>
              <a:rPr lang="en-US" sz="2400" dirty="0" err="1"/>
              <a:t>KaliVir</a:t>
            </a:r>
            <a:r>
              <a:rPr lang="en-US" sz="2400" dirty="0"/>
              <a:t>, Scientific Advisory Board, 2018-present</a:t>
            </a:r>
            <a:br>
              <a:rPr lang="en-US" sz="2400" dirty="0"/>
            </a:br>
            <a:r>
              <a:rPr lang="en-US" sz="2400" dirty="0" err="1"/>
              <a:t>Khloris</a:t>
            </a:r>
            <a:r>
              <a:rPr lang="en-US" sz="2400" dirty="0"/>
              <a:t>, Scientific Advisory Board, 2019-present</a:t>
            </a:r>
            <a:br>
              <a:rPr lang="en-US" sz="2400" dirty="0"/>
            </a:br>
            <a:r>
              <a:rPr lang="en-US" sz="2400" dirty="0"/>
              <a:t>Pyxis, Scientific Advisory Board, 2019-present</a:t>
            </a:r>
            <a:br>
              <a:rPr lang="en-US" sz="2400" dirty="0"/>
            </a:br>
            <a:r>
              <a:rPr lang="en-US" sz="2400" dirty="0" err="1"/>
              <a:t>Cytomx</a:t>
            </a:r>
            <a:r>
              <a:rPr lang="en-US" sz="2400" dirty="0"/>
              <a:t>, Scientific Advisory Board, 2019-present</a:t>
            </a:r>
            <a:br>
              <a:rPr lang="en-US" sz="2400" dirty="0"/>
            </a:br>
            <a:r>
              <a:rPr lang="en-US" sz="2400" dirty="0"/>
              <a:t>Takeda, Scientific Advisory Board, 2019-present</a:t>
            </a:r>
            <a:br>
              <a:rPr lang="en-US" sz="2400" dirty="0"/>
            </a:br>
            <a:r>
              <a:rPr lang="en-US" sz="2400" dirty="0"/>
              <a:t>RAPT, Scientific Advisory Board, 2020-present</a:t>
            </a:r>
            <a:br>
              <a:rPr lang="en-US" sz="2400" dirty="0"/>
            </a:br>
            <a:r>
              <a:rPr lang="en-US" sz="2400" dirty="0"/>
              <a:t>Federation Bio, TEON, Teva, Pfizer, Consulting 2022</a:t>
            </a:r>
            <a:endParaRPr lang="en-US" sz="1800" dirty="0"/>
          </a:p>
        </p:txBody>
      </p:sp>
    </p:spTree>
    <p:extLst>
      <p:ext uri="{BB962C8B-B14F-4D97-AF65-F5344CB8AC3E}">
        <p14:creationId xmlns:p14="http://schemas.microsoft.com/office/powerpoint/2010/main" val="213080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3" name="Shape 103"/>
          <p:cNvSpPr txBox="1">
            <a:spLocks noGrp="1"/>
          </p:cNvSpPr>
          <p:nvPr>
            <p:ph idx="1"/>
          </p:nvPr>
        </p:nvSpPr>
        <p:spPr>
          <a:xfrm>
            <a:off x="776748" y="1425678"/>
            <a:ext cx="6699817" cy="3993361"/>
          </a:xfrm>
          <a:prstGeom prst="rect">
            <a:avLst/>
          </a:prstGeom>
          <a:noFill/>
          <a:ln>
            <a:noFill/>
          </a:ln>
        </p:spPr>
        <p:txBody>
          <a:bodyPr wrap="square" lIns="91425" tIns="45700" rIns="91425" bIns="45700" anchor="t" anchorCtr="0">
            <a:spAutoFit/>
          </a:bodyPr>
          <a:lstStyle/>
          <a:p>
            <a:pPr marL="342900" indent="-342900">
              <a:buClr>
                <a:schemeClr val="accent4"/>
              </a:buClr>
              <a:buSzPct val="100000"/>
              <a:buFont typeface="Wingdings" pitchFamily="2" charset="2"/>
              <a:buChar char="§"/>
            </a:pPr>
            <a:r>
              <a:rPr lang="x-none" dirty="0">
                <a:latin typeface="Arial"/>
                <a:ea typeface="Arial"/>
                <a:cs typeface="Arial"/>
                <a:sym typeface="Arial"/>
              </a:rPr>
              <a:t>1880s Snake oil salesmen</a:t>
            </a:r>
          </a:p>
          <a:p>
            <a:pPr marL="342900" indent="-342900">
              <a:buClr>
                <a:schemeClr val="accent4"/>
              </a:buClr>
              <a:buSzPct val="100000"/>
              <a:buFont typeface="Wingdings" pitchFamily="2" charset="2"/>
              <a:buChar char="§"/>
            </a:pPr>
            <a:r>
              <a:rPr lang="x-none" dirty="0">
                <a:latin typeface="Arial"/>
                <a:ea typeface="Arial"/>
                <a:cs typeface="Arial"/>
                <a:sym typeface="Arial"/>
              </a:rPr>
              <a:t>“Patent” medicines being sold</a:t>
            </a:r>
            <a:endParaRPr lang="en-US" dirty="0">
              <a:latin typeface="Arial"/>
              <a:ea typeface="Arial"/>
              <a:cs typeface="Arial"/>
              <a:sym typeface="Arial"/>
            </a:endParaRPr>
          </a:p>
          <a:p>
            <a:pPr marL="1028700" lvl="1" indent="-342900">
              <a:buClr>
                <a:schemeClr val="accent4"/>
              </a:buClr>
              <a:buSzPct val="100000"/>
              <a:buFont typeface="Wingdings" pitchFamily="2" charset="2"/>
              <a:buChar char="§"/>
            </a:pPr>
            <a:r>
              <a:rPr lang="en-US" i="1">
                <a:latin typeface="Arial"/>
                <a:ea typeface="Arial"/>
                <a:cs typeface="Arial"/>
                <a:sym typeface="Arial"/>
              </a:rPr>
              <a:t>wikipedia</a:t>
            </a:r>
            <a:r>
              <a:rPr lang="en-US" i="1" dirty="0">
                <a:latin typeface="Arial"/>
                <a:ea typeface="Arial"/>
                <a:cs typeface="Arial"/>
                <a:sym typeface="Arial"/>
              </a:rPr>
              <a:t>.org ›A patent medicine is a commercial product advertised as a purported over-the-counter medicine, without regard to its effectiveness. It is typically characterized as pseudoscience.</a:t>
            </a:r>
            <a:endParaRPr lang="x-none" i="1" dirty="0">
              <a:latin typeface="Arial"/>
              <a:ea typeface="Arial"/>
              <a:cs typeface="Arial"/>
              <a:sym typeface="Arial"/>
            </a:endParaRPr>
          </a:p>
          <a:p>
            <a:pPr marL="342900" indent="-342900">
              <a:buClr>
                <a:schemeClr val="accent4"/>
              </a:buClr>
              <a:buSzPct val="100000"/>
              <a:buFont typeface="Wingdings" pitchFamily="2" charset="2"/>
              <a:buChar char="§"/>
            </a:pPr>
            <a:r>
              <a:rPr lang="x-none" dirty="0">
                <a:latin typeface="Arial"/>
                <a:ea typeface="Arial"/>
                <a:cs typeface="Arial"/>
                <a:sym typeface="Arial"/>
              </a:rPr>
              <a:t>Adulterated food</a:t>
            </a:r>
          </a:p>
          <a:p>
            <a:pPr marL="342900" indent="-342900">
              <a:buClr>
                <a:schemeClr val="accent4"/>
              </a:buClr>
              <a:buSzPct val="100000"/>
              <a:buFont typeface="Wingdings" pitchFamily="2" charset="2"/>
              <a:buChar char="§"/>
            </a:pPr>
            <a:r>
              <a:rPr lang="x-none" dirty="0">
                <a:latin typeface="Arial"/>
                <a:ea typeface="Arial"/>
                <a:cs typeface="Arial"/>
                <a:sym typeface="Arial"/>
              </a:rPr>
              <a:t>“</a:t>
            </a:r>
            <a:r>
              <a:rPr lang="en-US" dirty="0">
                <a:latin typeface="Arial"/>
                <a:ea typeface="Arial"/>
                <a:cs typeface="Arial"/>
                <a:sym typeface="Arial"/>
              </a:rPr>
              <a:t>M</a:t>
            </a:r>
            <a:r>
              <a:rPr lang="x-none" dirty="0">
                <a:latin typeface="Arial"/>
                <a:ea typeface="Arial"/>
                <a:cs typeface="Arial"/>
                <a:sym typeface="Arial"/>
              </a:rPr>
              <a:t>edical” devices</a:t>
            </a:r>
          </a:p>
          <a:p>
            <a:pPr marL="342900" indent="-342900">
              <a:buClr>
                <a:schemeClr val="accent4"/>
              </a:buClr>
              <a:buSzPct val="100000"/>
              <a:buFont typeface="Wingdings" pitchFamily="2" charset="2"/>
              <a:buChar char="§"/>
            </a:pPr>
            <a:r>
              <a:rPr lang="x-none" dirty="0">
                <a:latin typeface="Arial"/>
                <a:ea typeface="Arial"/>
                <a:cs typeface="Arial"/>
                <a:sym typeface="Arial"/>
              </a:rPr>
              <a:t>Grassroots “pure food” movement</a:t>
            </a:r>
          </a:p>
        </p:txBody>
      </p:sp>
      <p:sp>
        <p:nvSpPr>
          <p:cNvPr id="3" name="Title 2">
            <a:extLst>
              <a:ext uri="{FF2B5EF4-FFF2-40B4-BE49-F238E27FC236}">
                <a16:creationId xmlns:a16="http://schemas.microsoft.com/office/drawing/2014/main" id="{6D49AA8E-6173-5647-8948-74B1C6A22A0D}"/>
              </a:ext>
            </a:extLst>
          </p:cNvPr>
          <p:cNvSpPr>
            <a:spLocks noGrp="1"/>
          </p:cNvSpPr>
          <p:nvPr>
            <p:ph type="title"/>
          </p:nvPr>
        </p:nvSpPr>
        <p:spPr/>
        <p:txBody>
          <a:bodyPr/>
          <a:lstStyle/>
          <a:p>
            <a:r>
              <a:rPr lang="en-US" dirty="0"/>
              <a:t>History of the FDA (1880s)</a:t>
            </a:r>
          </a:p>
        </p:txBody>
      </p:sp>
      <p:sp>
        <p:nvSpPr>
          <p:cNvPr id="104" name="Shape 104"/>
          <p:cNvSpPr/>
          <p:nvPr/>
        </p:nvSpPr>
        <p:spPr>
          <a:xfrm>
            <a:off x="7750800" y="327838"/>
            <a:ext cx="3785418" cy="5870280"/>
          </a:xfrm>
          <a:prstGeom prst="rect">
            <a:avLst/>
          </a:prstGeom>
          <a:blipFill>
            <a:blip r:embed="rId3"/>
            <a:stretch>
              <a:fillRect/>
            </a:stretch>
          </a:blipFill>
        </p:spPr>
      </p:sp>
    </p:spTree>
    <p:extLst>
      <p:ext uri="{BB962C8B-B14F-4D97-AF65-F5344CB8AC3E}">
        <p14:creationId xmlns:p14="http://schemas.microsoft.com/office/powerpoint/2010/main" val="4072806338"/>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6"/>
        <p:cNvGrpSpPr/>
        <p:nvPr/>
      </p:nvGrpSpPr>
      <p:grpSpPr>
        <a:xfrm>
          <a:off x="0" y="0"/>
          <a:ext cx="0" cy="0"/>
          <a:chOff x="0" y="0"/>
          <a:chExt cx="0" cy="0"/>
        </a:xfrm>
      </p:grpSpPr>
      <p:sp>
        <p:nvSpPr>
          <p:cNvPr id="117" name="Shape 117"/>
          <p:cNvSpPr/>
          <p:nvPr/>
        </p:nvSpPr>
        <p:spPr>
          <a:xfrm>
            <a:off x="1524001" y="193965"/>
            <a:ext cx="9374908" cy="6437744"/>
          </a:xfrm>
          <a:prstGeom prst="rect">
            <a:avLst/>
          </a:prstGeom>
          <a:blipFill>
            <a:blip r:embed="rId3"/>
            <a:stretch>
              <a:fillRect/>
            </a:stretch>
          </a:blipFill>
        </p:spPr>
      </p:sp>
    </p:spTree>
    <p:extLst>
      <p:ext uri="{BB962C8B-B14F-4D97-AF65-F5344CB8AC3E}">
        <p14:creationId xmlns:p14="http://schemas.microsoft.com/office/powerpoint/2010/main" val="3515486099"/>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22"/>
        <p:cNvGrpSpPr/>
        <p:nvPr/>
      </p:nvGrpSpPr>
      <p:grpSpPr>
        <a:xfrm>
          <a:off x="0" y="0"/>
          <a:ext cx="0" cy="0"/>
          <a:chOff x="0" y="0"/>
          <a:chExt cx="0" cy="0"/>
        </a:xfrm>
      </p:grpSpPr>
      <p:sp>
        <p:nvSpPr>
          <p:cNvPr id="123" name="Shape 123"/>
          <p:cNvSpPr/>
          <p:nvPr/>
        </p:nvSpPr>
        <p:spPr>
          <a:xfrm>
            <a:off x="3124200" y="-1"/>
            <a:ext cx="6213764" cy="6936509"/>
          </a:xfrm>
          <a:prstGeom prst="rect">
            <a:avLst/>
          </a:prstGeom>
          <a:blipFill>
            <a:blip r:embed="rId3"/>
            <a:stretch>
              <a:fillRect/>
            </a:stretch>
          </a:blipFill>
        </p:spPr>
      </p:sp>
    </p:spTree>
    <p:extLst>
      <p:ext uri="{BB962C8B-B14F-4D97-AF65-F5344CB8AC3E}">
        <p14:creationId xmlns:p14="http://schemas.microsoft.com/office/powerpoint/2010/main" val="262914549"/>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sp>
        <p:nvSpPr>
          <p:cNvPr id="130" name="Shape 130"/>
          <p:cNvSpPr txBox="1">
            <a:spLocks noGrp="1"/>
          </p:cNvSpPr>
          <p:nvPr>
            <p:ph idx="1"/>
          </p:nvPr>
        </p:nvSpPr>
        <p:spPr>
          <a:xfrm>
            <a:off x="781777" y="1930400"/>
            <a:ext cx="5780388" cy="3375243"/>
          </a:xfrm>
          <a:prstGeom prst="rect">
            <a:avLst/>
          </a:prstGeom>
          <a:noFill/>
          <a:ln>
            <a:noFill/>
          </a:ln>
        </p:spPr>
        <p:txBody>
          <a:bodyPr wrap="square" lIns="91425" tIns="45700" rIns="91425" bIns="45700" anchor="t" anchorCtr="0">
            <a:spAutoFit/>
          </a:bodyPr>
          <a:lstStyle/>
          <a:p>
            <a:pPr marL="342900" indent="-342900">
              <a:buClr>
                <a:schemeClr val="accent4"/>
              </a:buClr>
              <a:buSzPct val="100694"/>
              <a:buFont typeface="Wingdings" pitchFamily="2" charset="2"/>
              <a:buChar char="§"/>
            </a:pPr>
            <a:r>
              <a:rPr lang="x-none" dirty="0">
                <a:latin typeface="Arial"/>
                <a:ea typeface="Arial"/>
                <a:cs typeface="Arial"/>
                <a:sym typeface="Arial"/>
              </a:rPr>
              <a:t>1901</a:t>
            </a:r>
          </a:p>
          <a:p>
            <a:pPr marL="342900" indent="-342900">
              <a:buClr>
                <a:schemeClr val="accent4"/>
              </a:buClr>
              <a:buSzPct val="100694"/>
              <a:buFont typeface="Wingdings" pitchFamily="2" charset="2"/>
              <a:buChar char="§"/>
            </a:pPr>
            <a:r>
              <a:rPr lang="x-none" dirty="0">
                <a:latin typeface="Arial"/>
                <a:ea typeface="Arial"/>
                <a:cs typeface="Arial"/>
                <a:sym typeface="Arial"/>
              </a:rPr>
              <a:t>Used Jim’s serum to produce diphtheria vaccine</a:t>
            </a:r>
          </a:p>
          <a:p>
            <a:pPr marL="342900" indent="-342900">
              <a:buClr>
                <a:schemeClr val="accent4"/>
              </a:buClr>
              <a:buSzPct val="100694"/>
              <a:buFont typeface="Wingdings" pitchFamily="2" charset="2"/>
              <a:buChar char="§"/>
            </a:pPr>
            <a:r>
              <a:rPr lang="x-none" dirty="0">
                <a:latin typeface="Arial"/>
                <a:ea typeface="Arial"/>
                <a:cs typeface="Arial"/>
                <a:sym typeface="Arial"/>
              </a:rPr>
              <a:t>Jim contracted tetanus</a:t>
            </a:r>
          </a:p>
          <a:p>
            <a:pPr marL="342900" indent="-342900">
              <a:buClr>
                <a:schemeClr val="accent4"/>
              </a:buClr>
              <a:buSzPct val="100694"/>
              <a:buFont typeface="Wingdings" pitchFamily="2" charset="2"/>
              <a:buChar char="§"/>
            </a:pPr>
            <a:r>
              <a:rPr lang="x-none" dirty="0">
                <a:latin typeface="Arial"/>
                <a:ea typeface="Arial"/>
                <a:cs typeface="Arial"/>
                <a:sym typeface="Arial"/>
              </a:rPr>
              <a:t>Children contracted tetanus from the vaccine</a:t>
            </a:r>
          </a:p>
          <a:p>
            <a:pPr marL="342900" indent="-342900">
              <a:buClr>
                <a:schemeClr val="accent4"/>
              </a:buClr>
              <a:buSzPct val="100694"/>
              <a:buFont typeface="Wingdings" pitchFamily="2" charset="2"/>
              <a:buChar char="§"/>
            </a:pPr>
            <a:r>
              <a:rPr lang="x-none" dirty="0">
                <a:latin typeface="Arial"/>
                <a:ea typeface="Arial"/>
                <a:cs typeface="Arial"/>
                <a:sym typeface="Arial"/>
              </a:rPr>
              <a:t>Led to the passage of the Biologics Control Act of 1902</a:t>
            </a:r>
          </a:p>
        </p:txBody>
      </p:sp>
      <p:sp>
        <p:nvSpPr>
          <p:cNvPr id="132" name="Shape 132"/>
          <p:cNvSpPr/>
          <p:nvPr/>
        </p:nvSpPr>
        <p:spPr>
          <a:xfrm>
            <a:off x="7005474" y="571500"/>
            <a:ext cx="4798599" cy="5606101"/>
          </a:xfrm>
          <a:prstGeom prst="rect">
            <a:avLst/>
          </a:prstGeom>
          <a:blipFill>
            <a:blip r:embed="rId3"/>
            <a:stretch>
              <a:fillRect/>
            </a:stretch>
          </a:blipFill>
        </p:spPr>
      </p:sp>
      <p:sp>
        <p:nvSpPr>
          <p:cNvPr id="3" name="Title 2">
            <a:extLst>
              <a:ext uri="{FF2B5EF4-FFF2-40B4-BE49-F238E27FC236}">
                <a16:creationId xmlns:a16="http://schemas.microsoft.com/office/drawing/2014/main" id="{CBBEF87A-A2CF-2444-980D-716D45494451}"/>
              </a:ext>
            </a:extLst>
          </p:cNvPr>
          <p:cNvSpPr>
            <a:spLocks noGrp="1"/>
          </p:cNvSpPr>
          <p:nvPr>
            <p:ph type="title"/>
          </p:nvPr>
        </p:nvSpPr>
        <p:spPr/>
        <p:txBody>
          <a:bodyPr/>
          <a:lstStyle/>
          <a:p>
            <a:r>
              <a:rPr lang="en-US" dirty="0"/>
              <a:t>Jim the Horse</a:t>
            </a:r>
          </a:p>
        </p:txBody>
      </p:sp>
    </p:spTree>
    <p:extLst>
      <p:ext uri="{BB962C8B-B14F-4D97-AF65-F5344CB8AC3E}">
        <p14:creationId xmlns:p14="http://schemas.microsoft.com/office/powerpoint/2010/main" val="3152306192"/>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36"/>
        <p:cNvGrpSpPr/>
        <p:nvPr/>
      </p:nvGrpSpPr>
      <p:grpSpPr>
        <a:xfrm>
          <a:off x="0" y="0"/>
          <a:ext cx="0" cy="0"/>
          <a:chOff x="0" y="0"/>
          <a:chExt cx="0" cy="0"/>
        </a:xfrm>
      </p:grpSpPr>
      <p:sp>
        <p:nvSpPr>
          <p:cNvPr id="4" name="Title 3">
            <a:extLst>
              <a:ext uri="{FF2B5EF4-FFF2-40B4-BE49-F238E27FC236}">
                <a16:creationId xmlns:a16="http://schemas.microsoft.com/office/drawing/2014/main" id="{6594444C-1363-F449-8189-7AE27626B49D}"/>
              </a:ext>
            </a:extLst>
          </p:cNvPr>
          <p:cNvSpPr>
            <a:spLocks noGrp="1"/>
          </p:cNvSpPr>
          <p:nvPr>
            <p:ph type="title"/>
          </p:nvPr>
        </p:nvSpPr>
        <p:spPr/>
        <p:txBody>
          <a:bodyPr/>
          <a:lstStyle/>
          <a:p>
            <a:r>
              <a:rPr lang="en-US" dirty="0"/>
              <a:t>FDA (1906)</a:t>
            </a:r>
          </a:p>
        </p:txBody>
      </p:sp>
      <p:sp>
        <p:nvSpPr>
          <p:cNvPr id="5" name="Content Placeholder 4">
            <a:extLst>
              <a:ext uri="{FF2B5EF4-FFF2-40B4-BE49-F238E27FC236}">
                <a16:creationId xmlns:a16="http://schemas.microsoft.com/office/drawing/2014/main" id="{4545464D-A61E-2C40-ADB7-B7EA5B3F1854}"/>
              </a:ext>
            </a:extLst>
          </p:cNvPr>
          <p:cNvSpPr>
            <a:spLocks noGrp="1"/>
          </p:cNvSpPr>
          <p:nvPr>
            <p:ph sz="quarter" idx="10"/>
          </p:nvPr>
        </p:nvSpPr>
        <p:spPr/>
        <p:txBody>
          <a:bodyPr/>
          <a:lstStyle/>
          <a:p>
            <a:pPr marL="466725" indent="-454025">
              <a:buSzPct val="101190"/>
            </a:pPr>
            <a:r>
              <a:rPr lang="x-none">
                <a:ea typeface="Arial"/>
                <a:cs typeface="Arial"/>
                <a:sym typeface="Arial"/>
              </a:rPr>
              <a:t>Pure Food and Drug Act regulated</a:t>
            </a:r>
          </a:p>
          <a:p>
            <a:pPr marL="1371600" lvl="2">
              <a:buSzPct val="100694"/>
              <a:buFont typeface="Arial" panose="020B0604020202020204" pitchFamily="34" charset="0"/>
              <a:buChar char="•"/>
            </a:pPr>
            <a:r>
              <a:rPr lang="x-none" sz="2400">
                <a:ea typeface="Arial"/>
                <a:cs typeface="Arial"/>
                <a:sym typeface="Arial"/>
              </a:rPr>
              <a:t>Food preparation</a:t>
            </a:r>
          </a:p>
          <a:p>
            <a:pPr marL="1371600" lvl="2">
              <a:buSzPct val="100694"/>
              <a:buFont typeface="Arial" panose="020B0604020202020204" pitchFamily="34" charset="0"/>
              <a:buChar char="•"/>
            </a:pPr>
            <a:r>
              <a:rPr lang="x-none" sz="2400">
                <a:ea typeface="Arial"/>
                <a:cs typeface="Arial"/>
                <a:sym typeface="Arial"/>
              </a:rPr>
              <a:t>Medical devices</a:t>
            </a:r>
          </a:p>
          <a:p>
            <a:pPr marL="1371600" lvl="2">
              <a:buSzPct val="100694"/>
              <a:buFont typeface="Arial" panose="020B0604020202020204" pitchFamily="34" charset="0"/>
              <a:buChar char="•"/>
            </a:pPr>
            <a:r>
              <a:rPr lang="x-none" sz="2400">
                <a:ea typeface="Arial"/>
                <a:cs typeface="Arial"/>
                <a:sym typeface="Arial"/>
              </a:rPr>
              <a:t>Ingredients in medicines</a:t>
            </a:r>
          </a:p>
          <a:p>
            <a:pPr marL="466725" indent="-454025">
              <a:buSzPct val="101190"/>
            </a:pPr>
            <a:r>
              <a:rPr lang="x-none">
                <a:cs typeface="Arial"/>
                <a:sym typeface="Arial"/>
              </a:rPr>
              <a:t>Federal regulations, no longer state jurisdiction</a:t>
            </a:r>
          </a:p>
          <a:p>
            <a:endParaRPr lang="en-US" dirty="0"/>
          </a:p>
        </p:txBody>
      </p:sp>
      <p:sp>
        <p:nvSpPr>
          <p:cNvPr id="139" name="Shape 139"/>
          <p:cNvSpPr/>
          <p:nvPr/>
        </p:nvSpPr>
        <p:spPr>
          <a:xfrm>
            <a:off x="6502400" y="73891"/>
            <a:ext cx="4932218" cy="6784109"/>
          </a:xfrm>
          <a:prstGeom prst="rect">
            <a:avLst/>
          </a:prstGeom>
          <a:blipFill>
            <a:blip r:embed="rId3"/>
            <a:stretch>
              <a:fillRect/>
            </a:stretch>
          </a:blipFill>
        </p:spPr>
      </p:sp>
    </p:spTree>
    <p:extLst>
      <p:ext uri="{BB962C8B-B14F-4D97-AF65-F5344CB8AC3E}">
        <p14:creationId xmlns:p14="http://schemas.microsoft.com/office/powerpoint/2010/main" val="1717417724"/>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146" name="Shape 146"/>
          <p:cNvSpPr txBox="1">
            <a:spLocks noGrp="1"/>
          </p:cNvSpPr>
          <p:nvPr>
            <p:ph idx="1"/>
          </p:nvPr>
        </p:nvSpPr>
        <p:spPr>
          <a:xfrm>
            <a:off x="895350" y="1752600"/>
            <a:ext cx="10363200" cy="4381159"/>
          </a:xfrm>
          <a:prstGeom prst="rect">
            <a:avLst/>
          </a:prstGeom>
          <a:noFill/>
          <a:ln>
            <a:noFill/>
          </a:ln>
        </p:spPr>
        <p:txBody>
          <a:bodyPr wrap="square" lIns="91425" tIns="45700" rIns="91425" bIns="45700" anchor="t" anchorCtr="0">
            <a:spAutoFit/>
          </a:bodyPr>
          <a:lstStyle/>
          <a:p>
            <a:pPr marL="0" indent="0">
              <a:buSzPct val="101190"/>
            </a:pPr>
            <a:r>
              <a:rPr lang="x-none" dirty="0">
                <a:latin typeface="Arial"/>
                <a:ea typeface="Arial"/>
                <a:cs typeface="Arial"/>
                <a:sym typeface="Arial"/>
              </a:rPr>
              <a:t>Became a law enforcement agency but receives funding and direction from </a:t>
            </a:r>
            <a:r>
              <a:rPr lang="x-none">
                <a:latin typeface="Arial"/>
                <a:ea typeface="Arial"/>
                <a:cs typeface="Arial"/>
                <a:sym typeface="Arial"/>
              </a:rPr>
              <a:t>Congress.</a:t>
            </a:r>
            <a:endParaRPr lang="en-US" dirty="0">
              <a:latin typeface="Arial"/>
              <a:ea typeface="Arial"/>
              <a:cs typeface="Arial"/>
              <a:sym typeface="Arial"/>
            </a:endParaRPr>
          </a:p>
          <a:p>
            <a:pPr marL="0" indent="0">
              <a:buSzPct val="101190"/>
            </a:pPr>
            <a:endParaRPr lang="x-none" dirty="0">
              <a:latin typeface="Arial"/>
              <a:ea typeface="Arial"/>
              <a:cs typeface="Arial"/>
              <a:sym typeface="Arial"/>
            </a:endParaRPr>
          </a:p>
          <a:p>
            <a:pPr marL="0" lvl="1" indent="0">
              <a:buSzPct val="25000"/>
              <a:buNone/>
            </a:pPr>
            <a:r>
              <a:rPr lang="x-none" sz="2500" dirty="0">
                <a:latin typeface="Arial"/>
                <a:ea typeface="Arial"/>
                <a:cs typeface="Arial"/>
                <a:sym typeface="Arial"/>
              </a:rPr>
              <a:t>Permitted to </a:t>
            </a:r>
          </a:p>
          <a:p>
            <a:pPr lvl="1">
              <a:buClr>
                <a:schemeClr val="accent4"/>
              </a:buClr>
              <a:buSzPct val="100000"/>
              <a:buFont typeface="Wingdings" pitchFamily="2" charset="2"/>
              <a:buChar char="§"/>
            </a:pPr>
            <a:r>
              <a:rPr lang="x-none" sz="2500" dirty="0">
                <a:latin typeface="Arial"/>
                <a:ea typeface="Arial"/>
                <a:cs typeface="Arial"/>
                <a:sym typeface="Arial"/>
              </a:rPr>
              <a:t>Ban product</a:t>
            </a:r>
          </a:p>
          <a:p>
            <a:pPr lvl="1">
              <a:buClr>
                <a:schemeClr val="accent4"/>
              </a:buClr>
              <a:buSzPct val="100000"/>
              <a:buFont typeface="Wingdings" pitchFamily="2" charset="2"/>
              <a:buChar char="§"/>
            </a:pPr>
            <a:r>
              <a:rPr lang="x-none" sz="2500" dirty="0">
                <a:latin typeface="Arial"/>
                <a:ea typeface="Arial"/>
                <a:cs typeface="Arial"/>
                <a:sym typeface="Arial"/>
              </a:rPr>
              <a:t>Control distribution</a:t>
            </a:r>
          </a:p>
          <a:p>
            <a:pPr lvl="1">
              <a:buClr>
                <a:schemeClr val="accent4"/>
              </a:buClr>
              <a:buSzPct val="100000"/>
              <a:buFont typeface="Wingdings" pitchFamily="2" charset="2"/>
              <a:buChar char="§"/>
            </a:pPr>
            <a:r>
              <a:rPr lang="x-none" sz="2500">
                <a:latin typeface="Arial"/>
                <a:ea typeface="Arial"/>
                <a:cs typeface="Arial"/>
                <a:sym typeface="Arial"/>
              </a:rPr>
              <a:t>Control marketing</a:t>
            </a:r>
            <a:endParaRPr lang="en-US" sz="2500" dirty="0">
              <a:latin typeface="Arial"/>
              <a:ea typeface="Arial"/>
              <a:cs typeface="Arial"/>
              <a:sym typeface="Arial"/>
            </a:endParaRPr>
          </a:p>
          <a:p>
            <a:pPr lvl="3" indent="-228600">
              <a:buSzPct val="100000"/>
            </a:pPr>
            <a:endParaRPr lang="x-none" sz="2000" dirty="0">
              <a:latin typeface="Arial"/>
              <a:ea typeface="Arial"/>
              <a:cs typeface="Arial"/>
              <a:sym typeface="Arial"/>
            </a:endParaRPr>
          </a:p>
          <a:p>
            <a:pPr marL="0" indent="0">
              <a:buSzPct val="101190"/>
            </a:pPr>
            <a:r>
              <a:rPr lang="x-none" dirty="0">
                <a:latin typeface="Arial"/>
                <a:ea typeface="Arial"/>
                <a:cs typeface="Arial"/>
                <a:sym typeface="Arial"/>
              </a:rPr>
              <a:t>CBER, formed in 1902 by the Biologics Control Act to control vaccine manufacture, predates the FDA and was incorporated into the Agency </a:t>
            </a:r>
            <a:r>
              <a:rPr lang="x-none">
                <a:latin typeface="Arial"/>
                <a:ea typeface="Arial"/>
                <a:cs typeface="Arial"/>
                <a:sym typeface="Arial"/>
              </a:rPr>
              <a:t>in 1972</a:t>
            </a:r>
            <a:r>
              <a:rPr lang="en-US" dirty="0">
                <a:latin typeface="Arial"/>
                <a:ea typeface="Arial"/>
                <a:cs typeface="Arial"/>
                <a:sym typeface="Arial"/>
              </a:rPr>
              <a:t>.</a:t>
            </a:r>
            <a:endParaRPr lang="x-none" dirty="0">
              <a:latin typeface="Arial"/>
              <a:ea typeface="Arial"/>
              <a:cs typeface="Arial"/>
              <a:sym typeface="Arial"/>
            </a:endParaRPr>
          </a:p>
        </p:txBody>
      </p:sp>
      <p:sp>
        <p:nvSpPr>
          <p:cNvPr id="3" name="Title 2">
            <a:extLst>
              <a:ext uri="{FF2B5EF4-FFF2-40B4-BE49-F238E27FC236}">
                <a16:creationId xmlns:a16="http://schemas.microsoft.com/office/drawing/2014/main" id="{F0E679D3-DAA7-8A4F-98D3-C82F814F4A4E}"/>
              </a:ext>
            </a:extLst>
          </p:cNvPr>
          <p:cNvSpPr>
            <a:spLocks noGrp="1"/>
          </p:cNvSpPr>
          <p:nvPr>
            <p:ph type="title"/>
          </p:nvPr>
        </p:nvSpPr>
        <p:spPr/>
        <p:txBody>
          <a:bodyPr/>
          <a:lstStyle/>
          <a:p>
            <a:r>
              <a:rPr lang="en-US" dirty="0"/>
              <a:t>FDA (1927)</a:t>
            </a:r>
          </a:p>
        </p:txBody>
      </p:sp>
    </p:spTree>
    <p:extLst>
      <p:ext uri="{BB962C8B-B14F-4D97-AF65-F5344CB8AC3E}">
        <p14:creationId xmlns:p14="http://schemas.microsoft.com/office/powerpoint/2010/main" val="9851258"/>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51"/>
        <p:cNvGrpSpPr/>
        <p:nvPr/>
      </p:nvGrpSpPr>
      <p:grpSpPr>
        <a:xfrm>
          <a:off x="0" y="0"/>
          <a:ext cx="0" cy="0"/>
          <a:chOff x="0" y="0"/>
          <a:chExt cx="0" cy="0"/>
        </a:xfrm>
      </p:grpSpPr>
      <p:sp>
        <p:nvSpPr>
          <p:cNvPr id="153" name="Shape 153"/>
          <p:cNvSpPr txBox="1">
            <a:spLocks noGrp="1"/>
          </p:cNvSpPr>
          <p:nvPr>
            <p:ph idx="1"/>
          </p:nvPr>
        </p:nvSpPr>
        <p:spPr>
          <a:xfrm>
            <a:off x="895350" y="1368827"/>
            <a:ext cx="7157127" cy="5361940"/>
          </a:xfrm>
          <a:prstGeom prst="rect">
            <a:avLst/>
          </a:prstGeom>
          <a:noFill/>
          <a:ln>
            <a:noFill/>
          </a:ln>
        </p:spPr>
        <p:txBody>
          <a:bodyPr wrap="square" lIns="91425" tIns="45700" rIns="91425" bIns="45700" anchor="t" anchorCtr="0">
            <a:spAutoFit/>
          </a:bodyPr>
          <a:lstStyle/>
          <a:p>
            <a:pPr marL="342900" lvl="1" indent="-342900">
              <a:spcBef>
                <a:spcPts val="480"/>
              </a:spcBef>
              <a:buClr>
                <a:schemeClr val="accent4"/>
              </a:buClr>
              <a:buSzPct val="111979"/>
              <a:buFont typeface="Wingdings" pitchFamily="2" charset="2"/>
              <a:buChar char="§"/>
            </a:pPr>
            <a:r>
              <a:rPr lang="x-none" sz="2500">
                <a:latin typeface="Arial"/>
                <a:ea typeface="Arial"/>
                <a:cs typeface="Arial"/>
                <a:sym typeface="Arial"/>
              </a:rPr>
              <a:t>Elixir </a:t>
            </a:r>
            <a:r>
              <a:rPr lang="x-none" sz="2500" dirty="0">
                <a:latin typeface="Arial"/>
                <a:ea typeface="Arial"/>
                <a:cs typeface="Arial"/>
                <a:sym typeface="Arial"/>
              </a:rPr>
              <a:t>Sulf</a:t>
            </a:r>
            <a:r>
              <a:rPr lang="en-US" sz="2500" dirty="0">
                <a:latin typeface="Arial"/>
                <a:ea typeface="Arial"/>
                <a:cs typeface="Arial"/>
                <a:sym typeface="Arial"/>
              </a:rPr>
              <a:t>a</a:t>
            </a:r>
            <a:r>
              <a:rPr lang="x-none" sz="2500" dirty="0">
                <a:latin typeface="Arial"/>
                <a:ea typeface="Arial"/>
                <a:cs typeface="Arial"/>
                <a:sym typeface="Arial"/>
              </a:rPr>
              <a:t>namide - Antibiotic 1937 </a:t>
            </a:r>
          </a:p>
          <a:p>
            <a:pPr marL="342900" lvl="2" indent="-342900">
              <a:spcBef>
                <a:spcPts val="400"/>
              </a:spcBef>
              <a:buClr>
                <a:schemeClr val="accent4"/>
              </a:buClr>
              <a:buSzPct val="100000"/>
              <a:buFont typeface="Wingdings" pitchFamily="2" charset="2"/>
              <a:buChar char="§"/>
            </a:pPr>
            <a:r>
              <a:rPr lang="x-none" sz="2500" dirty="0">
                <a:latin typeface="Arial"/>
                <a:ea typeface="Arial"/>
                <a:cs typeface="Arial"/>
                <a:sym typeface="Arial"/>
              </a:rPr>
              <a:t>Unpalatable as a pill</a:t>
            </a:r>
          </a:p>
          <a:p>
            <a:pPr marL="342900" lvl="2" indent="-342900">
              <a:spcBef>
                <a:spcPts val="400"/>
              </a:spcBef>
              <a:buClr>
                <a:schemeClr val="accent4"/>
              </a:buClr>
              <a:buSzPct val="100000"/>
              <a:buFont typeface="Wingdings" pitchFamily="2" charset="2"/>
              <a:buChar char="§"/>
            </a:pPr>
            <a:r>
              <a:rPr lang="x-none" sz="2500" dirty="0">
                <a:latin typeface="Arial"/>
                <a:ea typeface="Arial"/>
                <a:cs typeface="Arial"/>
                <a:sym typeface="Arial"/>
              </a:rPr>
              <a:t>Massengill decided to make soluble formulation</a:t>
            </a:r>
          </a:p>
          <a:p>
            <a:pPr marL="342900" lvl="2" indent="-342900">
              <a:spcBef>
                <a:spcPts val="400"/>
              </a:spcBef>
              <a:buClr>
                <a:schemeClr val="accent4"/>
              </a:buClr>
              <a:buSzPct val="100000"/>
              <a:buFont typeface="Wingdings" pitchFamily="2" charset="2"/>
              <a:buChar char="§"/>
            </a:pPr>
            <a:r>
              <a:rPr lang="x-none" sz="2500" dirty="0">
                <a:latin typeface="Arial"/>
                <a:ea typeface="Arial"/>
                <a:cs typeface="Arial"/>
                <a:sym typeface="Arial"/>
              </a:rPr>
              <a:t>Added pink color and cherry flavor</a:t>
            </a:r>
          </a:p>
          <a:p>
            <a:pPr marL="342900" lvl="2" indent="-342900">
              <a:spcBef>
                <a:spcPts val="400"/>
              </a:spcBef>
              <a:buClr>
                <a:schemeClr val="accent4"/>
              </a:buClr>
              <a:buSzPct val="100000"/>
              <a:buFont typeface="Wingdings" pitchFamily="2" charset="2"/>
              <a:buChar char="§"/>
            </a:pPr>
            <a:r>
              <a:rPr lang="x-none" sz="2500" dirty="0">
                <a:latin typeface="Arial"/>
                <a:ea typeface="Arial"/>
                <a:cs typeface="Arial"/>
                <a:sym typeface="Arial"/>
              </a:rPr>
              <a:t>Soon after its release, people started dying</a:t>
            </a:r>
          </a:p>
          <a:p>
            <a:pPr marL="342900" lvl="2" indent="-342900">
              <a:spcBef>
                <a:spcPts val="400"/>
              </a:spcBef>
              <a:buClr>
                <a:schemeClr val="accent4"/>
              </a:buClr>
              <a:buSzPct val="100000"/>
              <a:buFont typeface="Wingdings" pitchFamily="2" charset="2"/>
              <a:buChar char="§"/>
            </a:pPr>
            <a:r>
              <a:rPr lang="x-none" sz="2500" dirty="0">
                <a:latin typeface="Arial"/>
                <a:ea typeface="Arial"/>
                <a:cs typeface="Arial"/>
                <a:sym typeface="Arial"/>
              </a:rPr>
              <a:t>Testing performed by EMK Geiling, and assisted by Frances Oldham Kelsey, it turned out the solvent was diethylene glycol (</a:t>
            </a:r>
            <a:r>
              <a:rPr lang="x-none" sz="2500" i="1" dirty="0">
                <a:latin typeface="Arial"/>
                <a:ea typeface="Arial"/>
                <a:cs typeface="Arial"/>
                <a:sym typeface="Arial"/>
              </a:rPr>
              <a:t>i.e.,</a:t>
            </a:r>
            <a:r>
              <a:rPr lang="x-none" sz="2500" dirty="0">
                <a:latin typeface="Arial"/>
                <a:ea typeface="Arial"/>
                <a:cs typeface="Arial"/>
                <a:sym typeface="Arial"/>
              </a:rPr>
              <a:t> antifreeze) </a:t>
            </a:r>
          </a:p>
          <a:p>
            <a:pPr marL="342900" lvl="2" indent="-342900">
              <a:spcBef>
                <a:spcPts val="400"/>
              </a:spcBef>
              <a:buClr>
                <a:schemeClr val="accent4"/>
              </a:buClr>
              <a:buSzPct val="100000"/>
              <a:buFont typeface="Wingdings" pitchFamily="2" charset="2"/>
              <a:buChar char="§"/>
            </a:pPr>
            <a:r>
              <a:rPr lang="x-none" sz="2500" dirty="0">
                <a:latin typeface="Arial"/>
                <a:ea typeface="Arial"/>
                <a:cs typeface="Arial"/>
                <a:sym typeface="Arial"/>
              </a:rPr>
              <a:t>107 deaths attributed, Massengill not held accountable due to FDA not requiring safety data. Fined for “misbranding” product.</a:t>
            </a:r>
          </a:p>
          <a:p>
            <a:endParaRPr lang="x-none" sz="2400" dirty="0">
              <a:latin typeface="Arial"/>
              <a:ea typeface="Arial"/>
              <a:cs typeface="Arial"/>
              <a:sym typeface="Arial"/>
            </a:endParaRPr>
          </a:p>
        </p:txBody>
      </p:sp>
      <p:sp>
        <p:nvSpPr>
          <p:cNvPr id="2" name="Title 1">
            <a:extLst>
              <a:ext uri="{FF2B5EF4-FFF2-40B4-BE49-F238E27FC236}">
                <a16:creationId xmlns:a16="http://schemas.microsoft.com/office/drawing/2014/main" id="{A501BA1B-2DC2-0D42-9DD6-D51193AFB510}"/>
              </a:ext>
            </a:extLst>
          </p:cNvPr>
          <p:cNvSpPr>
            <a:spLocks noGrp="1"/>
          </p:cNvSpPr>
          <p:nvPr>
            <p:ph type="title"/>
          </p:nvPr>
        </p:nvSpPr>
        <p:spPr/>
        <p:txBody>
          <a:bodyPr/>
          <a:lstStyle/>
          <a:p>
            <a:r>
              <a:rPr lang="en-US" dirty="0"/>
              <a:t>History of the FDA (1930s)</a:t>
            </a:r>
          </a:p>
        </p:txBody>
      </p:sp>
      <p:sp>
        <p:nvSpPr>
          <p:cNvPr id="154" name="Shape 154"/>
          <p:cNvSpPr/>
          <p:nvPr/>
        </p:nvSpPr>
        <p:spPr>
          <a:xfrm>
            <a:off x="8159274" y="794327"/>
            <a:ext cx="3968073" cy="5283200"/>
          </a:xfrm>
          <a:prstGeom prst="rect">
            <a:avLst/>
          </a:prstGeom>
          <a:blipFill>
            <a:blip r:embed="rId3"/>
            <a:stretch>
              <a:fillRect/>
            </a:stretch>
          </a:blipFill>
        </p:spPr>
      </p:sp>
    </p:spTree>
    <p:extLst>
      <p:ext uri="{BB962C8B-B14F-4D97-AF65-F5344CB8AC3E}">
        <p14:creationId xmlns:p14="http://schemas.microsoft.com/office/powerpoint/2010/main" val="494445578"/>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lstStyle/>
          <a:p>
            <a:r>
              <a:rPr lang="x-none">
                <a:sym typeface="Arial"/>
              </a:rPr>
              <a:t>History of the FDA (1938)</a:t>
            </a:r>
            <a:endParaRPr lang="x-none" dirty="0">
              <a:sym typeface="Arial"/>
            </a:endParaRPr>
          </a:p>
        </p:txBody>
      </p:sp>
      <p:sp>
        <p:nvSpPr>
          <p:cNvPr id="161" name="Shape 161"/>
          <p:cNvSpPr txBox="1">
            <a:spLocks noGrp="1"/>
          </p:cNvSpPr>
          <p:nvPr>
            <p:ph idx="1"/>
          </p:nvPr>
        </p:nvSpPr>
        <p:spPr/>
        <p:txBody>
          <a:bodyPr>
            <a:normAutofit/>
          </a:bodyPr>
          <a:lstStyle/>
          <a:p>
            <a:pPr lvl="1">
              <a:buClr>
                <a:schemeClr val="accent4"/>
              </a:buClr>
              <a:buFont typeface="Wingdings" pitchFamily="2" charset="2"/>
              <a:buChar char="§"/>
            </a:pPr>
            <a:r>
              <a:rPr lang="x-none" sz="2500">
                <a:sym typeface="Arial"/>
              </a:rPr>
              <a:t>Federal Food Drug and Cosmetic Act </a:t>
            </a:r>
          </a:p>
          <a:p>
            <a:pPr lvl="1">
              <a:buClr>
                <a:schemeClr val="accent4"/>
              </a:buClr>
              <a:buFont typeface="Wingdings" pitchFamily="2" charset="2"/>
              <a:buChar char="§"/>
            </a:pPr>
            <a:r>
              <a:rPr lang="x-none" sz="2500">
                <a:sym typeface="Arial"/>
              </a:rPr>
              <a:t>Required pharmaceutical companies to provide</a:t>
            </a:r>
          </a:p>
          <a:p>
            <a:pPr lvl="3">
              <a:buClr>
                <a:schemeClr val="accent4"/>
              </a:buClr>
            </a:pPr>
            <a:r>
              <a:rPr lang="x-none" sz="2500">
                <a:sym typeface="Arial"/>
              </a:rPr>
              <a:t>Evidence of SAFETY of products</a:t>
            </a:r>
          </a:p>
          <a:p>
            <a:pPr lvl="3">
              <a:buClr>
                <a:schemeClr val="accent4"/>
              </a:buClr>
            </a:pPr>
            <a:r>
              <a:rPr lang="x-none" sz="2500">
                <a:sym typeface="Arial"/>
              </a:rPr>
              <a:t>Warnings of potential hazards</a:t>
            </a:r>
          </a:p>
          <a:p>
            <a:pPr lvl="1">
              <a:buClr>
                <a:schemeClr val="accent4"/>
              </a:buClr>
              <a:buFont typeface="Wingdings" pitchFamily="2" charset="2"/>
              <a:buChar char="§"/>
            </a:pPr>
            <a:r>
              <a:rPr lang="x-none" sz="2500">
                <a:sym typeface="Arial"/>
              </a:rPr>
              <a:t>Covers:</a:t>
            </a:r>
          </a:p>
          <a:p>
            <a:pPr lvl="3">
              <a:buClr>
                <a:schemeClr val="accent4"/>
              </a:buClr>
            </a:pPr>
            <a:r>
              <a:rPr lang="x-none" sz="2500">
                <a:sym typeface="Arial"/>
              </a:rPr>
              <a:t>Drugs</a:t>
            </a:r>
          </a:p>
          <a:p>
            <a:pPr lvl="3">
              <a:buClr>
                <a:schemeClr val="accent4"/>
              </a:buClr>
            </a:pPr>
            <a:r>
              <a:rPr lang="x-none" sz="2500">
                <a:sym typeface="Arial"/>
              </a:rPr>
              <a:t>Cosmetics</a:t>
            </a:r>
          </a:p>
          <a:p>
            <a:pPr lvl="3">
              <a:buClr>
                <a:schemeClr val="accent4"/>
              </a:buClr>
            </a:pPr>
            <a:r>
              <a:rPr lang="x-none" sz="2500">
                <a:sym typeface="Arial"/>
              </a:rPr>
              <a:t>Food additives including colorings </a:t>
            </a:r>
            <a:endParaRPr lang="x-none" sz="2500" dirty="0">
              <a:sym typeface="Arial"/>
            </a:endParaRPr>
          </a:p>
        </p:txBody>
      </p:sp>
    </p:spTree>
    <p:extLst>
      <p:ext uri="{BB962C8B-B14F-4D97-AF65-F5344CB8AC3E}">
        <p14:creationId xmlns:p14="http://schemas.microsoft.com/office/powerpoint/2010/main" val="121951913"/>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95"/>
        <p:cNvGrpSpPr/>
        <p:nvPr/>
      </p:nvGrpSpPr>
      <p:grpSpPr>
        <a:xfrm>
          <a:off x="0" y="0"/>
          <a:ext cx="0" cy="0"/>
          <a:chOff x="0" y="0"/>
          <a:chExt cx="0" cy="0"/>
        </a:xfrm>
      </p:grpSpPr>
      <p:sp>
        <p:nvSpPr>
          <p:cNvPr id="3" name="Title 2">
            <a:extLst>
              <a:ext uri="{FF2B5EF4-FFF2-40B4-BE49-F238E27FC236}">
                <a16:creationId xmlns:a16="http://schemas.microsoft.com/office/drawing/2014/main" id="{6E3CE426-550E-A745-956E-5AA56B142965}"/>
              </a:ext>
            </a:extLst>
          </p:cNvPr>
          <p:cNvSpPr>
            <a:spLocks noGrp="1"/>
          </p:cNvSpPr>
          <p:nvPr>
            <p:ph type="title"/>
          </p:nvPr>
        </p:nvSpPr>
        <p:spPr/>
        <p:txBody>
          <a:bodyPr/>
          <a:lstStyle/>
          <a:p>
            <a:r>
              <a:rPr lang="en-US" dirty="0"/>
              <a:t>History of the FDA (1932-1972)</a:t>
            </a:r>
          </a:p>
        </p:txBody>
      </p:sp>
      <p:sp>
        <p:nvSpPr>
          <p:cNvPr id="4" name="Content Placeholder 3">
            <a:extLst>
              <a:ext uri="{FF2B5EF4-FFF2-40B4-BE49-F238E27FC236}">
                <a16:creationId xmlns:a16="http://schemas.microsoft.com/office/drawing/2014/main" id="{47B30408-5DA3-854B-B2DB-F0CB97A5FFB4}"/>
              </a:ext>
            </a:extLst>
          </p:cNvPr>
          <p:cNvSpPr>
            <a:spLocks noGrp="1"/>
          </p:cNvSpPr>
          <p:nvPr>
            <p:ph sz="quarter" idx="10"/>
          </p:nvPr>
        </p:nvSpPr>
        <p:spPr>
          <a:xfrm>
            <a:off x="895350" y="1869142"/>
            <a:ext cx="5714999" cy="4417358"/>
          </a:xfrm>
        </p:spPr>
        <p:txBody>
          <a:bodyPr>
            <a:normAutofit lnSpcReduction="10000"/>
          </a:bodyPr>
          <a:lstStyle/>
          <a:p>
            <a:pPr marL="0" lvl="1" indent="0">
              <a:spcBef>
                <a:spcPts val="480"/>
              </a:spcBef>
              <a:buClr>
                <a:schemeClr val="dk2"/>
              </a:buClr>
              <a:buSzPct val="111979"/>
              <a:buNone/>
            </a:pPr>
            <a:r>
              <a:rPr lang="x-none" sz="2500">
                <a:solidFill>
                  <a:schemeClr val="accent4"/>
                </a:solidFill>
                <a:ea typeface="Arial"/>
                <a:cs typeface="Arial"/>
                <a:sym typeface="Arial"/>
              </a:rPr>
              <a:t>TUSKEEGEE SYPHILIS TRIAL</a:t>
            </a:r>
          </a:p>
          <a:p>
            <a:pPr marL="342900" lvl="1">
              <a:spcBef>
                <a:spcPts val="480"/>
              </a:spcBef>
              <a:buSzPct val="100000"/>
            </a:pPr>
            <a:r>
              <a:rPr lang="x-none" sz="2500">
                <a:ea typeface="Arial"/>
                <a:cs typeface="Arial"/>
                <a:sym typeface="Arial"/>
              </a:rPr>
              <a:t>399 infected/200 uninfected poor, illiterate, African-American sharecroppers</a:t>
            </a:r>
          </a:p>
          <a:p>
            <a:pPr marL="342900" lvl="1">
              <a:spcBef>
                <a:spcPts val="480"/>
              </a:spcBef>
              <a:buSzPct val="100000"/>
            </a:pPr>
            <a:r>
              <a:rPr lang="x-none" sz="2500">
                <a:ea typeface="Arial"/>
                <a:cs typeface="Arial"/>
                <a:sym typeface="Arial"/>
              </a:rPr>
              <a:t>Purpose: study natural history of disease</a:t>
            </a:r>
          </a:p>
          <a:p>
            <a:pPr marL="342900" lvl="1">
              <a:spcBef>
                <a:spcPts val="480"/>
              </a:spcBef>
              <a:buSzPct val="100000"/>
            </a:pPr>
            <a:r>
              <a:rPr lang="x-none" sz="2500">
                <a:ea typeface="Arial"/>
                <a:cs typeface="Arial"/>
                <a:sym typeface="Arial"/>
              </a:rPr>
              <a:t>Participants</a:t>
            </a:r>
            <a:r>
              <a:rPr lang="en-US" sz="2500" dirty="0">
                <a:ea typeface="Arial"/>
                <a:cs typeface="Arial"/>
                <a:sym typeface="Arial"/>
              </a:rPr>
              <a:t>:</a:t>
            </a:r>
            <a:endParaRPr lang="x-none" sz="2500">
              <a:ea typeface="Arial"/>
              <a:cs typeface="Arial"/>
              <a:sym typeface="Arial"/>
            </a:endParaRPr>
          </a:p>
          <a:p>
            <a:pPr marL="742950" lvl="3">
              <a:buSzPct val="100000"/>
              <a:buFont typeface="Arial" panose="020B0604020202020204" pitchFamily="34" charset="0"/>
              <a:buChar char="•"/>
            </a:pPr>
            <a:r>
              <a:rPr lang="x-none" sz="2000">
                <a:ea typeface="Arial"/>
                <a:cs typeface="Arial"/>
                <a:sym typeface="Arial"/>
              </a:rPr>
              <a:t>Not informed of diagnosis</a:t>
            </a:r>
            <a:endParaRPr lang="en-US" sz="2000" dirty="0">
              <a:ea typeface="Arial"/>
              <a:cs typeface="Arial"/>
              <a:sym typeface="Arial"/>
            </a:endParaRPr>
          </a:p>
          <a:p>
            <a:pPr marL="742950" lvl="3">
              <a:buSzPct val="100000"/>
              <a:buFont typeface="Arial" panose="020B0604020202020204" pitchFamily="34" charset="0"/>
              <a:buChar char="•"/>
            </a:pPr>
            <a:r>
              <a:rPr lang="x-none" sz="2000">
                <a:ea typeface="Arial"/>
                <a:cs typeface="Arial"/>
                <a:sym typeface="Arial"/>
              </a:rPr>
              <a:t>Told they had ‘bad blood’ and could receive </a:t>
            </a:r>
          </a:p>
          <a:p>
            <a:pPr marL="1143000" lvl="5">
              <a:spcBef>
                <a:spcPts val="360"/>
              </a:spcBef>
              <a:buClr>
                <a:schemeClr val="accent4"/>
              </a:buClr>
              <a:buSzPct val="100000"/>
              <a:buFont typeface="Courier New" panose="02070309020205020404" pitchFamily="49" charset="0"/>
              <a:buChar char="o"/>
            </a:pPr>
            <a:r>
              <a:rPr lang="x-none">
                <a:ea typeface="Arial"/>
                <a:cs typeface="Arial"/>
                <a:sym typeface="Arial"/>
              </a:rPr>
              <a:t>Free treatment</a:t>
            </a:r>
          </a:p>
          <a:p>
            <a:pPr marL="1143000" lvl="5">
              <a:spcBef>
                <a:spcPts val="360"/>
              </a:spcBef>
              <a:buClr>
                <a:schemeClr val="accent4"/>
              </a:buClr>
              <a:buSzPct val="100000"/>
              <a:buFont typeface="Courier New" panose="02070309020205020404" pitchFamily="49" charset="0"/>
              <a:buChar char="o"/>
            </a:pPr>
            <a:r>
              <a:rPr lang="x-none">
                <a:ea typeface="Arial"/>
                <a:cs typeface="Arial"/>
                <a:sym typeface="Arial"/>
              </a:rPr>
              <a:t>Free ride to clinic</a:t>
            </a:r>
          </a:p>
          <a:p>
            <a:pPr marL="1143000" lvl="5">
              <a:spcBef>
                <a:spcPts val="360"/>
              </a:spcBef>
              <a:buClr>
                <a:schemeClr val="accent4"/>
              </a:buClr>
              <a:buSzPct val="100000"/>
              <a:buFont typeface="Courier New" panose="02070309020205020404" pitchFamily="49" charset="0"/>
              <a:buChar char="o"/>
            </a:pPr>
            <a:r>
              <a:rPr lang="x-none">
                <a:ea typeface="Arial"/>
                <a:cs typeface="Arial"/>
                <a:sym typeface="Arial"/>
              </a:rPr>
              <a:t>One hot meal/day</a:t>
            </a:r>
          </a:p>
          <a:p>
            <a:pPr marL="1143000" lvl="5">
              <a:spcBef>
                <a:spcPts val="360"/>
              </a:spcBef>
              <a:buClr>
                <a:schemeClr val="accent4"/>
              </a:buClr>
              <a:buSzPct val="100000"/>
              <a:buFont typeface="Courier New" panose="02070309020205020404" pitchFamily="49" charset="0"/>
              <a:buChar char="o"/>
            </a:pPr>
            <a:r>
              <a:rPr lang="x-none">
                <a:ea typeface="Arial"/>
                <a:cs typeface="Arial"/>
                <a:sym typeface="Arial"/>
              </a:rPr>
              <a:t>$50 for their funeral</a:t>
            </a:r>
          </a:p>
          <a:p>
            <a:endParaRPr lang="en-US" dirty="0"/>
          </a:p>
        </p:txBody>
      </p:sp>
      <p:sp>
        <p:nvSpPr>
          <p:cNvPr id="198" name="Shape 198"/>
          <p:cNvSpPr/>
          <p:nvPr/>
        </p:nvSpPr>
        <p:spPr>
          <a:xfrm>
            <a:off x="6317674" y="988291"/>
            <a:ext cx="5887774" cy="4765964"/>
          </a:xfrm>
          <a:prstGeom prst="rect">
            <a:avLst/>
          </a:prstGeom>
          <a:blipFill>
            <a:blip r:embed="rId3"/>
            <a:stretch>
              <a:fillRect/>
            </a:stretch>
          </a:blipFill>
        </p:spPr>
      </p:sp>
    </p:spTree>
    <p:extLst>
      <p:ext uri="{BB962C8B-B14F-4D97-AF65-F5344CB8AC3E}">
        <p14:creationId xmlns:p14="http://schemas.microsoft.com/office/powerpoint/2010/main" val="4198933516"/>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03"/>
        <p:cNvGrpSpPr/>
        <p:nvPr/>
      </p:nvGrpSpPr>
      <p:grpSpPr>
        <a:xfrm>
          <a:off x="0" y="0"/>
          <a:ext cx="0" cy="0"/>
          <a:chOff x="0" y="0"/>
          <a:chExt cx="0" cy="0"/>
        </a:xfrm>
      </p:grpSpPr>
      <p:sp>
        <p:nvSpPr>
          <p:cNvPr id="2" name="Title 1">
            <a:extLst>
              <a:ext uri="{FF2B5EF4-FFF2-40B4-BE49-F238E27FC236}">
                <a16:creationId xmlns:a16="http://schemas.microsoft.com/office/drawing/2014/main" id="{224923ED-A214-8245-B775-0B63FD9E8621}"/>
              </a:ext>
            </a:extLst>
          </p:cNvPr>
          <p:cNvSpPr>
            <a:spLocks noGrp="1"/>
          </p:cNvSpPr>
          <p:nvPr>
            <p:ph type="title"/>
          </p:nvPr>
        </p:nvSpPr>
        <p:spPr/>
        <p:txBody>
          <a:bodyPr/>
          <a:lstStyle/>
          <a:p>
            <a:r>
              <a:rPr lang="en-US" dirty="0"/>
              <a:t>History of the FDA (1932-1972)</a:t>
            </a:r>
          </a:p>
        </p:txBody>
      </p:sp>
      <p:sp>
        <p:nvSpPr>
          <p:cNvPr id="205" name="Shape 205"/>
          <p:cNvSpPr txBox="1">
            <a:spLocks noGrp="1"/>
          </p:cNvSpPr>
          <p:nvPr>
            <p:ph idx="1"/>
          </p:nvPr>
        </p:nvSpPr>
        <p:spPr>
          <a:xfrm>
            <a:off x="781777" y="1930400"/>
            <a:ext cx="10476772" cy="4225219"/>
          </a:xfrm>
          <a:prstGeom prst="rect">
            <a:avLst/>
          </a:prstGeom>
          <a:noFill/>
          <a:ln>
            <a:noFill/>
          </a:ln>
        </p:spPr>
        <p:txBody>
          <a:bodyPr wrap="square" lIns="91425" tIns="45700" rIns="91425" bIns="45700" anchor="t" anchorCtr="0">
            <a:spAutoFit/>
          </a:bodyPr>
          <a:lstStyle/>
          <a:p>
            <a:pPr marL="0" lvl="1" indent="0">
              <a:spcBef>
                <a:spcPts val="480"/>
              </a:spcBef>
              <a:buClr>
                <a:schemeClr val="dk2"/>
              </a:buClr>
              <a:buSzPct val="111979"/>
              <a:buNone/>
            </a:pPr>
            <a:r>
              <a:rPr lang="x-none" sz="2800" dirty="0">
                <a:latin typeface="Arial"/>
                <a:ea typeface="Arial"/>
                <a:cs typeface="Arial"/>
                <a:sym typeface="Arial"/>
              </a:rPr>
              <a:t>Participants (continued)</a:t>
            </a:r>
          </a:p>
          <a:p>
            <a:pPr lvl="2" indent="-266700">
              <a:buClr>
                <a:schemeClr val="accent4"/>
              </a:buClr>
              <a:buSzPct val="100000"/>
            </a:pPr>
            <a:r>
              <a:rPr lang="x-none" sz="2200" dirty="0">
                <a:latin typeface="Arial"/>
                <a:ea typeface="Arial"/>
                <a:cs typeface="Arial"/>
                <a:sym typeface="Arial"/>
              </a:rPr>
              <a:t>Not given antibiotics when it became available (SOC) in 1940s</a:t>
            </a:r>
          </a:p>
          <a:p>
            <a:pPr lvl="2" indent="-266700">
              <a:buClr>
                <a:schemeClr val="accent4"/>
              </a:buClr>
              <a:buSzPct val="100000"/>
            </a:pPr>
            <a:r>
              <a:rPr lang="x-none" sz="2200" dirty="0">
                <a:latin typeface="Arial"/>
                <a:ea typeface="Arial"/>
                <a:cs typeface="Arial"/>
                <a:sym typeface="Arial"/>
              </a:rPr>
              <a:t>Prevented from participating in syphilis treatment programs</a:t>
            </a:r>
          </a:p>
          <a:p>
            <a:pPr lvl="2" indent="-266700">
              <a:buClr>
                <a:schemeClr val="accent4"/>
              </a:buClr>
              <a:buSzPct val="100000"/>
            </a:pPr>
            <a:r>
              <a:rPr lang="x-none" sz="2200" dirty="0">
                <a:latin typeface="Arial"/>
                <a:ea typeface="Arial"/>
                <a:cs typeface="Arial"/>
                <a:sym typeface="Arial"/>
              </a:rPr>
              <a:t>Received lumbar punctures under the guise of a special free treatment</a:t>
            </a:r>
          </a:p>
          <a:p>
            <a:pPr lvl="2" indent="-266700">
              <a:buClr>
                <a:schemeClr val="accent4"/>
              </a:buClr>
              <a:buSzPct val="100000"/>
            </a:pPr>
            <a:r>
              <a:rPr lang="x-none" sz="2200" dirty="0">
                <a:latin typeface="Arial"/>
                <a:ea typeface="Arial"/>
                <a:cs typeface="Arial"/>
                <a:sym typeface="Arial"/>
              </a:rPr>
              <a:t>Hundreds of men died of syphilis, many wives infected and many children born with congenital syphilis</a:t>
            </a:r>
          </a:p>
          <a:p>
            <a:pPr marL="457200" lvl="1" indent="-457200">
              <a:spcBef>
                <a:spcPts val="480"/>
              </a:spcBef>
              <a:buClr>
                <a:schemeClr val="accent4"/>
              </a:buClr>
              <a:buSzPct val="100000"/>
              <a:buFont typeface="Wingdings" pitchFamily="2" charset="2"/>
              <a:buChar char="§"/>
            </a:pPr>
            <a:r>
              <a:rPr lang="x-none" sz="2800" dirty="0">
                <a:latin typeface="Arial"/>
                <a:ea typeface="Arial"/>
                <a:cs typeface="Arial"/>
                <a:sym typeface="Arial"/>
              </a:rPr>
              <a:t>Investigator goal: how the disease spreads and kills, but trial ended due to whistle-blower</a:t>
            </a:r>
          </a:p>
          <a:p>
            <a:pPr marL="457200" lvl="1" indent="-457200">
              <a:spcBef>
                <a:spcPts val="480"/>
              </a:spcBef>
              <a:buClr>
                <a:schemeClr val="accent4"/>
              </a:buClr>
              <a:buSzPct val="100000"/>
              <a:buFont typeface="Wingdings" pitchFamily="2" charset="2"/>
              <a:buChar char="§"/>
            </a:pPr>
            <a:r>
              <a:rPr lang="x-none" sz="2800" dirty="0">
                <a:latin typeface="Arial"/>
                <a:ea typeface="Arial"/>
                <a:cs typeface="Arial"/>
                <a:sym typeface="Arial"/>
              </a:rPr>
              <a:t>1974 National Research Act</a:t>
            </a:r>
          </a:p>
          <a:p>
            <a:pPr lvl="2" indent="-266700">
              <a:buClr>
                <a:schemeClr val="accent4"/>
              </a:buClr>
              <a:buSzPct val="100000"/>
            </a:pPr>
            <a:r>
              <a:rPr lang="x-none" sz="2200" dirty="0">
                <a:latin typeface="Arial"/>
                <a:cs typeface="Arial"/>
                <a:sym typeface="Arial"/>
              </a:rPr>
              <a:t>Commission to study and write regulations governing studies involving human participants</a:t>
            </a:r>
          </a:p>
        </p:txBody>
      </p:sp>
    </p:spTree>
    <p:extLst>
      <p:ext uri="{BB962C8B-B14F-4D97-AF65-F5344CB8AC3E}">
        <p14:creationId xmlns:p14="http://schemas.microsoft.com/office/powerpoint/2010/main" val="2428886592"/>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78F3ECF-27E2-5048-8527-B22216778212}"/>
              </a:ext>
            </a:extLst>
          </p:cNvPr>
          <p:cNvGrpSpPr/>
          <p:nvPr/>
        </p:nvGrpSpPr>
        <p:grpSpPr>
          <a:xfrm>
            <a:off x="5398169" y="895350"/>
            <a:ext cx="6301000" cy="4375118"/>
            <a:chOff x="2743200" y="2147002"/>
            <a:chExt cx="6301000" cy="4375118"/>
          </a:xfrm>
        </p:grpSpPr>
        <p:grpSp>
          <p:nvGrpSpPr>
            <p:cNvPr id="8" name="Group 7"/>
            <p:cNvGrpSpPr/>
            <p:nvPr/>
          </p:nvGrpSpPr>
          <p:grpSpPr>
            <a:xfrm>
              <a:off x="2743200" y="2147002"/>
              <a:ext cx="6301000" cy="4375118"/>
              <a:chOff x="1600200" y="2971800"/>
              <a:chExt cx="3733800" cy="2590800"/>
            </a:xfrm>
            <a:solidFill>
              <a:schemeClr val="accent1">
                <a:lumMod val="40000"/>
                <a:lumOff val="60000"/>
              </a:schemeClr>
            </a:solidFill>
            <a:scene3d>
              <a:camera prst="perspectiveFront" fov="2700000">
                <a:rot lat="20376000" lon="1938000" rev="20112001"/>
              </a:camera>
              <a:lightRig rig="soft" dir="t">
                <a:rot lat="0" lon="0" rev="0"/>
              </a:lightRig>
            </a:scene3d>
          </p:grpSpPr>
          <p:sp>
            <p:nvSpPr>
              <p:cNvPr id="4" name="Oval 3"/>
              <p:cNvSpPr/>
              <p:nvPr/>
            </p:nvSpPr>
            <p:spPr>
              <a:xfrm>
                <a:off x="1600200" y="3429000"/>
                <a:ext cx="1752600" cy="1600200"/>
              </a:xfrm>
              <a:prstGeom prst="ellipse">
                <a:avLst/>
              </a:prstGeom>
              <a:solidFill>
                <a:schemeClr val="accent1"/>
              </a:solidFill>
              <a:ln>
                <a:noFill/>
              </a:ln>
              <a:effectLst>
                <a:outerShdw blurRad="127000" dist="38100" dir="2700000" algn="ctr">
                  <a:srgbClr val="000000">
                    <a:alpha val="45000"/>
                  </a:srgbClr>
                </a:outerShdw>
              </a:effectLst>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Arial" panose="020B0604020202020204" pitchFamily="34" charset="0"/>
                    <a:cs typeface="Arial" panose="020B0604020202020204" pitchFamily="34" charset="0"/>
                  </a:rPr>
                  <a:t>GMP</a:t>
                </a:r>
              </a:p>
            </p:txBody>
          </p:sp>
          <p:sp>
            <p:nvSpPr>
              <p:cNvPr id="5" name="Oval 4"/>
              <p:cNvSpPr/>
              <p:nvPr/>
            </p:nvSpPr>
            <p:spPr>
              <a:xfrm>
                <a:off x="2667000" y="2971800"/>
                <a:ext cx="1752600" cy="1600200"/>
              </a:xfrm>
              <a:prstGeom prst="ellipse">
                <a:avLst/>
              </a:prstGeom>
              <a:solidFill>
                <a:schemeClr val="accent1"/>
              </a:solidFill>
              <a:ln>
                <a:noFill/>
              </a:ln>
              <a:effectLst>
                <a:outerShdw blurRad="127000" dist="38100" dir="2700000" algn="ctr">
                  <a:srgbClr val="000000">
                    <a:alpha val="45000"/>
                  </a:srgbClr>
                </a:outerShdw>
              </a:effectLst>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81400" y="3505200"/>
                <a:ext cx="1752600" cy="1600200"/>
              </a:xfrm>
              <a:prstGeom prst="ellipse">
                <a:avLst/>
              </a:prstGeom>
              <a:solidFill>
                <a:schemeClr val="accent1"/>
              </a:solidFill>
              <a:ln>
                <a:noFill/>
              </a:ln>
              <a:effectLst>
                <a:outerShdw blurRad="127000" dist="38100" dir="2700000" algn="ctr">
                  <a:srgbClr val="000000">
                    <a:alpha val="45000"/>
                  </a:srgbClr>
                </a:outerShdw>
              </a:effectLst>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38400" y="3962400"/>
                <a:ext cx="1752600" cy="1600200"/>
              </a:xfrm>
              <a:prstGeom prst="ellipse">
                <a:avLst/>
              </a:prstGeom>
              <a:solidFill>
                <a:schemeClr val="accent1"/>
              </a:solidFill>
              <a:ln>
                <a:noFill/>
              </a:ln>
              <a:effectLst>
                <a:outerShdw blurRad="127000" dist="38100" dir="2700000" algn="ctr">
                  <a:srgbClr val="000000">
                    <a:alpha val="45000"/>
                  </a:srgbClr>
                </a:outerShdw>
              </a:effectLst>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Arial" panose="020B0604020202020204" pitchFamily="34" charset="0"/>
                    <a:cs typeface="Arial" panose="020B0604020202020204" pitchFamily="34" charset="0"/>
                  </a:rPr>
                  <a:t>CLIA</a:t>
                </a:r>
              </a:p>
            </p:txBody>
          </p:sp>
        </p:grpSp>
        <p:sp>
          <p:nvSpPr>
            <p:cNvPr id="9" name="Rectangle 8"/>
            <p:cNvSpPr/>
            <p:nvPr/>
          </p:nvSpPr>
          <p:spPr>
            <a:xfrm>
              <a:off x="6113415" y="3163691"/>
              <a:ext cx="974947" cy="553998"/>
            </a:xfrm>
            <a:prstGeom prst="rect">
              <a:avLst/>
            </a:prstGeom>
          </p:spPr>
          <p:txBody>
            <a:bodyPr wrap="none">
              <a:spAutoFit/>
              <a:scene3d>
                <a:camera prst="isometricTopUp"/>
                <a:lightRig rig="threePt" dir="t"/>
              </a:scene3d>
            </a:bodyPr>
            <a:lstStyle/>
            <a:p>
              <a:pPr lvl="0" algn="ctr"/>
              <a:r>
                <a:rPr lang="en-US" sz="3000" dirty="0">
                  <a:solidFill>
                    <a:schemeClr val="bg1"/>
                  </a:solidFill>
                  <a:latin typeface="Arial" panose="020B0604020202020204" pitchFamily="34" charset="0"/>
                  <a:cs typeface="Arial" panose="020B0604020202020204" pitchFamily="34" charset="0"/>
                </a:rPr>
                <a:t>CAP</a:t>
              </a:r>
            </a:p>
          </p:txBody>
        </p:sp>
        <p:sp>
          <p:nvSpPr>
            <p:cNvPr id="10" name="Rectangle 9"/>
            <p:cNvSpPr/>
            <p:nvPr/>
          </p:nvSpPr>
          <p:spPr>
            <a:xfrm>
              <a:off x="7029243" y="4587671"/>
              <a:ext cx="1168525" cy="553998"/>
            </a:xfrm>
            <a:prstGeom prst="rect">
              <a:avLst/>
            </a:prstGeom>
          </p:spPr>
          <p:txBody>
            <a:bodyPr wrap="none">
              <a:spAutoFit/>
              <a:scene3d>
                <a:camera prst="isometricTopUp"/>
                <a:lightRig rig="threePt" dir="t"/>
              </a:scene3d>
            </a:bodyPr>
            <a:lstStyle/>
            <a:p>
              <a:pPr algn="ctr"/>
              <a:r>
                <a:rPr lang="en-US" sz="3000" dirty="0">
                  <a:solidFill>
                    <a:schemeClr val="bg1"/>
                  </a:solidFill>
                  <a:latin typeface="Arial" panose="020B0604020202020204" pitchFamily="34" charset="0"/>
                  <a:cs typeface="Arial" panose="020B0604020202020204" pitchFamily="34" charset="0"/>
                </a:rPr>
                <a:t>FACT</a:t>
              </a:r>
            </a:p>
          </p:txBody>
        </p:sp>
      </p:grpSp>
      <p:sp>
        <p:nvSpPr>
          <p:cNvPr id="11" name="Title 10">
            <a:extLst>
              <a:ext uri="{FF2B5EF4-FFF2-40B4-BE49-F238E27FC236}">
                <a16:creationId xmlns:a16="http://schemas.microsoft.com/office/drawing/2014/main" id="{C328BB30-7D66-F24A-BCBE-60D14E197E3C}"/>
              </a:ext>
            </a:extLst>
          </p:cNvPr>
          <p:cNvSpPr>
            <a:spLocks noGrp="1"/>
          </p:cNvSpPr>
          <p:nvPr>
            <p:ph type="title"/>
          </p:nvPr>
        </p:nvSpPr>
        <p:spPr/>
        <p:txBody>
          <a:bodyPr anchor="b"/>
          <a:lstStyle/>
          <a:p>
            <a:r>
              <a:rPr lang="en-US" dirty="0"/>
              <a:t>Outline</a:t>
            </a:r>
          </a:p>
        </p:txBody>
      </p:sp>
      <p:sp>
        <p:nvSpPr>
          <p:cNvPr id="12" name="Content Placeholder 11">
            <a:extLst>
              <a:ext uri="{FF2B5EF4-FFF2-40B4-BE49-F238E27FC236}">
                <a16:creationId xmlns:a16="http://schemas.microsoft.com/office/drawing/2014/main" id="{2B578760-1CB0-2D4D-8F22-E57DDC0ADE98}"/>
              </a:ext>
            </a:extLst>
          </p:cNvPr>
          <p:cNvSpPr>
            <a:spLocks noGrp="1"/>
          </p:cNvSpPr>
          <p:nvPr>
            <p:ph idx="1"/>
          </p:nvPr>
        </p:nvSpPr>
        <p:spPr>
          <a:xfrm>
            <a:off x="904876" y="2157662"/>
            <a:ext cx="4598078" cy="4009087"/>
          </a:xfrm>
        </p:spPr>
        <p:txBody>
          <a:bodyPr/>
          <a:lstStyle/>
          <a:p>
            <a:r>
              <a:rPr lang="en-US" sz="2800" dirty="0"/>
              <a:t>Background and history</a:t>
            </a:r>
          </a:p>
          <a:p>
            <a:r>
              <a:rPr lang="en-US" sz="2800" dirty="0"/>
              <a:t>Many acronyms, a few central messages</a:t>
            </a:r>
          </a:p>
          <a:p>
            <a:r>
              <a:rPr lang="en-US" sz="2800" dirty="0"/>
              <a:t>Academic medical center setting examples from this PhD</a:t>
            </a:r>
          </a:p>
        </p:txBody>
      </p:sp>
    </p:spTree>
    <p:extLst>
      <p:ext uri="{BB962C8B-B14F-4D97-AF65-F5344CB8AC3E}">
        <p14:creationId xmlns:p14="http://schemas.microsoft.com/office/powerpoint/2010/main" val="3862656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4E435975-8623-E249-9973-0B5315D7975B}"/>
              </a:ext>
            </a:extLst>
          </p:cNvPr>
          <p:cNvSpPr>
            <a:spLocks noGrp="1"/>
          </p:cNvSpPr>
          <p:nvPr>
            <p:ph type="title"/>
          </p:nvPr>
        </p:nvSpPr>
        <p:spPr/>
        <p:txBody>
          <a:bodyPr/>
          <a:lstStyle/>
          <a:p>
            <a:r>
              <a:rPr lang="en-US" dirty="0"/>
              <a:t>GCP</a:t>
            </a:r>
          </a:p>
        </p:txBody>
      </p:sp>
      <p:sp>
        <p:nvSpPr>
          <p:cNvPr id="241" name="Shape 241"/>
          <p:cNvSpPr txBox="1">
            <a:spLocks noGrp="1"/>
          </p:cNvSpPr>
          <p:nvPr>
            <p:ph idx="1"/>
          </p:nvPr>
        </p:nvSpPr>
        <p:spPr>
          <a:xfrm>
            <a:off x="781777" y="1609270"/>
            <a:ext cx="10476772" cy="3136203"/>
          </a:xfrm>
          <a:prstGeom prst="rect">
            <a:avLst/>
          </a:prstGeom>
          <a:noFill/>
          <a:ln>
            <a:noFill/>
          </a:ln>
        </p:spPr>
        <p:txBody>
          <a:bodyPr wrap="square" lIns="91425" tIns="45700" rIns="91425" bIns="45700" anchor="t" anchorCtr="0">
            <a:spAutoFit/>
          </a:bodyPr>
          <a:lstStyle/>
          <a:p>
            <a:pPr marL="0" lvl="1" indent="0">
              <a:lnSpc>
                <a:spcPct val="90000"/>
              </a:lnSpc>
              <a:buClr>
                <a:schemeClr val="dk2"/>
              </a:buClr>
              <a:buSzPct val="130208"/>
              <a:buNone/>
            </a:pPr>
            <a:r>
              <a:rPr lang="x-none" sz="2500">
                <a:solidFill>
                  <a:schemeClr val="accent5"/>
                </a:solidFill>
                <a:latin typeface="Arial"/>
                <a:ea typeface="Arial"/>
                <a:cs typeface="Arial"/>
                <a:sym typeface="Arial"/>
              </a:rPr>
              <a:t>GOOD CLINICAL PRACTISE</a:t>
            </a:r>
          </a:p>
          <a:p>
            <a:pPr lvl="2" indent="-288925">
              <a:spcBef>
                <a:spcPts val="480"/>
              </a:spcBef>
              <a:buClr>
                <a:schemeClr val="accent5"/>
              </a:buClr>
              <a:buSzPct val="100000"/>
            </a:pPr>
            <a:r>
              <a:rPr lang="x-none" sz="2300">
                <a:latin typeface="Arial"/>
                <a:ea typeface="Arial"/>
                <a:cs typeface="Arial"/>
                <a:sym typeface="Arial"/>
              </a:rPr>
              <a:t>Not </a:t>
            </a:r>
            <a:r>
              <a:rPr lang="x-none" sz="2300" dirty="0">
                <a:latin typeface="Arial"/>
                <a:ea typeface="Arial"/>
                <a:cs typeface="Arial"/>
                <a:sym typeface="Arial"/>
              </a:rPr>
              <a:t>directly applicable to the laboratory</a:t>
            </a:r>
          </a:p>
          <a:p>
            <a:pPr lvl="2" indent="-288925">
              <a:spcBef>
                <a:spcPts val="480"/>
              </a:spcBef>
              <a:buClr>
                <a:schemeClr val="accent5"/>
              </a:buClr>
              <a:buSzPct val="100000"/>
            </a:pPr>
            <a:r>
              <a:rPr lang="x-none" sz="2300" dirty="0">
                <a:latin typeface="Arial"/>
                <a:ea typeface="Arial"/>
                <a:cs typeface="Arial"/>
                <a:sym typeface="Arial"/>
              </a:rPr>
              <a:t>PI, Physicians and Nurses are responsible for meeting GCP</a:t>
            </a:r>
          </a:p>
          <a:p>
            <a:pPr marL="342900" lvl="1" indent="-342900">
              <a:lnSpc>
                <a:spcPct val="90000"/>
              </a:lnSpc>
              <a:buClr>
                <a:schemeClr val="accent5"/>
              </a:buClr>
              <a:buSzPct val="100000"/>
              <a:buFont typeface="Wingdings" pitchFamily="2" charset="2"/>
              <a:buChar char="§"/>
            </a:pPr>
            <a:r>
              <a:rPr lang="x-none" sz="2500" dirty="0">
                <a:latin typeface="Arial"/>
                <a:ea typeface="Arial"/>
                <a:cs typeface="Arial"/>
                <a:sym typeface="Arial"/>
              </a:rPr>
              <a:t>21 CFR 50 Informed Consent</a:t>
            </a:r>
          </a:p>
          <a:p>
            <a:pPr marL="342900" lvl="1" indent="-342900">
              <a:lnSpc>
                <a:spcPct val="90000"/>
              </a:lnSpc>
              <a:buClr>
                <a:schemeClr val="accent5"/>
              </a:buClr>
              <a:buSzPct val="100000"/>
              <a:buFont typeface="Wingdings" pitchFamily="2" charset="2"/>
              <a:buChar char="§"/>
            </a:pPr>
            <a:r>
              <a:rPr lang="x-none" sz="2500" dirty="0">
                <a:latin typeface="Arial"/>
                <a:ea typeface="Arial"/>
                <a:cs typeface="Arial"/>
                <a:sym typeface="Arial"/>
              </a:rPr>
              <a:t>21 CFR 54 Financial Disclosure by Clinical Investigators</a:t>
            </a:r>
          </a:p>
          <a:p>
            <a:pPr marL="342900" lvl="1" indent="-342900">
              <a:lnSpc>
                <a:spcPct val="90000"/>
              </a:lnSpc>
              <a:buClr>
                <a:schemeClr val="accent5"/>
              </a:buClr>
              <a:buSzPct val="100000"/>
              <a:buFont typeface="Wingdings" pitchFamily="2" charset="2"/>
              <a:buChar char="§"/>
            </a:pPr>
            <a:r>
              <a:rPr lang="x-none" sz="2500" dirty="0">
                <a:latin typeface="Arial"/>
                <a:ea typeface="Arial"/>
                <a:cs typeface="Arial"/>
                <a:sym typeface="Arial"/>
              </a:rPr>
              <a:t>21 CFR 56 IRB</a:t>
            </a:r>
          </a:p>
          <a:p>
            <a:pPr lvl="2" indent="-288925">
              <a:spcBef>
                <a:spcPts val="480"/>
              </a:spcBef>
              <a:buClr>
                <a:schemeClr val="accent5"/>
              </a:buClr>
              <a:buSzPct val="100000"/>
            </a:pPr>
            <a:r>
              <a:rPr lang="x-none" sz="2300" dirty="0">
                <a:latin typeface="Arial"/>
                <a:cs typeface="Arial"/>
                <a:sym typeface="Arial"/>
              </a:rPr>
              <a:t>How clinical trials should be conducted, roles and responsibilities of staff</a:t>
            </a:r>
          </a:p>
        </p:txBody>
      </p:sp>
    </p:spTree>
    <p:extLst>
      <p:ext uri="{BB962C8B-B14F-4D97-AF65-F5344CB8AC3E}">
        <p14:creationId xmlns:p14="http://schemas.microsoft.com/office/powerpoint/2010/main" val="2522295944"/>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4E435975-8623-E249-9973-0B5315D7975B}"/>
              </a:ext>
            </a:extLst>
          </p:cNvPr>
          <p:cNvSpPr>
            <a:spLocks noGrp="1"/>
          </p:cNvSpPr>
          <p:nvPr>
            <p:ph type="title"/>
          </p:nvPr>
        </p:nvSpPr>
        <p:spPr/>
        <p:txBody>
          <a:bodyPr/>
          <a:lstStyle/>
          <a:p>
            <a:r>
              <a:rPr lang="en-US" dirty="0"/>
              <a:t>GLP</a:t>
            </a:r>
          </a:p>
        </p:txBody>
      </p:sp>
      <p:sp>
        <p:nvSpPr>
          <p:cNvPr id="241" name="Shape 241"/>
          <p:cNvSpPr txBox="1">
            <a:spLocks noGrp="1"/>
          </p:cNvSpPr>
          <p:nvPr>
            <p:ph idx="1"/>
          </p:nvPr>
        </p:nvSpPr>
        <p:spPr>
          <a:xfrm>
            <a:off x="781777" y="1609270"/>
            <a:ext cx="10476772" cy="3993361"/>
          </a:xfrm>
          <a:prstGeom prst="rect">
            <a:avLst/>
          </a:prstGeom>
          <a:noFill/>
          <a:ln>
            <a:noFill/>
          </a:ln>
        </p:spPr>
        <p:txBody>
          <a:bodyPr wrap="square" lIns="91425" tIns="45700" rIns="91425" bIns="45700" anchor="t" anchorCtr="0">
            <a:spAutoFit/>
          </a:bodyPr>
          <a:lstStyle/>
          <a:p>
            <a:pPr marL="0" lvl="1" indent="0">
              <a:lnSpc>
                <a:spcPct val="90000"/>
              </a:lnSpc>
              <a:buClr>
                <a:schemeClr val="dk2"/>
              </a:buClr>
              <a:buSzPct val="130208"/>
              <a:buNone/>
            </a:pPr>
            <a:r>
              <a:rPr lang="x-none" sz="2500">
                <a:solidFill>
                  <a:schemeClr val="accent5"/>
                </a:solidFill>
                <a:latin typeface="Arial"/>
                <a:ea typeface="Arial"/>
                <a:cs typeface="Arial"/>
                <a:sym typeface="Arial"/>
              </a:rPr>
              <a:t>GOOD </a:t>
            </a:r>
            <a:r>
              <a:rPr lang="en-US" sz="2500" dirty="0">
                <a:solidFill>
                  <a:schemeClr val="accent5"/>
                </a:solidFill>
                <a:latin typeface="Arial"/>
                <a:ea typeface="Arial"/>
                <a:cs typeface="Arial"/>
                <a:sym typeface="Arial"/>
              </a:rPr>
              <a:t>LABORATORY</a:t>
            </a:r>
            <a:r>
              <a:rPr lang="x-none" sz="2500">
                <a:solidFill>
                  <a:schemeClr val="accent5"/>
                </a:solidFill>
                <a:latin typeface="Arial"/>
                <a:ea typeface="Arial"/>
                <a:cs typeface="Arial"/>
                <a:sym typeface="Arial"/>
              </a:rPr>
              <a:t> PRACTISE</a:t>
            </a:r>
          </a:p>
          <a:p>
            <a:pPr marL="854075" lvl="1" indent="-457200">
              <a:spcBef>
                <a:spcPts val="480"/>
              </a:spcBef>
              <a:buClr>
                <a:schemeClr val="accent5"/>
              </a:buClr>
              <a:buSzPct val="100000"/>
              <a:buFont typeface="Wingdings" pitchFamily="2" charset="2"/>
              <a:buChar char="§"/>
            </a:pPr>
            <a:r>
              <a:rPr lang="en-US" sz="2500" dirty="0">
                <a:latin typeface="Arial"/>
                <a:ea typeface="Arial"/>
                <a:cs typeface="Arial"/>
                <a:sym typeface="Arial"/>
              </a:rPr>
              <a:t>NON-CLINICAL laboratory testing</a:t>
            </a:r>
          </a:p>
          <a:p>
            <a:pPr lvl="2" indent="-288925">
              <a:spcBef>
                <a:spcPts val="480"/>
              </a:spcBef>
              <a:buClr>
                <a:schemeClr val="accent5"/>
              </a:buClr>
              <a:buSzPct val="100000"/>
            </a:pPr>
            <a:r>
              <a:rPr lang="en-US" sz="2300" dirty="0">
                <a:latin typeface="Arial"/>
                <a:ea typeface="Arial"/>
                <a:cs typeface="Arial"/>
                <a:sym typeface="Arial"/>
              </a:rPr>
              <a:t>21 CFR 58</a:t>
            </a:r>
          </a:p>
          <a:p>
            <a:pPr marL="854075" lvl="1" indent="-457200">
              <a:spcBef>
                <a:spcPts val="480"/>
              </a:spcBef>
              <a:buClr>
                <a:schemeClr val="accent5"/>
              </a:buClr>
              <a:buSzPct val="100000"/>
              <a:buFont typeface="Wingdings" pitchFamily="2" charset="2"/>
              <a:buChar char="§"/>
            </a:pPr>
            <a:r>
              <a:rPr lang="en-US" sz="2500" dirty="0">
                <a:latin typeface="Arial"/>
                <a:cs typeface="Arial"/>
                <a:sym typeface="Arial"/>
              </a:rPr>
              <a:t>Ensures consistency and reliability </a:t>
            </a:r>
          </a:p>
          <a:p>
            <a:pPr lvl="2" indent="-288925">
              <a:spcBef>
                <a:spcPts val="480"/>
              </a:spcBef>
              <a:buClr>
                <a:schemeClr val="accent5"/>
              </a:buClr>
              <a:buSzPct val="100000"/>
            </a:pPr>
            <a:r>
              <a:rPr lang="en-US" sz="2300" dirty="0">
                <a:latin typeface="Arial"/>
                <a:ea typeface="Arial"/>
                <a:cs typeface="Arial"/>
                <a:sym typeface="Arial"/>
              </a:rPr>
              <a:t>Results</a:t>
            </a:r>
          </a:p>
          <a:p>
            <a:pPr lvl="2" indent="-288925">
              <a:spcBef>
                <a:spcPts val="480"/>
              </a:spcBef>
              <a:buClr>
                <a:schemeClr val="accent5"/>
              </a:buClr>
              <a:buSzPct val="100000"/>
            </a:pPr>
            <a:r>
              <a:rPr lang="en-US" sz="2300" dirty="0">
                <a:latin typeface="Arial"/>
                <a:ea typeface="Arial"/>
                <a:cs typeface="Arial"/>
                <a:sym typeface="Arial"/>
              </a:rPr>
              <a:t>Resources</a:t>
            </a:r>
          </a:p>
          <a:p>
            <a:pPr lvl="2" indent="-288925">
              <a:spcBef>
                <a:spcPts val="480"/>
              </a:spcBef>
              <a:buClr>
                <a:schemeClr val="accent5"/>
              </a:buClr>
              <a:buSzPct val="100000"/>
            </a:pPr>
            <a:r>
              <a:rPr lang="en-US" sz="2300" dirty="0">
                <a:latin typeface="Arial"/>
                <a:ea typeface="Arial"/>
                <a:cs typeface="Arial"/>
                <a:sym typeface="Arial"/>
              </a:rPr>
              <a:t>Knowledge transfer</a:t>
            </a:r>
          </a:p>
          <a:p>
            <a:pPr lvl="2" indent="-288925">
              <a:spcBef>
                <a:spcPts val="480"/>
              </a:spcBef>
              <a:buClr>
                <a:schemeClr val="accent5"/>
              </a:buClr>
              <a:buSzPct val="100000"/>
            </a:pPr>
            <a:r>
              <a:rPr lang="en-US" sz="2300" dirty="0">
                <a:latin typeface="Arial"/>
                <a:ea typeface="Arial"/>
                <a:cs typeface="Arial"/>
                <a:sym typeface="Arial"/>
              </a:rPr>
              <a:t>Well-defined audit trail</a:t>
            </a:r>
          </a:p>
          <a:p>
            <a:pPr marL="854075" lvl="2" indent="0">
              <a:spcBef>
                <a:spcPts val="480"/>
              </a:spcBef>
              <a:buClr>
                <a:schemeClr val="accent5"/>
              </a:buClr>
              <a:buSzPct val="100000"/>
              <a:buNone/>
            </a:pPr>
            <a:endParaRPr lang="en-US" sz="2500" dirty="0">
              <a:latin typeface="Arial"/>
              <a:ea typeface="Arial"/>
              <a:cs typeface="Arial"/>
              <a:sym typeface="Arial"/>
            </a:endParaRPr>
          </a:p>
          <a:p>
            <a:pPr marL="854075" lvl="2" indent="0">
              <a:spcBef>
                <a:spcPts val="480"/>
              </a:spcBef>
              <a:buClr>
                <a:schemeClr val="accent5"/>
              </a:buClr>
              <a:buSzPct val="100000"/>
              <a:buNone/>
            </a:pPr>
            <a:r>
              <a:rPr lang="en-US" sz="2500" dirty="0">
                <a:latin typeface="Arial"/>
                <a:ea typeface="Arial"/>
                <a:cs typeface="Arial"/>
                <a:sym typeface="Arial"/>
              </a:rPr>
              <a:t>Often related to animal toxicology studies for new therapeutics</a:t>
            </a:r>
          </a:p>
        </p:txBody>
      </p:sp>
    </p:spTree>
    <p:extLst>
      <p:ext uri="{BB962C8B-B14F-4D97-AF65-F5344CB8AC3E}">
        <p14:creationId xmlns:p14="http://schemas.microsoft.com/office/powerpoint/2010/main" val="927339494"/>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sp>
        <p:nvSpPr>
          <p:cNvPr id="4" name="Title 3">
            <a:extLst>
              <a:ext uri="{FF2B5EF4-FFF2-40B4-BE49-F238E27FC236}">
                <a16:creationId xmlns:a16="http://schemas.microsoft.com/office/drawing/2014/main" id="{3757DE43-B166-9A40-98B6-08C6B7FDA395}"/>
              </a:ext>
            </a:extLst>
          </p:cNvPr>
          <p:cNvSpPr>
            <a:spLocks noGrp="1"/>
          </p:cNvSpPr>
          <p:nvPr>
            <p:ph type="title"/>
          </p:nvPr>
        </p:nvSpPr>
        <p:spPr/>
        <p:txBody>
          <a:bodyPr/>
          <a:lstStyle/>
          <a:p>
            <a:r>
              <a:rPr lang="en-US" dirty="0"/>
              <a:t>GTP</a:t>
            </a:r>
          </a:p>
        </p:txBody>
      </p:sp>
      <p:sp>
        <p:nvSpPr>
          <p:cNvPr id="9" name="Content Placeholder 1">
            <a:extLst>
              <a:ext uri="{FF2B5EF4-FFF2-40B4-BE49-F238E27FC236}">
                <a16:creationId xmlns:a16="http://schemas.microsoft.com/office/drawing/2014/main" id="{E2D6EC42-B3A6-C640-AE3D-1599D3EE6612}"/>
              </a:ext>
            </a:extLst>
          </p:cNvPr>
          <p:cNvSpPr txBox="1">
            <a:spLocks/>
          </p:cNvSpPr>
          <p:nvPr/>
        </p:nvSpPr>
        <p:spPr>
          <a:xfrm>
            <a:off x="895350" y="1752600"/>
            <a:ext cx="10322547" cy="4533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Font typeface="Arial" panose="020B0604020202020204" pitchFamily="34" charset="0"/>
              <a:buNone/>
            </a:pPr>
            <a:r>
              <a:rPr lang="en-US" sz="2500" dirty="0">
                <a:solidFill>
                  <a:schemeClr val="accent5"/>
                </a:solidFill>
              </a:rPr>
              <a:t>GOOD TISSUE PRACTISE</a:t>
            </a:r>
          </a:p>
          <a:p>
            <a:pPr marL="800100" lvl="2">
              <a:spcBef>
                <a:spcPts val="1000"/>
              </a:spcBef>
              <a:buClr>
                <a:schemeClr val="accent5"/>
              </a:buClr>
            </a:pPr>
            <a:r>
              <a:rPr lang="en-US" sz="2300" dirty="0"/>
              <a:t>Clinical laboratory testing</a:t>
            </a:r>
          </a:p>
          <a:p>
            <a:pPr marL="800100" lvl="2">
              <a:spcBef>
                <a:spcPts val="1000"/>
              </a:spcBef>
              <a:buClr>
                <a:schemeClr val="accent5"/>
              </a:buClr>
            </a:pPr>
            <a:r>
              <a:rPr lang="en-US" sz="2300" dirty="0"/>
              <a:t>Processing of tissue and cellular products intended to treat a disease or condition</a:t>
            </a:r>
          </a:p>
          <a:p>
            <a:pPr marL="800100" lvl="2">
              <a:spcBef>
                <a:spcPts val="1000"/>
              </a:spcBef>
              <a:buClr>
                <a:schemeClr val="accent5"/>
              </a:buClr>
            </a:pPr>
            <a:r>
              <a:rPr lang="en-US" sz="2300" dirty="0"/>
              <a:t>21 CFR 1271</a:t>
            </a:r>
          </a:p>
          <a:p>
            <a:pPr marL="457200" lvl="1" indent="-457200">
              <a:spcBef>
                <a:spcPts val="1000"/>
              </a:spcBef>
              <a:buClr>
                <a:schemeClr val="accent5"/>
              </a:buClr>
              <a:buFont typeface="Wingdings" pitchFamily="2" charset="2"/>
              <a:buChar char="§"/>
            </a:pPr>
            <a:r>
              <a:rPr lang="en-US" sz="2500" dirty="0"/>
              <a:t>Prevention of spread of communicable disease due to cellular and tissue based products</a:t>
            </a:r>
          </a:p>
          <a:p>
            <a:pPr marL="914400" lvl="2" indent="-457200">
              <a:spcBef>
                <a:spcPts val="1000"/>
              </a:spcBef>
              <a:buClr>
                <a:schemeClr val="accent5"/>
              </a:buClr>
            </a:pPr>
            <a:r>
              <a:rPr lang="en-US" sz="2300" dirty="0"/>
              <a:t>SAFETY of product being manufactured</a:t>
            </a:r>
          </a:p>
          <a:p>
            <a:pPr marL="914400" lvl="2" indent="-457200">
              <a:spcBef>
                <a:spcPts val="1000"/>
              </a:spcBef>
              <a:buClr>
                <a:schemeClr val="accent5"/>
              </a:buClr>
            </a:pPr>
            <a:r>
              <a:rPr lang="en-US" sz="2300" dirty="0"/>
              <a:t>Reporting mechanisms</a:t>
            </a:r>
          </a:p>
          <a:p>
            <a:pPr marL="914400" lvl="2" indent="-457200">
              <a:spcBef>
                <a:spcPts val="1000"/>
              </a:spcBef>
              <a:buClr>
                <a:schemeClr val="accent5"/>
              </a:buClr>
            </a:pPr>
            <a:r>
              <a:rPr lang="en-US" sz="2300" dirty="0"/>
              <a:t>Donor Eligibility</a:t>
            </a:r>
          </a:p>
        </p:txBody>
      </p:sp>
    </p:spTree>
    <p:extLst>
      <p:ext uri="{BB962C8B-B14F-4D97-AF65-F5344CB8AC3E}">
        <p14:creationId xmlns:p14="http://schemas.microsoft.com/office/powerpoint/2010/main" val="3199455228"/>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60"/>
        <p:cNvGrpSpPr/>
        <p:nvPr/>
      </p:nvGrpSpPr>
      <p:grpSpPr>
        <a:xfrm>
          <a:off x="0" y="0"/>
          <a:ext cx="0" cy="0"/>
          <a:chOff x="0" y="0"/>
          <a:chExt cx="0" cy="0"/>
        </a:xfrm>
      </p:grpSpPr>
      <p:sp>
        <p:nvSpPr>
          <p:cNvPr id="262" name="Shape 262"/>
          <p:cNvSpPr txBox="1">
            <a:spLocks noGrp="1"/>
          </p:cNvSpPr>
          <p:nvPr>
            <p:ph idx="1"/>
          </p:nvPr>
        </p:nvSpPr>
        <p:spPr>
          <a:xfrm>
            <a:off x="781777" y="1930400"/>
            <a:ext cx="10476772" cy="4003620"/>
          </a:xfrm>
          <a:prstGeom prst="rect">
            <a:avLst/>
          </a:prstGeom>
          <a:noFill/>
          <a:ln>
            <a:noFill/>
          </a:ln>
        </p:spPr>
        <p:txBody>
          <a:bodyPr wrap="square" lIns="91425" tIns="45700" rIns="91425" bIns="45700" anchor="t" anchorCtr="0">
            <a:spAutoFit/>
          </a:bodyPr>
          <a:lstStyle/>
          <a:p>
            <a:pPr marL="0" lvl="1" indent="0">
              <a:lnSpc>
                <a:spcPct val="90000"/>
              </a:lnSpc>
              <a:buClr>
                <a:schemeClr val="dk2"/>
              </a:buClr>
              <a:buSzPct val="130208"/>
              <a:buNone/>
            </a:pPr>
            <a:r>
              <a:rPr lang="x-none" sz="2500">
                <a:solidFill>
                  <a:schemeClr val="accent5"/>
                </a:solidFill>
                <a:latin typeface="Arial"/>
                <a:ea typeface="Arial"/>
                <a:cs typeface="Arial"/>
                <a:sym typeface="Arial"/>
              </a:rPr>
              <a:t>CURRENT GOOD MANUFACTURING PRACTI</a:t>
            </a:r>
            <a:r>
              <a:rPr lang="en-US" sz="2500" dirty="0">
                <a:solidFill>
                  <a:schemeClr val="accent5"/>
                </a:solidFill>
                <a:latin typeface="Arial"/>
                <a:ea typeface="Arial"/>
                <a:cs typeface="Arial"/>
                <a:sym typeface="Arial"/>
              </a:rPr>
              <a:t>S</a:t>
            </a:r>
            <a:r>
              <a:rPr lang="x-none" sz="2500">
                <a:solidFill>
                  <a:schemeClr val="accent5"/>
                </a:solidFill>
                <a:latin typeface="Arial"/>
                <a:ea typeface="Arial"/>
                <a:cs typeface="Arial"/>
                <a:sym typeface="Arial"/>
              </a:rPr>
              <a:t>E</a:t>
            </a:r>
          </a:p>
          <a:p>
            <a:pPr marL="920750" indent="-347663">
              <a:spcBef>
                <a:spcPts val="480"/>
              </a:spcBef>
              <a:buClr>
                <a:schemeClr val="accent5"/>
              </a:buClr>
              <a:buSzPct val="100000"/>
              <a:buFont typeface="Wingdings" pitchFamily="2" charset="2"/>
              <a:buChar char="§"/>
            </a:pPr>
            <a:r>
              <a:rPr lang="x-none">
                <a:latin typeface="Arial"/>
                <a:ea typeface="Arial"/>
                <a:cs typeface="Arial"/>
                <a:sym typeface="Arial"/>
              </a:rPr>
              <a:t>Only </a:t>
            </a:r>
            <a:r>
              <a:rPr lang="x-none" dirty="0">
                <a:latin typeface="Arial"/>
                <a:ea typeface="Arial"/>
                <a:cs typeface="Arial"/>
                <a:sym typeface="Arial"/>
              </a:rPr>
              <a:t>the US uses the little “c” to emphasize that this is the current thinking of the Agency and is a dynamic interpretation</a:t>
            </a:r>
          </a:p>
          <a:p>
            <a:pPr marL="920750" indent="-347663">
              <a:spcBef>
                <a:spcPts val="480"/>
              </a:spcBef>
              <a:buClr>
                <a:schemeClr val="accent5"/>
              </a:buClr>
              <a:buSzPct val="100000"/>
              <a:buFont typeface="Wingdings" pitchFamily="2" charset="2"/>
              <a:buChar char="§"/>
            </a:pPr>
            <a:r>
              <a:rPr lang="x-none" dirty="0">
                <a:latin typeface="Arial"/>
                <a:ea typeface="Arial"/>
                <a:cs typeface="Arial"/>
                <a:sym typeface="Arial"/>
              </a:rPr>
              <a:t>Intended primarily for pharmaceutical manufacturing processes</a:t>
            </a:r>
          </a:p>
          <a:p>
            <a:pPr marL="920750" indent="-347663">
              <a:spcBef>
                <a:spcPts val="480"/>
              </a:spcBef>
              <a:buClr>
                <a:schemeClr val="accent5"/>
              </a:buClr>
              <a:buSzPct val="100000"/>
              <a:buFont typeface="Wingdings" pitchFamily="2" charset="2"/>
              <a:buChar char="§"/>
            </a:pPr>
            <a:r>
              <a:rPr lang="x-none" dirty="0">
                <a:latin typeface="Arial"/>
                <a:ea typeface="Arial"/>
                <a:cs typeface="Arial"/>
                <a:sym typeface="Arial"/>
              </a:rPr>
              <a:t>21 CFR 210, 211</a:t>
            </a:r>
          </a:p>
          <a:p>
            <a:pPr marL="920750" indent="-347663">
              <a:spcBef>
                <a:spcPts val="480"/>
              </a:spcBef>
              <a:buClr>
                <a:schemeClr val="accent5"/>
              </a:buClr>
              <a:buSzPct val="100000"/>
              <a:buFont typeface="Wingdings" pitchFamily="2" charset="2"/>
              <a:buChar char="§"/>
            </a:pPr>
            <a:r>
              <a:rPr lang="x-none" dirty="0">
                <a:latin typeface="Arial"/>
                <a:ea typeface="Arial"/>
                <a:cs typeface="Arial"/>
                <a:sym typeface="Arial"/>
              </a:rPr>
              <a:t>Worldwide: regulations from the World Health Organization are in use in over 100 countries</a:t>
            </a:r>
          </a:p>
          <a:p>
            <a:pPr marL="920750" indent="-347663">
              <a:spcBef>
                <a:spcPts val="480"/>
              </a:spcBef>
              <a:buClr>
                <a:schemeClr val="accent5"/>
              </a:buClr>
              <a:buSzPct val="100000"/>
              <a:buFont typeface="Wingdings" pitchFamily="2" charset="2"/>
              <a:buChar char="§"/>
            </a:pPr>
            <a:r>
              <a:rPr lang="x-none" dirty="0">
                <a:latin typeface="Arial"/>
                <a:ea typeface="Arial"/>
                <a:cs typeface="Arial"/>
                <a:sym typeface="Arial"/>
              </a:rPr>
              <a:t>Document every aspect of the processing, activities and operations</a:t>
            </a:r>
          </a:p>
          <a:p>
            <a:endParaRPr lang="x-none" dirty="0">
              <a:solidFill>
                <a:srgbClr val="000099"/>
              </a:solidFill>
              <a:latin typeface="Arial"/>
              <a:ea typeface="Arial"/>
              <a:cs typeface="Arial"/>
              <a:sym typeface="Arial"/>
            </a:endParaRPr>
          </a:p>
        </p:txBody>
      </p:sp>
      <p:sp>
        <p:nvSpPr>
          <p:cNvPr id="3" name="Title 2">
            <a:extLst>
              <a:ext uri="{FF2B5EF4-FFF2-40B4-BE49-F238E27FC236}">
                <a16:creationId xmlns:a16="http://schemas.microsoft.com/office/drawing/2014/main" id="{211A8720-1B84-2E41-8B39-7148012BF1D5}"/>
              </a:ext>
            </a:extLst>
          </p:cNvPr>
          <p:cNvSpPr>
            <a:spLocks noGrp="1"/>
          </p:cNvSpPr>
          <p:nvPr>
            <p:ph type="title"/>
          </p:nvPr>
        </p:nvSpPr>
        <p:spPr/>
        <p:txBody>
          <a:bodyPr/>
          <a:lstStyle/>
          <a:p>
            <a:r>
              <a:rPr lang="en-US" dirty="0"/>
              <a:t>cGMP</a:t>
            </a:r>
          </a:p>
        </p:txBody>
      </p:sp>
    </p:spTree>
    <p:extLst>
      <p:ext uri="{BB962C8B-B14F-4D97-AF65-F5344CB8AC3E}">
        <p14:creationId xmlns:p14="http://schemas.microsoft.com/office/powerpoint/2010/main" val="495860961"/>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280"/>
        <p:cNvGrpSpPr/>
        <p:nvPr/>
      </p:nvGrpSpPr>
      <p:grpSpPr>
        <a:xfrm>
          <a:off x="0" y="0"/>
          <a:ext cx="0" cy="0"/>
          <a:chOff x="0" y="0"/>
          <a:chExt cx="0" cy="0"/>
        </a:xfrm>
      </p:grpSpPr>
      <p:sp>
        <p:nvSpPr>
          <p:cNvPr id="3" name="Title 2">
            <a:extLst>
              <a:ext uri="{FF2B5EF4-FFF2-40B4-BE49-F238E27FC236}">
                <a16:creationId xmlns:a16="http://schemas.microsoft.com/office/drawing/2014/main" id="{6D55D136-3E23-B343-AAB0-93040C6B79FD}"/>
              </a:ext>
            </a:extLst>
          </p:cNvPr>
          <p:cNvSpPr>
            <a:spLocks noGrp="1"/>
          </p:cNvSpPr>
          <p:nvPr>
            <p:ph type="title"/>
          </p:nvPr>
        </p:nvSpPr>
        <p:spPr/>
        <p:txBody>
          <a:bodyPr/>
          <a:lstStyle/>
          <a:p>
            <a:r>
              <a:rPr lang="en-US" dirty="0"/>
              <a:t>CBER Products</a:t>
            </a:r>
          </a:p>
        </p:txBody>
      </p:sp>
      <p:sp>
        <p:nvSpPr>
          <p:cNvPr id="8" name="Shape 282">
            <a:extLst>
              <a:ext uri="{FF2B5EF4-FFF2-40B4-BE49-F238E27FC236}">
                <a16:creationId xmlns:a16="http://schemas.microsoft.com/office/drawing/2014/main" id="{686B2E33-9263-C84A-8662-F5533433A368}"/>
              </a:ext>
            </a:extLst>
          </p:cNvPr>
          <p:cNvSpPr txBox="1">
            <a:spLocks noGrp="1"/>
          </p:cNvSpPr>
          <p:nvPr>
            <p:ph idx="1"/>
          </p:nvPr>
        </p:nvSpPr>
        <p:spPr>
          <a:xfrm>
            <a:off x="895350" y="1752600"/>
            <a:ext cx="10363200" cy="3491172"/>
          </a:xfrm>
          <a:prstGeom prst="rect">
            <a:avLst/>
          </a:prstGeom>
          <a:noFill/>
          <a:ln>
            <a:noFill/>
          </a:ln>
        </p:spPr>
        <p:txBody>
          <a:bodyPr wrap="square" lIns="91425" tIns="45700" rIns="91425" bIns="45700" anchor="t" anchorCtr="0">
            <a:spAutoFit/>
          </a:bodyPr>
          <a:lstStyle/>
          <a:p>
            <a:pPr marL="342900" lvl="1" indent="-342900">
              <a:lnSpc>
                <a:spcPct val="90000"/>
              </a:lnSpc>
              <a:buClr>
                <a:schemeClr val="accent5"/>
              </a:buClr>
              <a:buSzPct val="100000"/>
              <a:buFont typeface="Wingdings" pitchFamily="2" charset="2"/>
              <a:buChar char="§"/>
            </a:pPr>
            <a:r>
              <a:rPr lang="x-none" sz="2500" dirty="0">
                <a:latin typeface="Arial"/>
                <a:ea typeface="Arial"/>
                <a:cs typeface="Arial"/>
                <a:sym typeface="Arial"/>
              </a:rPr>
              <a:t>Tissue &amp; Tissue Products</a:t>
            </a:r>
          </a:p>
          <a:p>
            <a:pPr marL="800100" lvl="2" indent="-342900">
              <a:buClr>
                <a:schemeClr val="accent5"/>
              </a:buClr>
              <a:buSzPct val="100000"/>
            </a:pPr>
            <a:r>
              <a:rPr lang="x-none" sz="2200" dirty="0">
                <a:latin typeface="Arial"/>
                <a:cs typeface="Arial"/>
                <a:sym typeface="Arial"/>
              </a:rPr>
              <a:t>Bone, Skin, Corneas, Ligaments, Tendons, Stem Cells, Sperm, Heart Valves</a:t>
            </a:r>
          </a:p>
          <a:p>
            <a:pPr marL="342900" lvl="1" indent="-342900">
              <a:buClr>
                <a:schemeClr val="accent5"/>
              </a:buClr>
              <a:buSzPct val="100000"/>
              <a:buFont typeface="Wingdings" pitchFamily="2" charset="2"/>
              <a:buChar char="§"/>
            </a:pPr>
            <a:r>
              <a:rPr lang="x-none" sz="2500">
                <a:latin typeface="Arial"/>
                <a:cs typeface="Arial"/>
                <a:sym typeface="Arial"/>
              </a:rPr>
              <a:t>Vaccines</a:t>
            </a:r>
            <a:endParaRPr lang="x-none" sz="2500" dirty="0">
              <a:latin typeface="Arial"/>
              <a:cs typeface="Arial"/>
              <a:sym typeface="Arial"/>
            </a:endParaRPr>
          </a:p>
          <a:p>
            <a:pPr marL="800100" lvl="2" indent="-342900">
              <a:buClr>
                <a:schemeClr val="accent5"/>
              </a:buClr>
              <a:buSzPct val="100000"/>
            </a:pPr>
            <a:r>
              <a:rPr lang="x-none" sz="2200" dirty="0">
                <a:latin typeface="Arial"/>
                <a:cs typeface="Arial"/>
                <a:sym typeface="Arial"/>
              </a:rPr>
              <a:t>Vaccines for Use in Children and Adults, Tuberculin Testing</a:t>
            </a:r>
          </a:p>
          <a:p>
            <a:pPr marL="342900" lvl="1" indent="-342900">
              <a:buClr>
                <a:schemeClr val="accent5"/>
              </a:buClr>
              <a:buSzPct val="100000"/>
              <a:buFont typeface="Wingdings" pitchFamily="2" charset="2"/>
              <a:buChar char="§"/>
            </a:pPr>
            <a:r>
              <a:rPr lang="x-none" sz="2500" dirty="0">
                <a:latin typeface="Arial"/>
                <a:cs typeface="Arial"/>
                <a:sym typeface="Arial"/>
              </a:rPr>
              <a:t>Xenotransplantation</a:t>
            </a:r>
          </a:p>
          <a:p>
            <a:pPr marL="800100" lvl="2" indent="-342900">
              <a:buClr>
                <a:schemeClr val="accent5"/>
              </a:buClr>
              <a:buSzPct val="100000"/>
            </a:pPr>
            <a:r>
              <a:rPr lang="x-none" sz="2200" dirty="0">
                <a:latin typeface="Arial"/>
                <a:cs typeface="Arial"/>
                <a:sym typeface="Arial"/>
              </a:rPr>
              <a:t>Transplantation of Non-Human Cells, Tissues or Organs Into a Human</a:t>
            </a:r>
          </a:p>
          <a:p>
            <a:pPr marL="0" lvl="1" indent="0">
              <a:buClr>
                <a:schemeClr val="accent3"/>
              </a:buClr>
              <a:buSzPct val="130208"/>
              <a:buNone/>
            </a:pPr>
            <a:endParaRPr lang="x-none" sz="2500" dirty="0">
              <a:latin typeface="Arial"/>
              <a:cs typeface="Arial"/>
              <a:sym typeface="Arial"/>
            </a:endParaRPr>
          </a:p>
          <a:p>
            <a:pPr marL="0" lvl="1" indent="0">
              <a:buClr>
                <a:schemeClr val="accent3"/>
              </a:buClr>
              <a:buSzPct val="130208"/>
              <a:buNone/>
            </a:pPr>
            <a:r>
              <a:rPr lang="en-US" sz="2500" dirty="0">
                <a:latin typeface="Arial"/>
                <a:cs typeface="Arial"/>
                <a:sym typeface="Arial"/>
              </a:rPr>
              <a:t>CBER</a:t>
            </a:r>
            <a:r>
              <a:rPr lang="x-none" sz="2500" dirty="0">
                <a:latin typeface="Arial"/>
                <a:cs typeface="Arial"/>
                <a:sym typeface="Arial"/>
              </a:rPr>
              <a:t> is who regulates Cellular Therapy Labs </a:t>
            </a:r>
          </a:p>
        </p:txBody>
      </p:sp>
    </p:spTree>
    <p:extLst>
      <p:ext uri="{BB962C8B-B14F-4D97-AF65-F5344CB8AC3E}">
        <p14:creationId xmlns:p14="http://schemas.microsoft.com/office/powerpoint/2010/main" val="1353428833"/>
      </p:ext>
    </p:extLst>
  </p:cSld>
  <p:clrMapOvr>
    <a:masterClrMapping/>
  </p:clrMapOvr>
  <p:transition spd="slow" advTm="1681">
    <p:cut/>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28"/>
        <p:cNvGrpSpPr/>
        <p:nvPr/>
      </p:nvGrpSpPr>
      <p:grpSpPr>
        <a:xfrm>
          <a:off x="0" y="0"/>
          <a:ext cx="0" cy="0"/>
          <a:chOff x="0" y="0"/>
          <a:chExt cx="0" cy="0"/>
        </a:xfrm>
      </p:grpSpPr>
      <p:sp>
        <p:nvSpPr>
          <p:cNvPr id="3" name="Title 2">
            <a:extLst>
              <a:ext uri="{FF2B5EF4-FFF2-40B4-BE49-F238E27FC236}">
                <a16:creationId xmlns:a16="http://schemas.microsoft.com/office/drawing/2014/main" id="{4B383DB9-EDCE-3E49-9F55-E0160AD4698A}"/>
              </a:ext>
            </a:extLst>
          </p:cNvPr>
          <p:cNvSpPr>
            <a:spLocks noGrp="1"/>
          </p:cNvSpPr>
          <p:nvPr>
            <p:ph type="title"/>
          </p:nvPr>
        </p:nvSpPr>
        <p:spPr>
          <a:xfrm>
            <a:off x="895349" y="469736"/>
            <a:ext cx="10363201" cy="1149514"/>
          </a:xfrm>
        </p:spPr>
        <p:txBody>
          <a:bodyPr/>
          <a:lstStyle/>
          <a:p>
            <a:r>
              <a:rPr lang="en-US" dirty="0"/>
              <a:t>Accountability and Deviation Management</a:t>
            </a:r>
          </a:p>
        </p:txBody>
      </p:sp>
      <p:sp>
        <p:nvSpPr>
          <p:cNvPr id="4" name="Content Placeholder 3">
            <a:extLst>
              <a:ext uri="{FF2B5EF4-FFF2-40B4-BE49-F238E27FC236}">
                <a16:creationId xmlns:a16="http://schemas.microsoft.com/office/drawing/2014/main" id="{DBFB3D1D-5AC1-4D4D-B05E-348731C12DA4}"/>
              </a:ext>
            </a:extLst>
          </p:cNvPr>
          <p:cNvSpPr>
            <a:spLocks noGrp="1"/>
          </p:cNvSpPr>
          <p:nvPr>
            <p:ph sz="quarter" idx="10"/>
          </p:nvPr>
        </p:nvSpPr>
        <p:spPr>
          <a:xfrm>
            <a:off x="895350" y="1752600"/>
            <a:ext cx="10363200" cy="4533900"/>
          </a:xfrm>
        </p:spPr>
        <p:txBody>
          <a:bodyPr/>
          <a:lstStyle/>
          <a:p>
            <a:r>
              <a:rPr lang="en-US" sz="2500" dirty="0"/>
              <a:t>Report errors that you discover</a:t>
            </a:r>
          </a:p>
          <a:p>
            <a:r>
              <a:rPr lang="en-US" sz="2500" dirty="0"/>
              <a:t>Deviation management is not something to fear – it’s an opportunity to make improvements, and shows that issues that are identified are addressed</a:t>
            </a:r>
          </a:p>
          <a:p>
            <a:r>
              <a:rPr lang="en-US" sz="2500" dirty="0"/>
              <a:t>If you don’t document it, it didn’t happen</a:t>
            </a:r>
          </a:p>
          <a:p>
            <a:endParaRPr lang="en-US" dirty="0"/>
          </a:p>
        </p:txBody>
      </p:sp>
    </p:spTree>
    <p:extLst>
      <p:ext uri="{BB962C8B-B14F-4D97-AF65-F5344CB8AC3E}">
        <p14:creationId xmlns:p14="http://schemas.microsoft.com/office/powerpoint/2010/main" val="1593949342"/>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537"/>
          <a:stretch/>
        </p:blipFill>
        <p:spPr bwMode="auto">
          <a:xfrm>
            <a:off x="905165" y="65325"/>
            <a:ext cx="4930028" cy="6733002"/>
          </a:xfrm>
          <a:prstGeom prst="rect">
            <a:avLst/>
          </a:prstGeom>
          <a:noFill/>
          <a:ln w="12700">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pic>
        <p:nvPicPr>
          <p:cNvPr id="106499" name="Picture 3"/>
          <p:cNvPicPr preferRelativeResize="0">
            <a:picLocks noChangeArrowheads="1"/>
          </p:cNvPicPr>
          <p:nvPr/>
        </p:nvPicPr>
        <p:blipFill>
          <a:blip r:embed="rId3"/>
          <a:stretch>
            <a:fillRect/>
          </a:stretch>
        </p:blipFill>
        <p:spPr bwMode="auto">
          <a:xfrm>
            <a:off x="6177955" y="65325"/>
            <a:ext cx="5173536" cy="3828091"/>
          </a:xfrm>
          <a:prstGeom prst="rect">
            <a:avLst/>
          </a:prstGeom>
          <a:noFill/>
          <a:ln w="12700">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C5348FC2-7D4B-4906-B774-E6B32DA693C6}"/>
              </a:ext>
            </a:extLst>
          </p:cNvPr>
          <p:cNvSpPr txBox="1"/>
          <p:nvPr/>
        </p:nvSpPr>
        <p:spPr>
          <a:xfrm>
            <a:off x="6177955" y="4211714"/>
            <a:ext cx="5002985" cy="2308324"/>
          </a:xfrm>
          <a:prstGeom prst="rect">
            <a:avLst/>
          </a:prstGeom>
          <a:noFill/>
          <a:ln w="38100">
            <a:solidFill>
              <a:schemeClr val="accent5"/>
            </a:solidFill>
          </a:ln>
        </p:spPr>
        <p:txBody>
          <a:bodyPr wrap="square" rtlCol="0">
            <a:spAutoFit/>
          </a:bodyPr>
          <a:lstStyle/>
          <a:p>
            <a:r>
              <a:rPr lang="en-US" dirty="0">
                <a:solidFill>
                  <a:schemeClr val="accent5"/>
                </a:solidFill>
              </a:rPr>
              <a:t>DEVIATION REPORT:</a:t>
            </a:r>
          </a:p>
          <a:p>
            <a:pPr marL="342900" indent="-342900">
              <a:buAutoNum type="arabicPeriod"/>
            </a:pPr>
            <a:r>
              <a:rPr lang="en-US" dirty="0"/>
              <a:t>What happened</a:t>
            </a:r>
          </a:p>
          <a:p>
            <a:pPr marL="342900" indent="-342900">
              <a:buAutoNum type="arabicPeriod"/>
            </a:pPr>
            <a:r>
              <a:rPr lang="en-US" dirty="0"/>
              <a:t>What it might have impacted</a:t>
            </a:r>
          </a:p>
          <a:p>
            <a:pPr marL="342900" indent="-342900">
              <a:buAutoNum type="arabicPeriod"/>
            </a:pPr>
            <a:r>
              <a:rPr lang="en-US" dirty="0"/>
              <a:t>Information gathered, additional testing performed</a:t>
            </a:r>
          </a:p>
          <a:p>
            <a:pPr marL="342900" indent="-342900">
              <a:buAutoNum type="arabicPeriod"/>
            </a:pPr>
            <a:r>
              <a:rPr lang="en-US" dirty="0"/>
              <a:t>Steps taken to fix problem</a:t>
            </a:r>
          </a:p>
          <a:p>
            <a:pPr marL="342900" indent="-342900">
              <a:buAutoNum type="arabicPeriod"/>
            </a:pPr>
            <a:r>
              <a:rPr lang="en-US" dirty="0"/>
              <a:t>Confirmation that problem was fixed</a:t>
            </a:r>
          </a:p>
          <a:p>
            <a:pPr marL="342900" indent="-342900">
              <a:buAutoNum type="arabicPeriod"/>
            </a:pPr>
            <a:r>
              <a:rPr lang="en-US" dirty="0"/>
              <a:t>Review and sign off</a:t>
            </a:r>
          </a:p>
        </p:txBody>
      </p:sp>
    </p:spTree>
    <p:extLst>
      <p:ext uri="{BB962C8B-B14F-4D97-AF65-F5344CB8AC3E}">
        <p14:creationId xmlns:p14="http://schemas.microsoft.com/office/powerpoint/2010/main" val="941574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8A4549-7E91-C747-BD78-FDD2C02D3168}"/>
              </a:ext>
            </a:extLst>
          </p:cNvPr>
          <p:cNvSpPr>
            <a:spLocks noGrp="1"/>
          </p:cNvSpPr>
          <p:nvPr>
            <p:ph type="title"/>
          </p:nvPr>
        </p:nvSpPr>
        <p:spPr/>
        <p:txBody>
          <a:bodyPr>
            <a:normAutofit fontScale="90000"/>
          </a:bodyPr>
          <a:lstStyle/>
          <a:p>
            <a:r>
              <a:rPr lang="en-US" dirty="0"/>
              <a:t>The </a:t>
            </a:r>
            <a:r>
              <a:rPr lang="en-US" u="sng" dirty="0"/>
              <a:t>F</a:t>
            </a:r>
            <a:r>
              <a:rPr lang="en-US" dirty="0"/>
              <a:t>oundation for the </a:t>
            </a:r>
            <a:r>
              <a:rPr lang="en-US" u="sng" dirty="0"/>
              <a:t>A</a:t>
            </a:r>
            <a:r>
              <a:rPr lang="en-US" dirty="0"/>
              <a:t>ccreditation of </a:t>
            </a:r>
            <a:r>
              <a:rPr lang="en-US" u="sng" dirty="0"/>
              <a:t>C</a:t>
            </a:r>
            <a:r>
              <a:rPr lang="en-US" dirty="0"/>
              <a:t>ellular </a:t>
            </a:r>
            <a:r>
              <a:rPr lang="en-US" u="sng" dirty="0"/>
              <a:t>T</a:t>
            </a:r>
            <a:r>
              <a:rPr lang="en-US" dirty="0"/>
              <a:t>herapy </a:t>
            </a:r>
            <a:br>
              <a:rPr lang="en-US" dirty="0"/>
            </a:br>
            <a:endParaRPr lang="en-US" dirty="0"/>
          </a:p>
        </p:txBody>
      </p:sp>
      <p:sp>
        <p:nvSpPr>
          <p:cNvPr id="7" name="Content Placeholder 6">
            <a:extLst>
              <a:ext uri="{FF2B5EF4-FFF2-40B4-BE49-F238E27FC236}">
                <a16:creationId xmlns:a16="http://schemas.microsoft.com/office/drawing/2014/main" id="{523B020D-9EE4-CA48-A3BA-858656EC9142}"/>
              </a:ext>
            </a:extLst>
          </p:cNvPr>
          <p:cNvSpPr>
            <a:spLocks noGrp="1"/>
          </p:cNvSpPr>
          <p:nvPr>
            <p:ph idx="1"/>
          </p:nvPr>
        </p:nvSpPr>
        <p:spPr>
          <a:xfrm>
            <a:off x="727969" y="1524000"/>
            <a:ext cx="10733103" cy="5169408"/>
          </a:xfrm>
        </p:spPr>
        <p:txBody>
          <a:bodyPr>
            <a:normAutofit fontScale="47500" lnSpcReduction="20000"/>
          </a:bodyPr>
          <a:lstStyle/>
          <a:p>
            <a:pPr>
              <a:lnSpc>
                <a:spcPct val="120000"/>
              </a:lnSpc>
              <a:spcBef>
                <a:spcPts val="0"/>
              </a:spcBef>
            </a:pPr>
            <a:r>
              <a:rPr lang="en-US" sz="5100" b="1" dirty="0">
                <a:solidFill>
                  <a:schemeClr val="accent3"/>
                </a:solidFill>
              </a:rPr>
              <a:t>(FACT) </a:t>
            </a:r>
            <a:r>
              <a:rPr lang="en-US" sz="3300" dirty="0"/>
              <a:t>is a non-profit corporation co-founded in 1996 by the International Society for Cellular Therapy (ISCT) and the American Society of Blood and Marrow Transplantation (ASBMT) to provide a peer network of experts committed to improving stem cell transplantation and cellular therapy practices by formulating and disseminating evidence-based guidelines. </a:t>
            </a:r>
          </a:p>
          <a:p>
            <a:pPr>
              <a:lnSpc>
                <a:spcPct val="120000"/>
              </a:lnSpc>
              <a:spcBef>
                <a:spcPts val="0"/>
              </a:spcBef>
            </a:pPr>
            <a:endParaRPr lang="en-US" sz="3300" dirty="0"/>
          </a:p>
          <a:p>
            <a:pPr>
              <a:lnSpc>
                <a:spcPct val="120000"/>
              </a:lnSpc>
              <a:spcBef>
                <a:spcPts val="0"/>
              </a:spcBef>
            </a:pPr>
            <a:r>
              <a:rPr lang="en-US" sz="3300" dirty="0"/>
              <a:t>These guidelines have until recently been formulated in 3 documents: 1) FACT Common Standards for Cellular Therapies, 2) FACT-JACIE Hematopoietic Cell Therapy Standards, and 3) </a:t>
            </a:r>
            <a:r>
              <a:rPr lang="en-US" sz="3300" dirty="0" err="1"/>
              <a:t>NetCord</a:t>
            </a:r>
            <a:r>
              <a:rPr lang="en-US" sz="3300" dirty="0"/>
              <a:t>-FACT Cord Blood Banking Standards.</a:t>
            </a:r>
          </a:p>
          <a:p>
            <a:pPr>
              <a:lnSpc>
                <a:spcPct val="120000"/>
              </a:lnSpc>
              <a:spcBef>
                <a:spcPts val="0"/>
              </a:spcBef>
            </a:pPr>
            <a:endParaRPr lang="en-US" sz="3300" dirty="0"/>
          </a:p>
          <a:p>
            <a:pPr>
              <a:lnSpc>
                <a:spcPct val="120000"/>
              </a:lnSpc>
              <a:spcBef>
                <a:spcPts val="0"/>
              </a:spcBef>
            </a:pPr>
            <a:r>
              <a:rPr lang="en-US" sz="3300" dirty="0"/>
              <a:t>FACT also offers a voluntary accreditation program for hematopoietic progenitor cell (HPC) therapy programs and UCB banks, with over 90% of eligible US HPC facilities and programs holding accreditation. </a:t>
            </a:r>
          </a:p>
          <a:p>
            <a:pPr>
              <a:lnSpc>
                <a:spcPct val="120000"/>
              </a:lnSpc>
              <a:spcBef>
                <a:spcPts val="0"/>
              </a:spcBef>
            </a:pPr>
            <a:endParaRPr lang="en-US" sz="3300" dirty="0"/>
          </a:p>
          <a:p>
            <a:pPr>
              <a:lnSpc>
                <a:spcPct val="120000"/>
              </a:lnSpc>
              <a:spcBef>
                <a:spcPts val="0"/>
              </a:spcBef>
            </a:pPr>
            <a:r>
              <a:rPr lang="en-US" sz="3800" dirty="0">
                <a:solidFill>
                  <a:schemeClr val="accent3"/>
                </a:solidFill>
              </a:rPr>
              <a:t>Achieving FACT accreditation after a comprehensive inspection performed every 3 years demonstrates to patients, physicians, commercial manufacturers, regulatory agencies, and insurance payers that a given program/laboratory is committed to quality measures and oversight in cell therapy practices and downstream patient care.</a:t>
            </a:r>
          </a:p>
          <a:p>
            <a:pPr>
              <a:lnSpc>
                <a:spcPct val="120000"/>
              </a:lnSpc>
              <a:spcBef>
                <a:spcPts val="0"/>
              </a:spcBef>
            </a:pPr>
            <a:endParaRPr lang="en-US" sz="3300" b="1" dirty="0"/>
          </a:p>
          <a:p>
            <a:pPr>
              <a:lnSpc>
                <a:spcPct val="120000"/>
              </a:lnSpc>
              <a:spcBef>
                <a:spcPts val="0"/>
              </a:spcBef>
            </a:pPr>
            <a:r>
              <a:rPr lang="en-US" sz="3800" i="1" dirty="0"/>
              <a:t>The why, what, and how of the new FACT standards for immune effector cells, M. Maus and </a:t>
            </a:r>
          </a:p>
          <a:p>
            <a:pPr>
              <a:lnSpc>
                <a:spcPct val="120000"/>
              </a:lnSpc>
              <a:spcBef>
                <a:spcPts val="0"/>
              </a:spcBef>
            </a:pPr>
            <a:r>
              <a:rPr lang="en-US" sz="3800" i="1" dirty="0"/>
              <a:t>S. </a:t>
            </a:r>
            <a:r>
              <a:rPr lang="en-US" sz="3800" i="1" dirty="0" err="1"/>
              <a:t>Nikiforow</a:t>
            </a:r>
            <a:r>
              <a:rPr lang="en-US" sz="3800" i="1" dirty="0"/>
              <a:t>, Journal for </a:t>
            </a:r>
            <a:r>
              <a:rPr lang="en-US" sz="3800" i="1" dirty="0" err="1"/>
              <a:t>ImmunoTherapy</a:t>
            </a:r>
            <a:r>
              <a:rPr lang="en-US" sz="3800" i="1" dirty="0"/>
              <a:t> of Cancer 2017</a:t>
            </a:r>
            <a:r>
              <a:rPr lang="en-US" sz="3800" b="1" i="1" dirty="0"/>
              <a:t> </a:t>
            </a:r>
          </a:p>
          <a:p>
            <a:endParaRPr lang="en-US" dirty="0"/>
          </a:p>
          <a:p>
            <a:endParaRPr lang="en-US" dirty="0"/>
          </a:p>
        </p:txBody>
      </p:sp>
      <p:sp>
        <p:nvSpPr>
          <p:cNvPr id="2" name="Rectangle 1">
            <a:extLst>
              <a:ext uri="{FF2B5EF4-FFF2-40B4-BE49-F238E27FC236}">
                <a16:creationId xmlns:a16="http://schemas.microsoft.com/office/drawing/2014/main" id="{CE424F69-DC4F-42B2-AC60-FAEEB9583472}"/>
              </a:ext>
            </a:extLst>
          </p:cNvPr>
          <p:cNvSpPr/>
          <p:nvPr/>
        </p:nvSpPr>
        <p:spPr>
          <a:xfrm>
            <a:off x="446567" y="5805377"/>
            <a:ext cx="10873563" cy="83642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89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BAEE2B-1F8E-DF4C-93DD-419F8CFE42FC}"/>
              </a:ext>
            </a:extLst>
          </p:cNvPr>
          <p:cNvSpPr>
            <a:spLocks noGrp="1"/>
          </p:cNvSpPr>
          <p:nvPr>
            <p:ph type="title"/>
          </p:nvPr>
        </p:nvSpPr>
        <p:spPr>
          <a:xfrm>
            <a:off x="2936179" y="135249"/>
            <a:ext cx="7290805" cy="722590"/>
          </a:xfrm>
        </p:spPr>
        <p:txBody>
          <a:bodyPr/>
          <a:lstStyle/>
          <a:p>
            <a:r>
              <a:rPr lang="en-US" dirty="0"/>
              <a:t>Current Cellular Products</a:t>
            </a:r>
          </a:p>
        </p:txBody>
      </p:sp>
      <p:sp>
        <p:nvSpPr>
          <p:cNvPr id="7" name="Content Placeholder 6">
            <a:extLst>
              <a:ext uri="{FF2B5EF4-FFF2-40B4-BE49-F238E27FC236}">
                <a16:creationId xmlns:a16="http://schemas.microsoft.com/office/drawing/2014/main" id="{D0B0BF9D-BCE8-0348-AD82-0B09D0B65E1C}"/>
              </a:ext>
            </a:extLst>
          </p:cNvPr>
          <p:cNvSpPr>
            <a:spLocks noGrp="1"/>
          </p:cNvSpPr>
          <p:nvPr>
            <p:ph idx="1"/>
          </p:nvPr>
        </p:nvSpPr>
        <p:spPr>
          <a:xfrm>
            <a:off x="406400" y="857839"/>
            <a:ext cx="11249891" cy="5727687"/>
          </a:xfrm>
        </p:spPr>
        <p:txBody>
          <a:bodyPr>
            <a:normAutofit lnSpcReduction="10000"/>
          </a:bodyPr>
          <a:lstStyle/>
          <a:p>
            <a:pPr>
              <a:lnSpc>
                <a:spcPct val="120000"/>
              </a:lnSpc>
              <a:spcBef>
                <a:spcPts val="500"/>
              </a:spcBef>
            </a:pPr>
            <a:r>
              <a:rPr lang="en-US" sz="2400" dirty="0"/>
              <a:t>The administration of CAR-T cells can consume significant effort from: transfusion medicine, the cell-processing laboratory, pharmacy, outpatient and inpatient clinical teams, and consultants. </a:t>
            </a:r>
          </a:p>
          <a:p>
            <a:pPr>
              <a:lnSpc>
                <a:spcPct val="120000"/>
              </a:lnSpc>
              <a:spcBef>
                <a:spcPts val="500"/>
              </a:spcBef>
            </a:pPr>
            <a:r>
              <a:rPr lang="en-US" sz="2400" dirty="0"/>
              <a:t>A robust clinical infrastructure is required to handle the complex </a:t>
            </a:r>
            <a:r>
              <a:rPr lang="en-US" sz="2400" dirty="0">
                <a:solidFill>
                  <a:schemeClr val="accent3"/>
                </a:solidFill>
              </a:rPr>
              <a:t>scheduling logistics</a:t>
            </a:r>
            <a:r>
              <a:rPr lang="en-US" sz="2400" dirty="0"/>
              <a:t>, maintain the </a:t>
            </a:r>
            <a:r>
              <a:rPr lang="en-US" sz="2400" dirty="0">
                <a:solidFill>
                  <a:schemeClr val="accent3"/>
                </a:solidFill>
              </a:rPr>
              <a:t>chain-of-custody</a:t>
            </a:r>
            <a:r>
              <a:rPr lang="en-US" sz="2400" dirty="0"/>
              <a:t> and chain-of-identity of the cellular product, and facilitate communication to manage potentially severe </a:t>
            </a:r>
            <a:r>
              <a:rPr lang="en-US" sz="2400" dirty="0">
                <a:solidFill>
                  <a:schemeClr val="accent3"/>
                </a:solidFill>
              </a:rPr>
              <a:t>toxicities</a:t>
            </a:r>
            <a:r>
              <a:rPr lang="en-US" sz="2400" dirty="0"/>
              <a:t>.</a:t>
            </a:r>
          </a:p>
          <a:p>
            <a:pPr>
              <a:lnSpc>
                <a:spcPct val="120000"/>
              </a:lnSpc>
              <a:spcBef>
                <a:spcPts val="500"/>
              </a:spcBef>
            </a:pPr>
            <a:r>
              <a:rPr lang="en-US" sz="2400" dirty="0"/>
              <a:t>Cells are not stored in vials, nor are they mixed and re-labeled in the pharmacy. These products must be </a:t>
            </a:r>
            <a:r>
              <a:rPr lang="en-US" sz="2400" dirty="0">
                <a:solidFill>
                  <a:schemeClr val="accent3"/>
                </a:solidFill>
              </a:rPr>
              <a:t>temperature-controlled</a:t>
            </a:r>
            <a:r>
              <a:rPr lang="en-US" sz="2400" dirty="0"/>
              <a:t> at all times during preparation, shipping, and administration, and can only be manipulated under aseptic conditions. </a:t>
            </a:r>
          </a:p>
          <a:p>
            <a:pPr>
              <a:lnSpc>
                <a:spcPct val="120000"/>
              </a:lnSpc>
              <a:spcBef>
                <a:spcPts val="500"/>
              </a:spcBef>
            </a:pPr>
            <a:r>
              <a:rPr lang="en-US" sz="2400" dirty="0"/>
              <a:t>The importance of the chain-of-custody and absolute certainty regarding identity of the cellular product, along with its label and attendant paperwork, cannot be overstated, as administration of the wrong product can have lethal consequences.</a:t>
            </a:r>
          </a:p>
        </p:txBody>
      </p:sp>
    </p:spTree>
    <p:extLst>
      <p:ext uri="{BB962C8B-B14F-4D97-AF65-F5344CB8AC3E}">
        <p14:creationId xmlns:p14="http://schemas.microsoft.com/office/powerpoint/2010/main" val="2399135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6503D4A-3301-2147-9E46-4DD6C9E95455}"/>
              </a:ext>
            </a:extLst>
          </p:cNvPr>
          <p:cNvCxnSpPr>
            <a:cxnSpLocks/>
          </p:cNvCxnSpPr>
          <p:nvPr/>
        </p:nvCxnSpPr>
        <p:spPr>
          <a:xfrm>
            <a:off x="2718816" y="4076700"/>
            <a:ext cx="91440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D84C82A8-CFBD-5B4C-A9E2-679052DAF45F}"/>
              </a:ext>
            </a:extLst>
          </p:cNvPr>
          <p:cNvSpPr/>
          <p:nvPr/>
        </p:nvSpPr>
        <p:spPr>
          <a:xfrm>
            <a:off x="355092" y="926592"/>
            <a:ext cx="2209800" cy="717042"/>
          </a:xfrm>
          <a:prstGeom prst="roundRect">
            <a:avLst>
              <a:gd name="adj" fmla="val 3214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Process key to success</a:t>
            </a:r>
          </a:p>
        </p:txBody>
      </p:sp>
      <p:sp>
        <p:nvSpPr>
          <p:cNvPr id="9" name="Rounded Rectangle 8">
            <a:extLst>
              <a:ext uri="{FF2B5EF4-FFF2-40B4-BE49-F238E27FC236}">
                <a16:creationId xmlns:a16="http://schemas.microsoft.com/office/drawing/2014/main" id="{950CC4BF-7F27-0247-9E5D-EB144275C455}"/>
              </a:ext>
            </a:extLst>
          </p:cNvPr>
          <p:cNvSpPr/>
          <p:nvPr/>
        </p:nvSpPr>
        <p:spPr>
          <a:xfrm>
            <a:off x="355092" y="2805684"/>
            <a:ext cx="2209800" cy="1125474"/>
          </a:xfrm>
          <a:prstGeom prst="roundRect">
            <a:avLst>
              <a:gd name="adj" fmla="val 196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Key steps in process and FACT guidance</a:t>
            </a:r>
          </a:p>
        </p:txBody>
      </p:sp>
      <p:sp>
        <p:nvSpPr>
          <p:cNvPr id="10" name="Rounded Rectangle 9">
            <a:extLst>
              <a:ext uri="{FF2B5EF4-FFF2-40B4-BE49-F238E27FC236}">
                <a16:creationId xmlns:a16="http://schemas.microsoft.com/office/drawing/2014/main" id="{E25C445C-2AA5-0943-95AF-D761257FCBFD}"/>
              </a:ext>
            </a:extLst>
          </p:cNvPr>
          <p:cNvSpPr/>
          <p:nvPr/>
        </p:nvSpPr>
        <p:spPr>
          <a:xfrm>
            <a:off x="355092" y="4271011"/>
            <a:ext cx="2209800" cy="1166621"/>
          </a:xfrm>
          <a:prstGeom prst="roundRect">
            <a:avLst>
              <a:gd name="adj" fmla="val 189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Variables introducing complexity to IEC therapies</a:t>
            </a:r>
          </a:p>
        </p:txBody>
      </p:sp>
      <p:sp>
        <p:nvSpPr>
          <p:cNvPr id="12" name="Rounded Rectangle 11">
            <a:extLst>
              <a:ext uri="{FF2B5EF4-FFF2-40B4-BE49-F238E27FC236}">
                <a16:creationId xmlns:a16="http://schemas.microsoft.com/office/drawing/2014/main" id="{B0730157-D77B-324B-9DDB-E51784A5640B}"/>
              </a:ext>
            </a:extLst>
          </p:cNvPr>
          <p:cNvSpPr/>
          <p:nvPr/>
        </p:nvSpPr>
        <p:spPr>
          <a:xfrm>
            <a:off x="2718816" y="2782824"/>
            <a:ext cx="1426464" cy="1125474"/>
          </a:xfrm>
          <a:prstGeom prst="roundRect">
            <a:avLst/>
          </a:prstGeom>
          <a:solidFill>
            <a:srgbClr val="FFFFF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Patient Identification and Counseling</a:t>
            </a:r>
          </a:p>
        </p:txBody>
      </p:sp>
      <p:sp>
        <p:nvSpPr>
          <p:cNvPr id="13" name="Rounded Rectangle 12">
            <a:extLst>
              <a:ext uri="{FF2B5EF4-FFF2-40B4-BE49-F238E27FC236}">
                <a16:creationId xmlns:a16="http://schemas.microsoft.com/office/drawing/2014/main" id="{10EF7750-9ABE-BB4E-895F-7A286A4F3D46}"/>
              </a:ext>
            </a:extLst>
          </p:cNvPr>
          <p:cNvSpPr/>
          <p:nvPr/>
        </p:nvSpPr>
        <p:spPr>
          <a:xfrm>
            <a:off x="4262323" y="2782824"/>
            <a:ext cx="1426464" cy="1125474"/>
          </a:xfrm>
          <a:prstGeom prst="roundRect">
            <a:avLst/>
          </a:prstGeom>
          <a:solidFill>
            <a:srgbClr val="FFFFF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Apheresis/</a:t>
            </a:r>
          </a:p>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Cell Collection</a:t>
            </a:r>
          </a:p>
        </p:txBody>
      </p:sp>
      <p:sp>
        <p:nvSpPr>
          <p:cNvPr id="14" name="Rounded Rectangle 13">
            <a:extLst>
              <a:ext uri="{FF2B5EF4-FFF2-40B4-BE49-F238E27FC236}">
                <a16:creationId xmlns:a16="http://schemas.microsoft.com/office/drawing/2014/main" id="{CC603F21-85A9-834D-9DE0-1AE937F916A3}"/>
              </a:ext>
            </a:extLst>
          </p:cNvPr>
          <p:cNvSpPr/>
          <p:nvPr/>
        </p:nvSpPr>
        <p:spPr>
          <a:xfrm>
            <a:off x="5805830" y="2782824"/>
            <a:ext cx="1426464" cy="1125474"/>
          </a:xfrm>
          <a:prstGeom prst="roundRect">
            <a:avLst/>
          </a:prstGeom>
          <a:solidFill>
            <a:srgbClr val="FFFFF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Genetic- Engineering/Manufacturing</a:t>
            </a:r>
          </a:p>
        </p:txBody>
      </p:sp>
      <p:sp>
        <p:nvSpPr>
          <p:cNvPr id="15" name="Rounded Rectangle 14">
            <a:extLst>
              <a:ext uri="{FF2B5EF4-FFF2-40B4-BE49-F238E27FC236}">
                <a16:creationId xmlns:a16="http://schemas.microsoft.com/office/drawing/2014/main" id="{247C8425-2E54-CB47-9B25-22E39E7091D1}"/>
              </a:ext>
            </a:extLst>
          </p:cNvPr>
          <p:cNvSpPr/>
          <p:nvPr/>
        </p:nvSpPr>
        <p:spPr>
          <a:xfrm>
            <a:off x="7349337" y="2782824"/>
            <a:ext cx="1426464" cy="1125474"/>
          </a:xfrm>
          <a:prstGeom prst="roundRect">
            <a:avLst/>
          </a:prstGeom>
          <a:solidFill>
            <a:srgbClr val="FFFFF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Product Receipt and Distribution</a:t>
            </a:r>
          </a:p>
        </p:txBody>
      </p:sp>
      <p:sp>
        <p:nvSpPr>
          <p:cNvPr id="16" name="Rounded Rectangle 15">
            <a:extLst>
              <a:ext uri="{FF2B5EF4-FFF2-40B4-BE49-F238E27FC236}">
                <a16:creationId xmlns:a16="http://schemas.microsoft.com/office/drawing/2014/main" id="{FA902916-7788-4F4B-B294-E6A8B21300F5}"/>
              </a:ext>
            </a:extLst>
          </p:cNvPr>
          <p:cNvSpPr/>
          <p:nvPr/>
        </p:nvSpPr>
        <p:spPr>
          <a:xfrm>
            <a:off x="8892844" y="2782824"/>
            <a:ext cx="1426464" cy="1125474"/>
          </a:xfrm>
          <a:prstGeom prst="roundRect">
            <a:avLst/>
          </a:prstGeom>
          <a:solidFill>
            <a:srgbClr val="FFFFF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Patient Care/Toxicity Management</a:t>
            </a:r>
          </a:p>
        </p:txBody>
      </p:sp>
      <p:sp>
        <p:nvSpPr>
          <p:cNvPr id="17" name="Rounded Rectangle 16">
            <a:extLst>
              <a:ext uri="{FF2B5EF4-FFF2-40B4-BE49-F238E27FC236}">
                <a16:creationId xmlns:a16="http://schemas.microsoft.com/office/drawing/2014/main" id="{0F89C84C-8540-F444-8BE7-9AC60C5780CE}"/>
              </a:ext>
            </a:extLst>
          </p:cNvPr>
          <p:cNvSpPr/>
          <p:nvPr/>
        </p:nvSpPr>
        <p:spPr>
          <a:xfrm>
            <a:off x="10436352" y="2782824"/>
            <a:ext cx="1426464" cy="1125474"/>
          </a:xfrm>
          <a:prstGeom prst="roundRect">
            <a:avLst/>
          </a:prstGeom>
          <a:solidFill>
            <a:srgbClr val="FFFFF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Patient Follow-up/Data Monitoring</a:t>
            </a:r>
          </a:p>
        </p:txBody>
      </p:sp>
      <p:sp>
        <p:nvSpPr>
          <p:cNvPr id="20" name="Rounded Rectangle 19">
            <a:extLst>
              <a:ext uri="{FF2B5EF4-FFF2-40B4-BE49-F238E27FC236}">
                <a16:creationId xmlns:a16="http://schemas.microsoft.com/office/drawing/2014/main" id="{15A5A207-C528-5B49-AEF9-0F4AD712AD32}"/>
              </a:ext>
            </a:extLst>
          </p:cNvPr>
          <p:cNvSpPr/>
          <p:nvPr/>
        </p:nvSpPr>
        <p:spPr>
          <a:xfrm>
            <a:off x="2718816" y="4245102"/>
            <a:ext cx="1426464" cy="1125474"/>
          </a:xfrm>
          <a:prstGeom prst="roundRect">
            <a:avLst>
              <a:gd name="adj" fmla="val 9084"/>
            </a:avLst>
          </a:prstGeom>
          <a:noFill/>
          <a:ln w="254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Disease-Specific team(s) or unified cell therapy team?</a:t>
            </a:r>
          </a:p>
        </p:txBody>
      </p:sp>
      <p:sp>
        <p:nvSpPr>
          <p:cNvPr id="21" name="Rounded Rectangle 20">
            <a:extLst>
              <a:ext uri="{FF2B5EF4-FFF2-40B4-BE49-F238E27FC236}">
                <a16:creationId xmlns:a16="http://schemas.microsoft.com/office/drawing/2014/main" id="{18D34A16-709E-E348-9E0A-9095A1236017}"/>
              </a:ext>
            </a:extLst>
          </p:cNvPr>
          <p:cNvSpPr/>
          <p:nvPr/>
        </p:nvSpPr>
        <p:spPr>
          <a:xfrm>
            <a:off x="4238915" y="4245102"/>
            <a:ext cx="1426464" cy="1680209"/>
          </a:xfrm>
          <a:prstGeom prst="roundRect">
            <a:avLst>
              <a:gd name="adj" fmla="val 6411"/>
            </a:avLst>
          </a:prstGeom>
          <a:noFill/>
          <a:ln w="254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At primary clinical site or 3</a:t>
            </a:r>
            <a:r>
              <a:rPr kumimoji="0" lang="en-US" sz="1400" b="0" i="0" u="none" strike="noStrike" kern="1200" cap="none" spc="0" normalizeH="0" baseline="30000" noProof="0" dirty="0">
                <a:ln>
                  <a:noFill/>
                </a:ln>
                <a:solidFill>
                  <a:srgbClr val="FFFFFF"/>
                </a:solidFill>
                <a:effectLst/>
                <a:uLnTx/>
                <a:uFillTx/>
                <a:latin typeface="Arial" panose="020B0604020202020204"/>
                <a:ea typeface="+mn-ea"/>
                <a:cs typeface="+mn-cs"/>
              </a:rPr>
              <a:t>rd</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party/ commercial site? How qualified</a:t>
            </a:r>
          </a:p>
        </p:txBody>
      </p:sp>
      <p:sp>
        <p:nvSpPr>
          <p:cNvPr id="23" name="Rounded Rectangle 22">
            <a:extLst>
              <a:ext uri="{FF2B5EF4-FFF2-40B4-BE49-F238E27FC236}">
                <a16:creationId xmlns:a16="http://schemas.microsoft.com/office/drawing/2014/main" id="{65E80B16-79A2-A14C-91DA-4E31275C6BE0}"/>
              </a:ext>
            </a:extLst>
          </p:cNvPr>
          <p:cNvSpPr/>
          <p:nvPr/>
        </p:nvSpPr>
        <p:spPr>
          <a:xfrm>
            <a:off x="7279113" y="4245101"/>
            <a:ext cx="1426464" cy="1680209"/>
          </a:xfrm>
          <a:prstGeom prst="roundRect">
            <a:avLst>
              <a:gd name="adj" fmla="val 7265"/>
            </a:avLst>
          </a:prstGeom>
          <a:noFill/>
          <a:ln w="254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Involvement by pharmacy, cell processing lab, bedside thaw, or other clinical model</a:t>
            </a:r>
          </a:p>
        </p:txBody>
      </p:sp>
      <p:sp>
        <p:nvSpPr>
          <p:cNvPr id="24" name="Rounded Rectangle 23">
            <a:extLst>
              <a:ext uri="{FF2B5EF4-FFF2-40B4-BE49-F238E27FC236}">
                <a16:creationId xmlns:a16="http://schemas.microsoft.com/office/drawing/2014/main" id="{8BC0D78B-1A45-C24A-9AAB-BF56862691C3}"/>
              </a:ext>
            </a:extLst>
          </p:cNvPr>
          <p:cNvSpPr/>
          <p:nvPr/>
        </p:nvSpPr>
        <p:spPr>
          <a:xfrm>
            <a:off x="8799212" y="4245102"/>
            <a:ext cx="1543507" cy="2143506"/>
          </a:xfrm>
          <a:prstGeom prst="roundRect">
            <a:avLst>
              <a:gd name="adj" fmla="val 7188"/>
            </a:avLst>
          </a:prstGeom>
          <a:noFill/>
          <a:ln w="254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Group responsible for training and ensuring communication? Specialized clinic teams or locations?</a:t>
            </a:r>
          </a:p>
        </p:txBody>
      </p:sp>
      <p:sp>
        <p:nvSpPr>
          <p:cNvPr id="25" name="Rounded Rectangle 24">
            <a:extLst>
              <a:ext uri="{FF2B5EF4-FFF2-40B4-BE49-F238E27FC236}">
                <a16:creationId xmlns:a16="http://schemas.microsoft.com/office/drawing/2014/main" id="{566CD0FD-0A83-014E-8948-066BB42E0FCF}"/>
              </a:ext>
            </a:extLst>
          </p:cNvPr>
          <p:cNvSpPr/>
          <p:nvPr/>
        </p:nvSpPr>
        <p:spPr>
          <a:xfrm>
            <a:off x="10436352" y="4245102"/>
            <a:ext cx="1426464" cy="1125474"/>
          </a:xfrm>
          <a:prstGeom prst="roundRect">
            <a:avLst/>
          </a:prstGeom>
          <a:noFill/>
          <a:ln w="254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Group responsible for data collection and reporting?</a:t>
            </a:r>
          </a:p>
        </p:txBody>
      </p:sp>
      <p:sp>
        <p:nvSpPr>
          <p:cNvPr id="29" name="Rounded Rectangle 28">
            <a:extLst>
              <a:ext uri="{FF2B5EF4-FFF2-40B4-BE49-F238E27FC236}">
                <a16:creationId xmlns:a16="http://schemas.microsoft.com/office/drawing/2014/main" id="{CD20C5DE-AD66-E549-90B0-2C4223F611C5}"/>
              </a:ext>
            </a:extLst>
          </p:cNvPr>
          <p:cNvSpPr/>
          <p:nvPr/>
        </p:nvSpPr>
        <p:spPr>
          <a:xfrm>
            <a:off x="5759014" y="4245102"/>
            <a:ext cx="1426464" cy="1680209"/>
          </a:xfrm>
          <a:prstGeom prst="roundRect">
            <a:avLst>
              <a:gd name="adj" fmla="val 6411"/>
            </a:avLst>
          </a:prstGeom>
          <a:noFill/>
          <a:ln w="254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At primary clinical site or 3</a:t>
            </a:r>
            <a:r>
              <a:rPr kumimoji="0" lang="en-US" sz="1400" b="0" i="0" u="none" strike="noStrike" kern="1200" cap="none" spc="0" normalizeH="0" baseline="30000" noProof="0" dirty="0">
                <a:ln>
                  <a:noFill/>
                </a:ln>
                <a:solidFill>
                  <a:srgbClr val="FFFFFF"/>
                </a:solidFill>
                <a:effectLst/>
                <a:uLnTx/>
                <a:uFillTx/>
                <a:latin typeface="Arial" panose="020B0604020202020204"/>
                <a:ea typeface="+mn-ea"/>
                <a:cs typeface="+mn-cs"/>
              </a:rPr>
              <a:t>rd</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party/ commercial site? How qualified</a:t>
            </a:r>
          </a:p>
        </p:txBody>
      </p:sp>
      <p:sp>
        <p:nvSpPr>
          <p:cNvPr id="30" name="Rounded Rectangle 29">
            <a:extLst>
              <a:ext uri="{FF2B5EF4-FFF2-40B4-BE49-F238E27FC236}">
                <a16:creationId xmlns:a16="http://schemas.microsoft.com/office/drawing/2014/main" id="{1F03302C-2F1B-9942-A96C-FB1A9171D9EE}"/>
              </a:ext>
            </a:extLst>
          </p:cNvPr>
          <p:cNvSpPr/>
          <p:nvPr/>
        </p:nvSpPr>
        <p:spPr>
          <a:xfrm>
            <a:off x="5414162" y="926592"/>
            <a:ext cx="2209800" cy="717042"/>
          </a:xfrm>
          <a:prstGeom prst="roundRect">
            <a:avLst>
              <a:gd name="adj" fmla="val 10044"/>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Chain of Custody</a:t>
            </a:r>
          </a:p>
        </p:txBody>
      </p:sp>
      <p:sp>
        <p:nvSpPr>
          <p:cNvPr id="31" name="Rounded Rectangle 30">
            <a:extLst>
              <a:ext uri="{FF2B5EF4-FFF2-40B4-BE49-F238E27FC236}">
                <a16:creationId xmlns:a16="http://schemas.microsoft.com/office/drawing/2014/main" id="{CE6811C6-92E6-6443-8451-92004FBC5616}"/>
              </a:ext>
            </a:extLst>
          </p:cNvPr>
          <p:cNvSpPr/>
          <p:nvPr/>
        </p:nvSpPr>
        <p:spPr>
          <a:xfrm>
            <a:off x="9286587" y="926592"/>
            <a:ext cx="2209800" cy="717042"/>
          </a:xfrm>
          <a:prstGeom prst="roundRect">
            <a:avLst>
              <a:gd name="adj" fmla="val 10044"/>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Education and Communication</a:t>
            </a:r>
          </a:p>
        </p:txBody>
      </p:sp>
      <p:cxnSp>
        <p:nvCxnSpPr>
          <p:cNvPr id="33" name="Elbow Connector 32">
            <a:extLst>
              <a:ext uri="{FF2B5EF4-FFF2-40B4-BE49-F238E27FC236}">
                <a16:creationId xmlns:a16="http://schemas.microsoft.com/office/drawing/2014/main" id="{78B9186B-B60F-044A-9C8E-A05FF32018DA}"/>
              </a:ext>
            </a:extLst>
          </p:cNvPr>
          <p:cNvCxnSpPr>
            <a:cxnSpLocks/>
            <a:stCxn id="13" idx="0"/>
            <a:endCxn id="15" idx="0"/>
          </p:cNvCxnSpPr>
          <p:nvPr/>
        </p:nvCxnSpPr>
        <p:spPr>
          <a:xfrm rot="5400000" flipH="1" flipV="1">
            <a:off x="6519062" y="1239317"/>
            <a:ext cx="12700" cy="3087014"/>
          </a:xfrm>
          <a:prstGeom prst="bentConnector3">
            <a:avLst>
              <a:gd name="adj1" fmla="val 5448000"/>
            </a:avLst>
          </a:prstGeom>
          <a:ln>
            <a:solidFill>
              <a:schemeClr val="accent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DE78700-16A0-3940-B516-DC554315EED4}"/>
              </a:ext>
            </a:extLst>
          </p:cNvPr>
          <p:cNvCxnSpPr>
            <a:stCxn id="30" idx="2"/>
            <a:endCxn id="14" idx="0"/>
          </p:cNvCxnSpPr>
          <p:nvPr/>
        </p:nvCxnSpPr>
        <p:spPr>
          <a:xfrm>
            <a:off x="6519062" y="1643634"/>
            <a:ext cx="0" cy="113919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215AA0A6-3D5D-F443-8F50-59A67BC5ECCB}"/>
              </a:ext>
            </a:extLst>
          </p:cNvPr>
          <p:cNvCxnSpPr>
            <a:cxnSpLocks/>
            <a:stCxn id="16" idx="0"/>
            <a:endCxn id="17" idx="0"/>
          </p:cNvCxnSpPr>
          <p:nvPr/>
        </p:nvCxnSpPr>
        <p:spPr>
          <a:xfrm rot="5400000" flipH="1" flipV="1">
            <a:off x="10377830" y="2011070"/>
            <a:ext cx="12700" cy="1543508"/>
          </a:xfrm>
          <a:prstGeom prst="bentConnector3">
            <a:avLst>
              <a:gd name="adj1" fmla="val 5544000"/>
            </a:avLst>
          </a:prstGeom>
          <a:ln>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07F9655-0029-F741-80F5-1AB9F3908326}"/>
              </a:ext>
            </a:extLst>
          </p:cNvPr>
          <p:cNvCxnSpPr>
            <a:cxnSpLocks/>
            <a:stCxn id="31" idx="2"/>
          </p:cNvCxnSpPr>
          <p:nvPr/>
        </p:nvCxnSpPr>
        <p:spPr>
          <a:xfrm>
            <a:off x="10391487" y="1643634"/>
            <a:ext cx="0" cy="441198"/>
          </a:xfrm>
          <a:prstGeom prst="straightConnector1">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930C63F-00A1-96FE-D79D-62A24B61F892}"/>
              </a:ext>
            </a:extLst>
          </p:cNvPr>
          <p:cNvSpPr/>
          <p:nvPr/>
        </p:nvSpPr>
        <p:spPr>
          <a:xfrm>
            <a:off x="10880035" y="5925311"/>
            <a:ext cx="1311965" cy="9326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62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5350" y="1386018"/>
            <a:ext cx="10363200" cy="4533900"/>
          </a:xfrm>
        </p:spPr>
        <p:txBody>
          <a:bodyPr>
            <a:normAutofit lnSpcReduction="10000"/>
          </a:bodyPr>
          <a:lstStyle/>
          <a:p>
            <a:pPr eaLnBrk="1" hangingPunct="1">
              <a:lnSpc>
                <a:spcPct val="80000"/>
              </a:lnSpc>
              <a:buFont typeface="Wingdings" pitchFamily="2" charset="2"/>
              <a:buNone/>
            </a:pPr>
            <a:endParaRPr lang="en-US" sz="400" b="1" dirty="0"/>
          </a:p>
          <a:p>
            <a:pPr marL="400050" lvl="1" indent="-342900">
              <a:lnSpc>
                <a:spcPct val="100000"/>
              </a:lnSpc>
              <a:buClr>
                <a:schemeClr val="accent1"/>
              </a:buClr>
              <a:buFont typeface="Wingdings" pitchFamily="2" charset="2"/>
              <a:buChar char="§"/>
            </a:pPr>
            <a:r>
              <a:rPr lang="en-US" sz="2000" u="sng" dirty="0">
                <a:solidFill>
                  <a:schemeClr val="accent1"/>
                </a:solidFill>
              </a:rPr>
              <a:t>The Cellular Products Laboratory (CPL)</a:t>
            </a:r>
            <a:r>
              <a:rPr lang="en-US" sz="2000" dirty="0">
                <a:solidFill>
                  <a:schemeClr val="accent1"/>
                </a:solidFill>
              </a:rPr>
              <a:t> </a:t>
            </a:r>
            <a:r>
              <a:rPr lang="en-US" sz="2000" dirty="0"/>
              <a:t>is dedicated to preparation of products for tumor vaccines and for cellular and gene therapy of cancer. </a:t>
            </a:r>
          </a:p>
          <a:p>
            <a:pPr lvl="1" eaLnBrk="1" hangingPunct="1">
              <a:lnSpc>
                <a:spcPct val="100000"/>
              </a:lnSpc>
              <a:buClr>
                <a:schemeClr val="accent1">
                  <a:lumMod val="60000"/>
                  <a:lumOff val="40000"/>
                </a:schemeClr>
              </a:buClr>
            </a:pPr>
            <a:r>
              <a:rPr lang="en-US" sz="1800" dirty="0"/>
              <a:t>cellular product preparation; identity, sterility and safety evaluations</a:t>
            </a:r>
          </a:p>
          <a:p>
            <a:pPr lvl="1" eaLnBrk="1" hangingPunct="1">
              <a:lnSpc>
                <a:spcPct val="100000"/>
              </a:lnSpc>
              <a:buClr>
                <a:schemeClr val="accent1">
                  <a:lumMod val="60000"/>
                  <a:lumOff val="40000"/>
                </a:schemeClr>
              </a:buClr>
            </a:pPr>
            <a:r>
              <a:rPr lang="en-US" sz="1800" dirty="0"/>
              <a:t>assists in the preparation of INDs</a:t>
            </a:r>
          </a:p>
          <a:p>
            <a:pPr lvl="1" eaLnBrk="1" hangingPunct="1">
              <a:lnSpc>
                <a:spcPct val="100000"/>
              </a:lnSpc>
              <a:buClr>
                <a:schemeClr val="accent1">
                  <a:lumMod val="60000"/>
                  <a:lumOff val="40000"/>
                </a:schemeClr>
              </a:buClr>
            </a:pPr>
            <a:r>
              <a:rPr lang="en-US" sz="1800" dirty="0"/>
              <a:t>operates according to FDA criteria for current Good Manufacturing Practice (cGMP) </a:t>
            </a:r>
          </a:p>
          <a:p>
            <a:pPr lvl="1" eaLnBrk="1" hangingPunct="1">
              <a:lnSpc>
                <a:spcPct val="100000"/>
              </a:lnSpc>
            </a:pPr>
            <a:endParaRPr lang="en-US" sz="300" dirty="0"/>
          </a:p>
          <a:p>
            <a:pPr marL="400050" lvl="1" indent="-342900">
              <a:lnSpc>
                <a:spcPct val="100000"/>
              </a:lnSpc>
              <a:buClr>
                <a:schemeClr val="accent1"/>
              </a:buClr>
              <a:buFont typeface="Wingdings" pitchFamily="2" charset="2"/>
              <a:buChar char="§"/>
            </a:pPr>
            <a:r>
              <a:rPr lang="en-US" sz="2000" u="sng" dirty="0">
                <a:solidFill>
                  <a:schemeClr val="accent1"/>
                </a:solidFill>
              </a:rPr>
              <a:t>The Immunologic Monitoring Laboratory (IML)</a:t>
            </a:r>
            <a:r>
              <a:rPr lang="en-US" sz="2000" dirty="0">
                <a:solidFill>
                  <a:schemeClr val="accent1"/>
                </a:solidFill>
              </a:rPr>
              <a:t> </a:t>
            </a:r>
            <a:r>
              <a:rPr lang="en-US" sz="2000" dirty="0"/>
              <a:t>is responsible for serial monitoring of immunologic functions in patients with cancer.</a:t>
            </a:r>
          </a:p>
          <a:p>
            <a:pPr lvl="1">
              <a:lnSpc>
                <a:spcPct val="100000"/>
              </a:lnSpc>
              <a:buClr>
                <a:schemeClr val="accent1">
                  <a:lumMod val="60000"/>
                  <a:lumOff val="40000"/>
                </a:schemeClr>
              </a:buClr>
            </a:pPr>
            <a:r>
              <a:rPr lang="en-US" sz="1800" dirty="0"/>
              <a:t>state-of-the-art immunologic assays</a:t>
            </a:r>
          </a:p>
          <a:p>
            <a:pPr lvl="1">
              <a:lnSpc>
                <a:spcPct val="100000"/>
              </a:lnSpc>
              <a:buClr>
                <a:schemeClr val="accent1">
                  <a:lumMod val="60000"/>
                  <a:lumOff val="40000"/>
                </a:schemeClr>
              </a:buClr>
            </a:pPr>
            <a:r>
              <a:rPr lang="en-US" sz="1800" dirty="0"/>
              <a:t>rigorous quality control program </a:t>
            </a:r>
          </a:p>
          <a:p>
            <a:pPr lvl="1">
              <a:lnSpc>
                <a:spcPct val="100000"/>
              </a:lnSpc>
              <a:buClr>
                <a:schemeClr val="accent1">
                  <a:lumMod val="60000"/>
                  <a:lumOff val="40000"/>
                </a:schemeClr>
              </a:buClr>
            </a:pPr>
            <a:r>
              <a:rPr lang="en-US" sz="1800" dirty="0"/>
              <a:t>development of new assays</a:t>
            </a:r>
          </a:p>
          <a:p>
            <a:pPr lvl="1">
              <a:lnSpc>
                <a:spcPct val="100000"/>
              </a:lnSpc>
              <a:buClr>
                <a:schemeClr val="accent1">
                  <a:lumMod val="60000"/>
                  <a:lumOff val="40000"/>
                </a:schemeClr>
              </a:buClr>
            </a:pPr>
            <a:r>
              <a:rPr lang="en-US" sz="1800" dirty="0"/>
              <a:t>advice on test selection and result interpretation </a:t>
            </a:r>
          </a:p>
          <a:p>
            <a:pPr lvl="1" eaLnBrk="1" hangingPunct="1">
              <a:lnSpc>
                <a:spcPct val="100000"/>
              </a:lnSpc>
            </a:pPr>
            <a:endParaRPr lang="en-US" sz="500" dirty="0"/>
          </a:p>
          <a:p>
            <a:pPr marL="400050" lvl="1" indent="-342900" eaLnBrk="1" hangingPunct="1">
              <a:lnSpc>
                <a:spcPct val="100000"/>
              </a:lnSpc>
              <a:buClr>
                <a:schemeClr val="accent1"/>
              </a:buClr>
              <a:buFont typeface="Wingdings" pitchFamily="2" charset="2"/>
              <a:buChar char="§"/>
            </a:pPr>
            <a:r>
              <a:rPr lang="en-US" sz="2000" u="sng" dirty="0">
                <a:solidFill>
                  <a:schemeClr val="accent1"/>
                </a:solidFill>
              </a:rPr>
              <a:t>The Tissue Procurement Facility (TPF)</a:t>
            </a:r>
            <a:r>
              <a:rPr lang="en-US" sz="2000" dirty="0">
                <a:solidFill>
                  <a:schemeClr val="accent1"/>
                </a:solidFill>
              </a:rPr>
              <a:t> </a:t>
            </a:r>
            <a:r>
              <a:rPr lang="en-US" sz="2000" dirty="0"/>
              <a:t>provides tissue and blood banking support under current Good Tissue Practice (</a:t>
            </a:r>
            <a:r>
              <a:rPr lang="en-US" sz="2000" dirty="0" err="1"/>
              <a:t>cGTP</a:t>
            </a:r>
            <a:r>
              <a:rPr lang="en-US" sz="2000" dirty="0"/>
              <a:t>) criteria. </a:t>
            </a:r>
          </a:p>
          <a:p>
            <a:endParaRPr lang="en-US" sz="2800" dirty="0"/>
          </a:p>
        </p:txBody>
      </p:sp>
      <p:sp>
        <p:nvSpPr>
          <p:cNvPr id="7170" name="Rectangle 2"/>
          <p:cNvSpPr>
            <a:spLocks noGrp="1" noChangeArrowheads="1"/>
          </p:cNvSpPr>
          <p:nvPr>
            <p:ph type="title"/>
          </p:nvPr>
        </p:nvSpPr>
        <p:spPr>
          <a:xfrm>
            <a:off x="895350" y="281658"/>
            <a:ext cx="10363200" cy="1020669"/>
          </a:xfrm>
        </p:spPr>
        <p:txBody>
          <a:bodyPr>
            <a:normAutofit/>
          </a:bodyPr>
          <a:lstStyle/>
          <a:p>
            <a:r>
              <a:rPr lang="en-US" sz="3200" dirty="0">
                <a:solidFill>
                  <a:schemeClr val="accent1">
                    <a:lumMod val="75000"/>
                  </a:schemeClr>
                </a:solidFill>
              </a:rPr>
              <a:t>One Example: The Immunologic Monitoring and Cellular Products Laboratory</a:t>
            </a:r>
          </a:p>
        </p:txBody>
      </p:sp>
      <p:sp>
        <p:nvSpPr>
          <p:cNvPr id="4" name="Rectangle 4"/>
          <p:cNvSpPr>
            <a:spLocks noChangeArrowheads="1"/>
          </p:cNvSpPr>
          <p:nvPr/>
        </p:nvSpPr>
        <p:spPr bwMode="auto">
          <a:xfrm>
            <a:off x="1852864" y="6212306"/>
            <a:ext cx="8734425" cy="531428"/>
          </a:xfrm>
          <a:prstGeom prst="rect">
            <a:avLst/>
          </a:prstGeom>
          <a:noFill/>
          <a:ln w="9525">
            <a:noFill/>
            <a:miter lim="800000"/>
            <a:headEnd/>
            <a:tailEnd/>
          </a:ln>
        </p:spPr>
        <p:txBody>
          <a:bodyPr>
            <a:spAutoFit/>
          </a:bodyPr>
          <a:lstStyle/>
          <a:p>
            <a:pPr algn="ctr">
              <a:lnSpc>
                <a:spcPts val="1200"/>
              </a:lnSpc>
              <a:spcBef>
                <a:spcPct val="50000"/>
              </a:spcBef>
            </a:pPr>
            <a:r>
              <a:rPr lang="en-US" sz="1600" b="1" dirty="0">
                <a:solidFill>
                  <a:schemeClr val="accent1">
                    <a:lumMod val="60000"/>
                    <a:lumOff val="40000"/>
                  </a:schemeClr>
                </a:solidFill>
                <a:latin typeface="Arial" charset="0"/>
              </a:rPr>
              <a:t>CLIA certified; inspected by CAP and the state of PA; registered with FDA (3004571535)</a:t>
            </a:r>
          </a:p>
          <a:p>
            <a:pPr algn="ctr">
              <a:lnSpc>
                <a:spcPts val="1200"/>
              </a:lnSpc>
              <a:spcBef>
                <a:spcPct val="50000"/>
              </a:spcBef>
            </a:pPr>
            <a:r>
              <a:rPr lang="en-US" sz="1600" b="1" dirty="0">
                <a:solidFill>
                  <a:schemeClr val="accent1">
                    <a:lumMod val="60000"/>
                    <a:lumOff val="40000"/>
                  </a:schemeClr>
                </a:solidFill>
                <a:latin typeface="Arial" charset="0"/>
              </a:rPr>
              <a:t>FDA Master file: BB-MF-12244; FACT accredited</a:t>
            </a:r>
          </a:p>
        </p:txBody>
      </p:sp>
    </p:spTree>
    <p:extLst>
      <p:ext uri="{BB962C8B-B14F-4D97-AF65-F5344CB8AC3E}">
        <p14:creationId xmlns:p14="http://schemas.microsoft.com/office/powerpoint/2010/main" val="2942777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ACFDBD-45BE-774E-9A7D-57196A1204AB}"/>
              </a:ext>
            </a:extLst>
          </p:cNvPr>
          <p:cNvSpPr>
            <a:spLocks noGrp="1"/>
          </p:cNvSpPr>
          <p:nvPr>
            <p:ph idx="4294967295"/>
          </p:nvPr>
        </p:nvSpPr>
        <p:spPr>
          <a:xfrm>
            <a:off x="8020050" y="228600"/>
            <a:ext cx="4171950" cy="6057900"/>
          </a:xfrm>
        </p:spPr>
        <p:txBody>
          <a:bodyPr>
            <a:normAutofit lnSpcReduction="10000"/>
          </a:bodyPr>
          <a:lstStyle/>
          <a:p>
            <a:pPr marL="0" indent="0">
              <a:lnSpc>
                <a:spcPct val="120000"/>
              </a:lnSpc>
              <a:spcBef>
                <a:spcPts val="0"/>
              </a:spcBef>
              <a:buNone/>
            </a:pPr>
            <a:r>
              <a:rPr lang="en-US" sz="2000" dirty="0">
                <a:solidFill>
                  <a:schemeClr val="bg1"/>
                </a:solidFill>
              </a:rPr>
              <a:t>Relationship between different FACT standards. Individual programs will reference standards and seek accreditation as best suits their needs.</a:t>
            </a:r>
          </a:p>
          <a:p>
            <a:pPr marL="0" indent="0">
              <a:lnSpc>
                <a:spcPct val="120000"/>
              </a:lnSpc>
              <a:spcBef>
                <a:spcPts val="0"/>
              </a:spcBef>
              <a:buNone/>
            </a:pPr>
            <a:r>
              <a:rPr lang="en-US" sz="2000" dirty="0">
                <a:solidFill>
                  <a:schemeClr val="bg1"/>
                </a:solidFill>
              </a:rPr>
              <a:t> </a:t>
            </a:r>
          </a:p>
          <a:p>
            <a:pPr marL="0" indent="0">
              <a:lnSpc>
                <a:spcPct val="120000"/>
              </a:lnSpc>
              <a:spcBef>
                <a:spcPts val="0"/>
              </a:spcBef>
              <a:buNone/>
            </a:pPr>
            <a:r>
              <a:rPr lang="en-US" sz="2000" dirty="0">
                <a:solidFill>
                  <a:schemeClr val="bg1"/>
                </a:solidFill>
              </a:rPr>
              <a:t>While all cellular therapy manufacturing and distribution should comply with the guidelines in the Common Standards, clinical teams may operate and apply for accreditation within an HSCT program, an IEC program or one that involves both types of cell therapies. </a:t>
            </a:r>
          </a:p>
          <a:p>
            <a:pPr marL="0" indent="0">
              <a:lnSpc>
                <a:spcPct val="120000"/>
              </a:lnSpc>
              <a:spcBef>
                <a:spcPts val="0"/>
              </a:spcBef>
              <a:buNone/>
            </a:pPr>
            <a:endParaRPr lang="en-US" sz="2000" dirty="0">
              <a:solidFill>
                <a:schemeClr val="bg1"/>
              </a:solidFill>
            </a:endParaRPr>
          </a:p>
          <a:p>
            <a:pPr marL="0" indent="0">
              <a:lnSpc>
                <a:spcPct val="120000"/>
              </a:lnSpc>
              <a:spcBef>
                <a:spcPts val="0"/>
              </a:spcBef>
              <a:buNone/>
            </a:pPr>
            <a:r>
              <a:rPr lang="en-US" sz="2000" dirty="0">
                <a:solidFill>
                  <a:schemeClr val="bg1"/>
                </a:solidFill>
              </a:rPr>
              <a:t>Maus, JITC 2017</a:t>
            </a:r>
          </a:p>
        </p:txBody>
      </p:sp>
      <p:grpSp>
        <p:nvGrpSpPr>
          <p:cNvPr id="17" name="Group 16">
            <a:extLst>
              <a:ext uri="{FF2B5EF4-FFF2-40B4-BE49-F238E27FC236}">
                <a16:creationId xmlns:a16="http://schemas.microsoft.com/office/drawing/2014/main" id="{836EE76B-0F4D-244F-B9E8-2BCA40E352D8}"/>
              </a:ext>
            </a:extLst>
          </p:cNvPr>
          <p:cNvGrpSpPr/>
          <p:nvPr/>
        </p:nvGrpSpPr>
        <p:grpSpPr>
          <a:xfrm>
            <a:off x="1571908" y="2353056"/>
            <a:ext cx="5029200" cy="4205818"/>
            <a:chOff x="1571908" y="2353056"/>
            <a:chExt cx="5029200" cy="4205818"/>
          </a:xfrm>
        </p:grpSpPr>
        <p:sp>
          <p:nvSpPr>
            <p:cNvPr id="7" name="Oval 6">
              <a:extLst>
                <a:ext uri="{FF2B5EF4-FFF2-40B4-BE49-F238E27FC236}">
                  <a16:creationId xmlns:a16="http://schemas.microsoft.com/office/drawing/2014/main" id="{0DD39C46-7513-E847-B236-29286FAF3C3D}"/>
                </a:ext>
              </a:extLst>
            </p:cNvPr>
            <p:cNvSpPr/>
            <p:nvPr/>
          </p:nvSpPr>
          <p:spPr>
            <a:xfrm>
              <a:off x="1571908" y="2353056"/>
              <a:ext cx="2791968" cy="2791968"/>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826B75F-A2BC-C04F-9D9A-BE0918C01A4B}"/>
                </a:ext>
              </a:extLst>
            </p:cNvPr>
            <p:cNvSpPr/>
            <p:nvPr/>
          </p:nvSpPr>
          <p:spPr>
            <a:xfrm>
              <a:off x="2742340" y="3766906"/>
              <a:ext cx="2791968" cy="2791968"/>
            </a:xfrm>
            <a:prstGeom prst="ellipse">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C2EACA5-5AA5-EE48-8275-0204147285DC}"/>
                </a:ext>
              </a:extLst>
            </p:cNvPr>
            <p:cNvSpPr txBox="1"/>
            <p:nvPr/>
          </p:nvSpPr>
          <p:spPr>
            <a:xfrm>
              <a:off x="1874803" y="3178224"/>
              <a:ext cx="2182368" cy="646331"/>
            </a:xfrm>
            <a:prstGeom prst="rect">
              <a:avLst/>
            </a:prstGeom>
            <a:noFill/>
          </p:spPr>
          <p:txBody>
            <a:bodyPr wrap="square" rtlCol="0">
              <a:spAutoFit/>
            </a:bodyPr>
            <a:lstStyle/>
            <a:p>
              <a:r>
                <a:rPr lang="en-US" dirty="0">
                  <a:solidFill>
                    <a:schemeClr val="bg1"/>
                  </a:solidFill>
                </a:rPr>
                <a:t>Immune Effector Cell Standards</a:t>
              </a:r>
            </a:p>
          </p:txBody>
        </p:sp>
        <p:sp>
          <p:nvSpPr>
            <p:cNvPr id="13" name="TextBox 12">
              <a:extLst>
                <a:ext uri="{FF2B5EF4-FFF2-40B4-BE49-F238E27FC236}">
                  <a16:creationId xmlns:a16="http://schemas.microsoft.com/office/drawing/2014/main" id="{394487E5-1C9A-3B41-9ACB-F6B13976B751}"/>
                </a:ext>
              </a:extLst>
            </p:cNvPr>
            <p:cNvSpPr txBox="1"/>
            <p:nvPr/>
          </p:nvSpPr>
          <p:spPr>
            <a:xfrm>
              <a:off x="3052093" y="5297951"/>
              <a:ext cx="2482215" cy="369332"/>
            </a:xfrm>
            <a:prstGeom prst="rect">
              <a:avLst/>
            </a:prstGeom>
            <a:noFill/>
          </p:spPr>
          <p:txBody>
            <a:bodyPr wrap="square" rtlCol="0">
              <a:spAutoFit/>
            </a:bodyPr>
            <a:lstStyle/>
            <a:p>
              <a:r>
                <a:rPr lang="en-US" dirty="0">
                  <a:solidFill>
                    <a:schemeClr val="bg1"/>
                  </a:solidFill>
                </a:rPr>
                <a:t>Common Standards</a:t>
              </a:r>
            </a:p>
          </p:txBody>
        </p:sp>
        <p:sp>
          <p:nvSpPr>
            <p:cNvPr id="8" name="Oval 7">
              <a:extLst>
                <a:ext uri="{FF2B5EF4-FFF2-40B4-BE49-F238E27FC236}">
                  <a16:creationId xmlns:a16="http://schemas.microsoft.com/office/drawing/2014/main" id="{28B9D5ED-08FB-F147-ACC6-D3DBA09D5725}"/>
                </a:ext>
              </a:extLst>
            </p:cNvPr>
            <p:cNvSpPr/>
            <p:nvPr/>
          </p:nvSpPr>
          <p:spPr>
            <a:xfrm>
              <a:off x="3809140" y="2353056"/>
              <a:ext cx="2791968" cy="2791968"/>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762D29-7D25-4B48-943A-C7ECB232B8AB}"/>
                </a:ext>
              </a:extLst>
            </p:cNvPr>
            <p:cNvSpPr txBox="1"/>
            <p:nvPr/>
          </p:nvSpPr>
          <p:spPr>
            <a:xfrm>
              <a:off x="4391308" y="2825710"/>
              <a:ext cx="2182368" cy="923330"/>
            </a:xfrm>
            <a:prstGeom prst="rect">
              <a:avLst/>
            </a:prstGeom>
            <a:noFill/>
          </p:spPr>
          <p:txBody>
            <a:bodyPr wrap="square" rtlCol="0">
              <a:spAutoFit/>
            </a:bodyPr>
            <a:lstStyle/>
            <a:p>
              <a:r>
                <a:rPr lang="en-US" dirty="0">
                  <a:solidFill>
                    <a:schemeClr val="bg1"/>
                  </a:solidFill>
                </a:rPr>
                <a:t>Hematopoietic Progenitor Cell Therapy Standards</a:t>
              </a:r>
            </a:p>
          </p:txBody>
        </p:sp>
      </p:grpSp>
      <p:sp>
        <p:nvSpPr>
          <p:cNvPr id="14" name="Rounded Rectangle 13">
            <a:extLst>
              <a:ext uri="{FF2B5EF4-FFF2-40B4-BE49-F238E27FC236}">
                <a16:creationId xmlns:a16="http://schemas.microsoft.com/office/drawing/2014/main" id="{5408CC35-929A-BC4B-A5F1-1DBC79C357AF}"/>
              </a:ext>
            </a:extLst>
          </p:cNvPr>
          <p:cNvSpPr/>
          <p:nvPr/>
        </p:nvSpPr>
        <p:spPr>
          <a:xfrm>
            <a:off x="401765" y="391773"/>
            <a:ext cx="2097595" cy="1389888"/>
          </a:xfrm>
          <a:prstGeom prst="round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Clinical Departments Independent of transplant (e.g., Lymphoma service)</a:t>
            </a:r>
          </a:p>
        </p:txBody>
      </p:sp>
      <p:sp>
        <p:nvSpPr>
          <p:cNvPr id="15" name="Rounded Rectangle 14">
            <a:extLst>
              <a:ext uri="{FF2B5EF4-FFF2-40B4-BE49-F238E27FC236}">
                <a16:creationId xmlns:a16="http://schemas.microsoft.com/office/drawing/2014/main" id="{96CA41A6-EC6C-2C4B-99C3-D1F116A44FFC}"/>
              </a:ext>
            </a:extLst>
          </p:cNvPr>
          <p:cNvSpPr/>
          <p:nvPr/>
        </p:nvSpPr>
        <p:spPr>
          <a:xfrm>
            <a:off x="2977038" y="391773"/>
            <a:ext cx="2097595" cy="1389888"/>
          </a:xfrm>
          <a:prstGeom prst="roundRect">
            <a:avLst/>
          </a:prstGeom>
          <a:noFill/>
          <a:ln w="25400">
            <a:solidFill>
              <a:srgbClr val="744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All-inclusive Cell Therapy Programs</a:t>
            </a:r>
          </a:p>
        </p:txBody>
      </p:sp>
      <p:sp>
        <p:nvSpPr>
          <p:cNvPr id="16" name="Rounded Rectangle 15">
            <a:extLst>
              <a:ext uri="{FF2B5EF4-FFF2-40B4-BE49-F238E27FC236}">
                <a16:creationId xmlns:a16="http://schemas.microsoft.com/office/drawing/2014/main" id="{0571B3D0-0694-7047-9697-2B0E5311FDA3}"/>
              </a:ext>
            </a:extLst>
          </p:cNvPr>
          <p:cNvSpPr/>
          <p:nvPr/>
        </p:nvSpPr>
        <p:spPr>
          <a:xfrm>
            <a:off x="5552311" y="391773"/>
            <a:ext cx="2097595" cy="1389888"/>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Autologous and Allogeneic HSCT Programs</a:t>
            </a:r>
          </a:p>
        </p:txBody>
      </p:sp>
      <p:cxnSp>
        <p:nvCxnSpPr>
          <p:cNvPr id="19" name="Elbow Connector 18">
            <a:extLst>
              <a:ext uri="{FF2B5EF4-FFF2-40B4-BE49-F238E27FC236}">
                <a16:creationId xmlns:a16="http://schemas.microsoft.com/office/drawing/2014/main" id="{5096AF0F-2031-1140-BCE8-28CE11DCA59B}"/>
              </a:ext>
            </a:extLst>
          </p:cNvPr>
          <p:cNvCxnSpPr>
            <a:stCxn id="7" idx="2"/>
            <a:endCxn id="14" idx="2"/>
          </p:cNvCxnSpPr>
          <p:nvPr/>
        </p:nvCxnSpPr>
        <p:spPr>
          <a:xfrm rot="10800000">
            <a:off x="1450564" y="1781662"/>
            <a:ext cx="121345" cy="1967379"/>
          </a:xfrm>
          <a:prstGeom prst="bentConnector2">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16435FCD-952A-944E-8848-F833EED7933F}"/>
              </a:ext>
            </a:extLst>
          </p:cNvPr>
          <p:cNvCxnSpPr>
            <a:stCxn id="8" idx="6"/>
          </p:cNvCxnSpPr>
          <p:nvPr/>
        </p:nvCxnSpPr>
        <p:spPr>
          <a:xfrm flipV="1">
            <a:off x="6601108" y="1781661"/>
            <a:ext cx="125828" cy="1967379"/>
          </a:xfrm>
          <a:prstGeom prst="bentConnector2">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56F7BF5-9156-1548-B1B9-A3EDD36DD128}"/>
              </a:ext>
            </a:extLst>
          </p:cNvPr>
          <p:cNvCxnSpPr/>
          <p:nvPr/>
        </p:nvCxnSpPr>
        <p:spPr>
          <a:xfrm flipV="1">
            <a:off x="4081555" y="1781661"/>
            <a:ext cx="0" cy="1766211"/>
          </a:xfrm>
          <a:prstGeom prst="straightConnector1">
            <a:avLst/>
          </a:prstGeom>
          <a:ln>
            <a:solidFill>
              <a:srgbClr val="744A72"/>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22093A3-4A3F-8207-69A7-6F931A57C3BB}"/>
              </a:ext>
            </a:extLst>
          </p:cNvPr>
          <p:cNvSpPr/>
          <p:nvPr/>
        </p:nvSpPr>
        <p:spPr>
          <a:xfrm>
            <a:off x="10880035" y="5925311"/>
            <a:ext cx="1311965" cy="9326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958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2A944E-DD68-F247-9DD1-7537FD599775}"/>
              </a:ext>
            </a:extLst>
          </p:cNvPr>
          <p:cNvSpPr>
            <a:spLocks noGrp="1"/>
          </p:cNvSpPr>
          <p:nvPr>
            <p:ph idx="1"/>
          </p:nvPr>
        </p:nvSpPr>
        <p:spPr>
          <a:xfrm>
            <a:off x="457385" y="1260639"/>
            <a:ext cx="11296650" cy="5573165"/>
          </a:xfrm>
        </p:spPr>
        <p:txBody>
          <a:bodyPr>
            <a:normAutofit lnSpcReduction="10000"/>
          </a:bodyPr>
          <a:lstStyle/>
          <a:p>
            <a:pPr marL="285750" indent="-285750">
              <a:lnSpc>
                <a:spcPct val="120000"/>
              </a:lnSpc>
              <a:spcBef>
                <a:spcPts val="500"/>
              </a:spcBef>
              <a:buClr>
                <a:schemeClr val="accent3"/>
              </a:buClr>
              <a:buFont typeface="Wingdings" pitchFamily="2" charset="2"/>
              <a:buChar char="§"/>
            </a:pPr>
            <a:r>
              <a:rPr lang="en-US" sz="2000" dirty="0"/>
              <a:t>Cells used to </a:t>
            </a:r>
            <a:r>
              <a:rPr lang="en-US" sz="2000" dirty="0">
                <a:solidFill>
                  <a:schemeClr val="accent3"/>
                </a:solidFill>
              </a:rPr>
              <a:t>modulate an immune response </a:t>
            </a:r>
            <a:r>
              <a:rPr lang="en-US" sz="2000" dirty="0"/>
              <a:t>for therapeutic intent</a:t>
            </a:r>
          </a:p>
          <a:p>
            <a:pPr marL="285750" indent="-285750">
              <a:lnSpc>
                <a:spcPct val="120000"/>
              </a:lnSpc>
              <a:spcBef>
                <a:spcPts val="500"/>
              </a:spcBef>
              <a:buClr>
                <a:schemeClr val="accent3"/>
              </a:buClr>
              <a:buFont typeface="Wingdings" pitchFamily="2" charset="2"/>
              <a:buChar char="§"/>
            </a:pPr>
            <a:r>
              <a:rPr lang="en-US" sz="2000" dirty="0"/>
              <a:t>May elicit a response or mitigate a response</a:t>
            </a:r>
          </a:p>
          <a:p>
            <a:pPr marL="285750" indent="-285750">
              <a:lnSpc>
                <a:spcPct val="120000"/>
              </a:lnSpc>
              <a:spcBef>
                <a:spcPts val="500"/>
              </a:spcBef>
              <a:buClr>
                <a:schemeClr val="accent3"/>
              </a:buClr>
              <a:buFont typeface="Wingdings" pitchFamily="2" charset="2"/>
              <a:buChar char="§"/>
            </a:pPr>
            <a:r>
              <a:rPr lang="en-US" sz="2000" dirty="0"/>
              <a:t>Cell types </a:t>
            </a:r>
            <a:r>
              <a:rPr lang="en-US" sz="2000" dirty="0">
                <a:solidFill>
                  <a:schemeClr val="accent3"/>
                </a:solidFill>
              </a:rPr>
              <a:t>include DC, NK, T, and B </a:t>
            </a:r>
            <a:r>
              <a:rPr lang="en-US" sz="2000" dirty="0"/>
              <a:t>(does not include MSCs)</a:t>
            </a:r>
          </a:p>
          <a:p>
            <a:pPr marL="285750" indent="-285750">
              <a:lnSpc>
                <a:spcPct val="120000"/>
              </a:lnSpc>
              <a:spcBef>
                <a:spcPts val="500"/>
              </a:spcBef>
              <a:buClr>
                <a:schemeClr val="accent3"/>
              </a:buClr>
              <a:buFont typeface="Wingdings" pitchFamily="2" charset="2"/>
              <a:buChar char="§"/>
            </a:pPr>
            <a:r>
              <a:rPr lang="en-US" sz="2000" dirty="0"/>
              <a:t>Common products</a:t>
            </a:r>
          </a:p>
          <a:p>
            <a:pPr marL="285750" indent="-285750">
              <a:lnSpc>
                <a:spcPct val="120000"/>
              </a:lnSpc>
              <a:spcBef>
                <a:spcPts val="500"/>
              </a:spcBef>
              <a:buClr>
                <a:schemeClr val="accent3"/>
              </a:buClr>
              <a:buFont typeface="Wingdings" pitchFamily="2" charset="2"/>
              <a:buChar char="§"/>
            </a:pPr>
            <a:r>
              <a:rPr lang="en-US" sz="2000" dirty="0"/>
              <a:t>Chimeric antigen receptor T cells (</a:t>
            </a:r>
            <a:r>
              <a:rPr lang="en-US" sz="2000" dirty="0">
                <a:solidFill>
                  <a:schemeClr val="accent3"/>
                </a:solidFill>
              </a:rPr>
              <a:t>CAR-T cells</a:t>
            </a:r>
            <a:r>
              <a:rPr lang="en-US" sz="2000" dirty="0"/>
              <a:t>)</a:t>
            </a:r>
          </a:p>
          <a:p>
            <a:pPr marL="285750" indent="-285750">
              <a:lnSpc>
                <a:spcPct val="120000"/>
              </a:lnSpc>
              <a:spcBef>
                <a:spcPts val="500"/>
              </a:spcBef>
              <a:buClr>
                <a:schemeClr val="accent3"/>
              </a:buClr>
              <a:buFont typeface="Wingdings" pitchFamily="2" charset="2"/>
              <a:buChar char="§"/>
            </a:pPr>
            <a:r>
              <a:rPr lang="en-US" sz="2000" dirty="0"/>
              <a:t>Therapeutic vaccines using dendritic cells</a:t>
            </a:r>
          </a:p>
          <a:p>
            <a:pPr>
              <a:lnSpc>
                <a:spcPct val="120000"/>
              </a:lnSpc>
              <a:spcBef>
                <a:spcPts val="500"/>
              </a:spcBef>
            </a:pPr>
            <a:endParaRPr lang="en-US" sz="2000" dirty="0"/>
          </a:p>
          <a:p>
            <a:pPr>
              <a:lnSpc>
                <a:spcPct val="120000"/>
              </a:lnSpc>
              <a:spcBef>
                <a:spcPts val="500"/>
              </a:spcBef>
            </a:pPr>
            <a:r>
              <a:rPr lang="en-US" sz="2800" dirty="0">
                <a:solidFill>
                  <a:schemeClr val="accent3"/>
                </a:solidFill>
              </a:rPr>
              <a:t>PROCESSES –NOT SCIENCE</a:t>
            </a:r>
          </a:p>
          <a:p>
            <a:pPr marL="285750" indent="-285750">
              <a:lnSpc>
                <a:spcPct val="120000"/>
              </a:lnSpc>
              <a:spcBef>
                <a:spcPts val="500"/>
              </a:spcBef>
              <a:buClr>
                <a:schemeClr val="accent3"/>
              </a:buClr>
              <a:buFont typeface="Wingdings" pitchFamily="2" charset="2"/>
              <a:buChar char="§"/>
            </a:pPr>
            <a:r>
              <a:rPr lang="en-US" sz="2000" dirty="0"/>
              <a:t>Donor selection and management, collection, preparation for administration, administration of cells, management of adverse events, and evaluation of clinical outcomes</a:t>
            </a:r>
          </a:p>
          <a:p>
            <a:pPr marL="285750" indent="-285750">
              <a:lnSpc>
                <a:spcPct val="120000"/>
              </a:lnSpc>
              <a:spcBef>
                <a:spcPts val="500"/>
              </a:spcBef>
              <a:buClr>
                <a:schemeClr val="accent3"/>
              </a:buClr>
              <a:buFont typeface="Wingdings" pitchFamily="2" charset="2"/>
              <a:buChar char="§"/>
            </a:pPr>
            <a:r>
              <a:rPr lang="en-US" sz="2000" dirty="0"/>
              <a:t>Quality Management (QM) program that establishes, maintains, monitors, and implements improvements</a:t>
            </a:r>
          </a:p>
          <a:p>
            <a:pPr marL="285750" indent="-285750">
              <a:lnSpc>
                <a:spcPct val="120000"/>
              </a:lnSpc>
              <a:spcBef>
                <a:spcPts val="500"/>
              </a:spcBef>
              <a:buClr>
                <a:schemeClr val="accent3"/>
              </a:buClr>
              <a:buFont typeface="Wingdings" pitchFamily="2" charset="2"/>
              <a:buChar char="§"/>
            </a:pPr>
            <a:r>
              <a:rPr lang="en-US" sz="2000" dirty="0"/>
              <a:t>Education</a:t>
            </a:r>
          </a:p>
        </p:txBody>
      </p:sp>
      <p:sp>
        <p:nvSpPr>
          <p:cNvPr id="3" name="Title 2">
            <a:extLst>
              <a:ext uri="{FF2B5EF4-FFF2-40B4-BE49-F238E27FC236}">
                <a16:creationId xmlns:a16="http://schemas.microsoft.com/office/drawing/2014/main" id="{01CD2677-7964-6442-87FA-8B1E59FFEA10}"/>
              </a:ext>
            </a:extLst>
          </p:cNvPr>
          <p:cNvSpPr>
            <a:spLocks noGrp="1"/>
          </p:cNvSpPr>
          <p:nvPr>
            <p:ph type="title"/>
          </p:nvPr>
        </p:nvSpPr>
        <p:spPr>
          <a:xfrm>
            <a:off x="895350" y="281658"/>
            <a:ext cx="11296650" cy="974118"/>
          </a:xfrm>
        </p:spPr>
        <p:txBody>
          <a:bodyPr>
            <a:normAutofit/>
          </a:bodyPr>
          <a:lstStyle/>
          <a:p>
            <a:r>
              <a:rPr lang="en-US" dirty="0"/>
              <a:t>Scope of FACT Immune Effector Cell Standards</a:t>
            </a:r>
          </a:p>
        </p:txBody>
      </p:sp>
    </p:spTree>
    <p:extLst>
      <p:ext uri="{BB962C8B-B14F-4D97-AF65-F5344CB8AC3E}">
        <p14:creationId xmlns:p14="http://schemas.microsoft.com/office/powerpoint/2010/main" val="2134342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 name="Picture 162" descr="FDA3356_FEI3004571535A2017A.pdf | Powered by Box - Mozilla Firefox">
            <a:extLst>
              <a:ext uri="{FF2B5EF4-FFF2-40B4-BE49-F238E27FC236}">
                <a16:creationId xmlns:a16="http://schemas.microsoft.com/office/drawing/2014/main" id="{67D6B08F-5C99-4124-AE5F-5EEFC979EBC9}"/>
              </a:ext>
            </a:extLst>
          </p:cNvPr>
          <p:cNvPicPr>
            <a:picLocks noChangeAspect="1"/>
          </p:cNvPicPr>
          <p:nvPr/>
        </p:nvPicPr>
        <p:blipFill rotWithShape="1">
          <a:blip r:embed="rId2"/>
          <a:srcRect l="8554" t="22195" r="38927" b="3658"/>
          <a:stretch/>
        </p:blipFill>
        <p:spPr>
          <a:xfrm>
            <a:off x="1402080" y="0"/>
            <a:ext cx="9095232" cy="6927274"/>
          </a:xfrm>
          <a:prstGeom prst="rect">
            <a:avLst/>
          </a:prstGeom>
          <a:ln w="19050">
            <a:noFill/>
          </a:ln>
        </p:spPr>
      </p:pic>
      <p:sp>
        <p:nvSpPr>
          <p:cNvPr id="164" name="TextBox 163">
            <a:extLst>
              <a:ext uri="{FF2B5EF4-FFF2-40B4-BE49-F238E27FC236}">
                <a16:creationId xmlns:a16="http://schemas.microsoft.com/office/drawing/2014/main" id="{9D97EFC8-2E9C-4465-B5DE-70FF29599244}"/>
              </a:ext>
            </a:extLst>
          </p:cNvPr>
          <p:cNvSpPr txBox="1"/>
          <p:nvPr/>
        </p:nvSpPr>
        <p:spPr>
          <a:xfrm>
            <a:off x="1512159" y="0"/>
            <a:ext cx="3745641" cy="369332"/>
          </a:xfrm>
          <a:prstGeom prst="rect">
            <a:avLst/>
          </a:prstGeom>
          <a:noFill/>
        </p:spPr>
        <p:txBody>
          <a:bodyPr wrap="none" rtlCol="0">
            <a:spAutoFit/>
          </a:bodyPr>
          <a:lstStyle/>
          <a:p>
            <a:r>
              <a:rPr lang="en-US" sz="1800" dirty="0">
                <a:solidFill>
                  <a:schemeClr val="accent3"/>
                </a:solidFill>
              </a:rPr>
              <a:t>FDA Cell Therapy Lab Registration</a:t>
            </a:r>
          </a:p>
        </p:txBody>
      </p:sp>
      <p:sp>
        <p:nvSpPr>
          <p:cNvPr id="2" name="Rectangle 1">
            <a:extLst>
              <a:ext uri="{FF2B5EF4-FFF2-40B4-BE49-F238E27FC236}">
                <a16:creationId xmlns:a16="http://schemas.microsoft.com/office/drawing/2014/main" id="{FED2F35C-0E99-427A-9FD6-27B22B2C8E5F}"/>
              </a:ext>
            </a:extLst>
          </p:cNvPr>
          <p:cNvSpPr/>
          <p:nvPr/>
        </p:nvSpPr>
        <p:spPr>
          <a:xfrm>
            <a:off x="5257800" y="4876800"/>
            <a:ext cx="5093208" cy="316992"/>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46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49B1C9-91B8-ED4C-B4C0-F3974FE2237E}"/>
              </a:ext>
            </a:extLst>
          </p:cNvPr>
          <p:cNvSpPr>
            <a:spLocks noGrp="1"/>
          </p:cNvSpPr>
          <p:nvPr>
            <p:ph type="title"/>
          </p:nvPr>
        </p:nvSpPr>
        <p:spPr>
          <a:xfrm>
            <a:off x="895350" y="281658"/>
            <a:ext cx="10363200" cy="1071654"/>
          </a:xfrm>
        </p:spPr>
        <p:txBody>
          <a:bodyPr>
            <a:normAutofit fontScale="90000"/>
          </a:bodyPr>
          <a:lstStyle/>
          <a:p>
            <a:r>
              <a:rPr lang="en-US" dirty="0"/>
              <a:t>Lab Director definitions: overlapping and </a:t>
            </a:r>
            <a:br>
              <a:rPr lang="en-US" dirty="0"/>
            </a:br>
            <a:r>
              <a:rPr lang="en-US" dirty="0"/>
              <a:t>non-overlapping regulations</a:t>
            </a:r>
            <a:br>
              <a:rPr lang="en-US" dirty="0"/>
            </a:br>
            <a:endParaRPr lang="en-US" dirty="0"/>
          </a:p>
        </p:txBody>
      </p:sp>
      <p:sp>
        <p:nvSpPr>
          <p:cNvPr id="7" name="Content Placeholder 6">
            <a:extLst>
              <a:ext uri="{FF2B5EF4-FFF2-40B4-BE49-F238E27FC236}">
                <a16:creationId xmlns:a16="http://schemas.microsoft.com/office/drawing/2014/main" id="{927E2D69-1A95-AD4B-B1E4-8FBC95B8329B}"/>
              </a:ext>
            </a:extLst>
          </p:cNvPr>
          <p:cNvSpPr>
            <a:spLocks noGrp="1"/>
          </p:cNvSpPr>
          <p:nvPr>
            <p:ph idx="1"/>
          </p:nvPr>
        </p:nvSpPr>
        <p:spPr>
          <a:xfrm>
            <a:off x="895350" y="1499616"/>
            <a:ext cx="10363200" cy="5169408"/>
          </a:xfrm>
        </p:spPr>
        <p:txBody>
          <a:bodyPr>
            <a:normAutofit fontScale="47500" lnSpcReduction="20000"/>
          </a:bodyPr>
          <a:lstStyle/>
          <a:p>
            <a:pPr>
              <a:lnSpc>
                <a:spcPct val="120000"/>
              </a:lnSpc>
            </a:pPr>
            <a:r>
              <a:rPr lang="en-US" sz="2800" b="1" dirty="0">
                <a:solidFill>
                  <a:schemeClr val="accent3"/>
                </a:solidFill>
              </a:rPr>
              <a:t>CAP</a:t>
            </a:r>
            <a:r>
              <a:rPr lang="en-US" sz="2800" dirty="0"/>
              <a:t> definition of Lab Director: The individual who is responsible for the overall operation and administration of the laboratory, including provision of timely, reliable and clinically relevant test results and compliance with applicable regulations and accreditation requirements. This individual is listed on the laboratory's CAP and CLIA certificate</a:t>
            </a:r>
          </a:p>
          <a:p>
            <a:pPr>
              <a:lnSpc>
                <a:spcPct val="120000"/>
              </a:lnSpc>
            </a:pPr>
            <a:r>
              <a:rPr lang="en-US" sz="2800" b="1" dirty="0">
                <a:solidFill>
                  <a:schemeClr val="accent3"/>
                </a:solidFill>
              </a:rPr>
              <a:t>CAP</a:t>
            </a:r>
            <a:r>
              <a:rPr lang="en-US" sz="2800" dirty="0"/>
              <a:t> TLC11425 Defines the Directors delegation of functions, including what can and cannot be delegated. If delegated, the Lab Directory still remains the responsible party for ensuring the task is done properly and carried out by the designee. All Lab Director </a:t>
            </a:r>
          </a:p>
          <a:p>
            <a:pPr>
              <a:lnSpc>
                <a:spcPct val="120000"/>
              </a:lnSpc>
            </a:pPr>
            <a:r>
              <a:rPr lang="en-US" sz="2800" dirty="0"/>
              <a:t>Oversight and Responsibilities are clearly defined in the Team Leader Assessment Checklist (TLC). </a:t>
            </a:r>
          </a:p>
          <a:p>
            <a:pPr>
              <a:lnSpc>
                <a:spcPct val="120000"/>
              </a:lnSpc>
            </a:pPr>
            <a:r>
              <a:rPr lang="en-US" sz="2800" dirty="0"/>
              <a:t>1</a:t>
            </a:r>
            <a:r>
              <a:rPr lang="en-US" sz="2800" u="sng" dirty="0"/>
              <a:t>. Functions that may be delegated </a:t>
            </a:r>
            <a:r>
              <a:rPr lang="en-US" sz="2800" dirty="0"/>
              <a:t>include review of QC data, proficiency testing performance, and test methodology performance studies. The laboratory director remains responsible [A] that all persons performing delegated functions are qualified to do so; and [B] that the delegated functions are properly carried out.</a:t>
            </a:r>
          </a:p>
          <a:p>
            <a:pPr>
              <a:lnSpc>
                <a:spcPct val="120000"/>
              </a:lnSpc>
            </a:pPr>
            <a:r>
              <a:rPr lang="en-US" sz="2800" dirty="0"/>
              <a:t>2. </a:t>
            </a:r>
            <a:r>
              <a:rPr lang="en-US" sz="2800" u="sng" dirty="0"/>
              <a:t>Functions that may not be delegated  </a:t>
            </a:r>
            <a:r>
              <a:rPr lang="en-US" sz="2800" dirty="0"/>
              <a:t>include provision of appropriately trained supervisory and technical staff and the identification of their responsibilities. The laboratory director must document personal, on- site assessment of physical and environmental conditions and the adequacy of staffing.</a:t>
            </a:r>
          </a:p>
          <a:p>
            <a:pPr>
              <a:lnSpc>
                <a:spcPct val="120000"/>
              </a:lnSpc>
            </a:pPr>
            <a:r>
              <a:rPr lang="en-US" sz="2800" dirty="0"/>
              <a:t>3. The responsibilities and duties of supervisors, consultants, and testing personnel involved in pre-analytic, analytic, and post-analytic phases of testing must be defined in writing, with records of authorization to perform testing, and the level of supervision required, as applicable.</a:t>
            </a:r>
          </a:p>
          <a:p>
            <a:pPr>
              <a:lnSpc>
                <a:spcPct val="120000"/>
              </a:lnSpc>
            </a:pPr>
            <a:endParaRPr lang="en-US" sz="2800" dirty="0"/>
          </a:p>
          <a:p>
            <a:pPr>
              <a:lnSpc>
                <a:spcPct val="120000"/>
              </a:lnSpc>
            </a:pPr>
            <a:r>
              <a:rPr lang="en-US" sz="2800" b="1" dirty="0">
                <a:solidFill>
                  <a:schemeClr val="accent3"/>
                </a:solidFill>
              </a:rPr>
              <a:t>FACT</a:t>
            </a:r>
            <a:r>
              <a:rPr lang="en-US" sz="2800" dirty="0">
                <a:solidFill>
                  <a:schemeClr val="accent3"/>
                </a:solidFill>
              </a:rPr>
              <a:t>: </a:t>
            </a:r>
            <a:r>
              <a:rPr lang="en-US" sz="2800" dirty="0"/>
              <a:t>D3.1.1 There shall be a Processing Facility Director with a medical degree, doctoral degree, or equivalent degree...</a:t>
            </a:r>
          </a:p>
          <a:p>
            <a:pPr>
              <a:lnSpc>
                <a:spcPct val="120000"/>
              </a:lnSpc>
            </a:pPr>
            <a:r>
              <a:rPr lang="en-US" sz="2800" b="1" dirty="0">
                <a:solidFill>
                  <a:schemeClr val="accent3"/>
                </a:solidFill>
              </a:rPr>
              <a:t>FACT</a:t>
            </a:r>
            <a:r>
              <a:rPr lang="en-US" sz="2800" dirty="0"/>
              <a:t> 3.1.2 Defines: The Processing Facility Director shall be responsible for all procedures, administrative operations, and the Quality Management Program. This also discusses what can be delegated and is in agreeance with CAP. The Lab Director is the overall responsible party for ensuring any designated task is carried out by the designee as defined. </a:t>
            </a:r>
          </a:p>
        </p:txBody>
      </p:sp>
    </p:spTree>
    <p:extLst>
      <p:ext uri="{BB962C8B-B14F-4D97-AF65-F5344CB8AC3E}">
        <p14:creationId xmlns:p14="http://schemas.microsoft.com/office/powerpoint/2010/main" val="1769612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3A3895-207D-4EC6-9F43-EB5CEF067B63}"/>
              </a:ext>
            </a:extLst>
          </p:cNvPr>
          <p:cNvSpPr txBox="1"/>
          <p:nvPr/>
        </p:nvSpPr>
        <p:spPr>
          <a:xfrm>
            <a:off x="664465" y="441960"/>
            <a:ext cx="10972799" cy="5632311"/>
          </a:xfrm>
          <a:prstGeom prst="rect">
            <a:avLst/>
          </a:prstGeom>
          <a:noFill/>
        </p:spPr>
        <p:txBody>
          <a:bodyPr wrap="square" rtlCol="0">
            <a:spAutoFit/>
          </a:bodyPr>
          <a:lstStyle/>
          <a:p>
            <a:r>
              <a:rPr lang="en-US" sz="2400" dirty="0" err="1">
                <a:latin typeface="Helvetica Neue"/>
              </a:rPr>
              <a:t>cGMPs</a:t>
            </a:r>
            <a:r>
              <a:rPr lang="en-US" sz="2400" dirty="0">
                <a:latin typeface="Helvetica Neue"/>
              </a:rPr>
              <a:t> provide for systems that assure proper design, monitoring, and control of manufacturing processes and facilities. </a:t>
            </a:r>
          </a:p>
          <a:p>
            <a:endParaRPr lang="en-US" sz="2400" dirty="0">
              <a:latin typeface="Helvetica Neue"/>
            </a:endParaRPr>
          </a:p>
          <a:p>
            <a:r>
              <a:rPr lang="en-US" sz="2400" dirty="0">
                <a:latin typeface="Helvetica Neue"/>
              </a:rPr>
              <a:t>Adherence to the</a:t>
            </a:r>
            <a:r>
              <a:rPr lang="en-US" sz="2400" b="1" dirty="0">
                <a:solidFill>
                  <a:schemeClr val="accent6"/>
                </a:solidFill>
                <a:latin typeface="Helvetica Neue"/>
              </a:rPr>
              <a:t> </a:t>
            </a:r>
            <a:r>
              <a:rPr lang="en-US" sz="2400" b="1" u="sng" dirty="0">
                <a:solidFill>
                  <a:schemeClr val="accent6"/>
                </a:solidFill>
                <a:latin typeface="Helvetica Neue"/>
              </a:rPr>
              <a:t>c</a:t>
            </a:r>
            <a:r>
              <a:rPr lang="en-US" sz="2400" b="1" u="sng" dirty="0">
                <a:solidFill>
                  <a:schemeClr val="accent6"/>
                </a:solidFill>
                <a:latin typeface="Helvetica Neue"/>
                <a:hlinkClick r:id="rId2">
                  <a:extLst>
                    <a:ext uri="{A12FA001-AC4F-418D-AE19-62706E023703}">
                      <ahyp:hlinkClr xmlns:ahyp="http://schemas.microsoft.com/office/drawing/2018/hyperlinkcolor" val="tx"/>
                    </a:ext>
                  </a:extLst>
                </a:hlinkClick>
              </a:rPr>
              <a:t>GMP regulations</a:t>
            </a:r>
            <a:r>
              <a:rPr lang="en-US" sz="2400" b="1" dirty="0">
                <a:solidFill>
                  <a:schemeClr val="accent6"/>
                </a:solidFill>
                <a:latin typeface="Helvetica Neue"/>
              </a:rPr>
              <a:t> </a:t>
            </a:r>
            <a:r>
              <a:rPr lang="en-US" sz="2400" dirty="0">
                <a:latin typeface="Helvetica Neue"/>
              </a:rPr>
              <a:t>assures the identity, strength, quality, and purity of drug products by requiring that manufacturers of medications adequately control manufacturing operations. </a:t>
            </a:r>
          </a:p>
          <a:p>
            <a:endParaRPr lang="en-US" sz="2400" dirty="0">
              <a:latin typeface="Helvetica Neue"/>
            </a:endParaRPr>
          </a:p>
          <a:p>
            <a:r>
              <a:rPr lang="en-US" sz="2400" dirty="0">
                <a:latin typeface="Helvetica Neue"/>
              </a:rPr>
              <a:t>This includes establishing strong quality management systems, obtaining appropriate quality raw materials, establishing robust operating procedures, detecting and investigating product quality deviations, and maintaining reliable testing laboratories. </a:t>
            </a:r>
          </a:p>
          <a:p>
            <a:endParaRPr lang="en-US" sz="2400" dirty="0">
              <a:latin typeface="Helvetica Neue"/>
            </a:endParaRPr>
          </a:p>
          <a:p>
            <a:r>
              <a:rPr lang="en-US" sz="2400" dirty="0">
                <a:latin typeface="Helvetica Neue"/>
              </a:rPr>
              <a:t>This formal system of controls, if adequately put into practice, helps to prevent instances of contamination, mix-ups, deviations, failures, and errors. This assures that drug products meet their quality standards.</a:t>
            </a:r>
          </a:p>
        </p:txBody>
      </p:sp>
    </p:spTree>
    <p:extLst>
      <p:ext uri="{BB962C8B-B14F-4D97-AF65-F5344CB8AC3E}">
        <p14:creationId xmlns:p14="http://schemas.microsoft.com/office/powerpoint/2010/main" val="1501617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2BEA7-BFA4-47B5-AF74-4C50D0569261}"/>
              </a:ext>
            </a:extLst>
          </p:cNvPr>
          <p:cNvSpPr txBox="1"/>
          <p:nvPr/>
        </p:nvSpPr>
        <p:spPr>
          <a:xfrm>
            <a:off x="688802" y="533400"/>
            <a:ext cx="10817398" cy="4908292"/>
          </a:xfrm>
          <a:prstGeom prst="rect">
            <a:avLst/>
          </a:prstGeom>
          <a:noFill/>
        </p:spPr>
        <p:txBody>
          <a:bodyPr wrap="square" rtlCol="0">
            <a:spAutoFit/>
          </a:bodyPr>
          <a:lstStyle/>
          <a:p>
            <a:r>
              <a:rPr lang="en-US" sz="2000" dirty="0"/>
              <a:t>The cGMP requirements were established to be </a:t>
            </a:r>
            <a:r>
              <a:rPr lang="en-US" sz="2400" b="1" dirty="0"/>
              <a:t>flexible</a:t>
            </a:r>
            <a:r>
              <a:rPr lang="en-US" sz="2000" dirty="0"/>
              <a:t> in order to allow each manufacturer to decide individually how to best implement the necessary controls by using scientifically sound design, processing methods, and testing procedures. </a:t>
            </a:r>
          </a:p>
          <a:p>
            <a:endParaRPr lang="en-US" sz="2000" dirty="0"/>
          </a:p>
          <a:p>
            <a:r>
              <a:rPr lang="en-US" sz="2000" dirty="0"/>
              <a:t>The flexibility in these regulations allows companies to use modern technologies and innovative approaches to achieve higher quality through continual improvement. Accordingly, the "C" in CGMP stands for "current," requiring companies to use technologies and systems that are up-to-date in order to comply with the regulations. </a:t>
            </a:r>
          </a:p>
          <a:p>
            <a:endParaRPr lang="en-US" dirty="0"/>
          </a:p>
          <a:p>
            <a:r>
              <a:rPr lang="en-US" dirty="0"/>
              <a:t>Systems and equipment that may have been "top-of-the-line" to prevent contamination, mix-ups, and errors 10 or 20 years ago may be less than adequate by today's standards.</a:t>
            </a:r>
          </a:p>
          <a:p>
            <a:endParaRPr lang="en-US" dirty="0"/>
          </a:p>
          <a:p>
            <a:r>
              <a:rPr lang="en-US" dirty="0"/>
              <a:t>It is important to note that CGMPs are minimum requirements. Many manufacturers are already implementing comprehensive, modern quality systems and risk management approaches that exceed these minimum standards.</a:t>
            </a:r>
          </a:p>
          <a:p>
            <a:endParaRPr lang="en-US" dirty="0"/>
          </a:p>
        </p:txBody>
      </p:sp>
      <p:sp>
        <p:nvSpPr>
          <p:cNvPr id="3" name="TextBox 2">
            <a:extLst>
              <a:ext uri="{FF2B5EF4-FFF2-40B4-BE49-F238E27FC236}">
                <a16:creationId xmlns:a16="http://schemas.microsoft.com/office/drawing/2014/main" id="{1954B741-D5F7-4B80-ACE9-FC6516B94633}"/>
              </a:ext>
            </a:extLst>
          </p:cNvPr>
          <p:cNvSpPr txBox="1"/>
          <p:nvPr/>
        </p:nvSpPr>
        <p:spPr>
          <a:xfrm>
            <a:off x="688802" y="5305942"/>
            <a:ext cx="11179664" cy="707886"/>
          </a:xfrm>
          <a:prstGeom prst="rect">
            <a:avLst/>
          </a:prstGeom>
          <a:noFill/>
        </p:spPr>
        <p:txBody>
          <a:bodyPr wrap="none" rtlCol="0">
            <a:spAutoFit/>
          </a:bodyPr>
          <a:lstStyle/>
          <a:p>
            <a:r>
              <a:rPr lang="en-US" sz="2000" dirty="0">
                <a:solidFill>
                  <a:schemeClr val="accent3">
                    <a:lumMod val="75000"/>
                  </a:schemeClr>
                </a:solidFill>
              </a:rPr>
              <a:t>21 CFR Part 210.  </a:t>
            </a:r>
          </a:p>
          <a:p>
            <a:r>
              <a:rPr lang="en-US" sz="2000" dirty="0">
                <a:solidFill>
                  <a:schemeClr val="accent3">
                    <a:lumMod val="75000"/>
                  </a:schemeClr>
                </a:solidFill>
              </a:rPr>
              <a:t>Current Good Manufacturing Practice in Manufacturing Processing, packing, or Holding of Drugs.</a:t>
            </a:r>
          </a:p>
        </p:txBody>
      </p:sp>
    </p:spTree>
    <p:extLst>
      <p:ext uri="{BB962C8B-B14F-4D97-AF65-F5344CB8AC3E}">
        <p14:creationId xmlns:p14="http://schemas.microsoft.com/office/powerpoint/2010/main" val="2227104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EC90DD0E-A987-4628-9EF2-4EE892CDF733}"/>
              </a:ext>
            </a:extLst>
          </p:cNvPr>
          <p:cNvPicPr>
            <a:picLocks noChangeAspect="1"/>
          </p:cNvPicPr>
          <p:nvPr/>
        </p:nvPicPr>
        <p:blipFill>
          <a:blip r:embed="rId2"/>
          <a:stretch>
            <a:fillRect/>
          </a:stretch>
        </p:blipFill>
        <p:spPr>
          <a:xfrm>
            <a:off x="1607127" y="0"/>
            <a:ext cx="8636000" cy="6858000"/>
          </a:xfrm>
          <a:prstGeom prst="rect">
            <a:avLst/>
          </a:prstGeom>
        </p:spPr>
      </p:pic>
    </p:spTree>
    <p:extLst>
      <p:ext uri="{BB962C8B-B14F-4D97-AF65-F5344CB8AC3E}">
        <p14:creationId xmlns:p14="http://schemas.microsoft.com/office/powerpoint/2010/main" val="3135306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097E19CC-71F0-4A2D-9B9E-374831C6BDC3}"/>
              </a:ext>
            </a:extLst>
          </p:cNvPr>
          <p:cNvPicPr>
            <a:picLocks noChangeAspect="1"/>
          </p:cNvPicPr>
          <p:nvPr/>
        </p:nvPicPr>
        <p:blipFill>
          <a:blip r:embed="rId2"/>
          <a:stretch>
            <a:fillRect/>
          </a:stretch>
        </p:blipFill>
        <p:spPr>
          <a:xfrm>
            <a:off x="1778000" y="0"/>
            <a:ext cx="8636000" cy="6858000"/>
          </a:xfrm>
          <a:prstGeom prst="rect">
            <a:avLst/>
          </a:prstGeom>
        </p:spPr>
      </p:pic>
    </p:spTree>
    <p:extLst>
      <p:ext uri="{BB962C8B-B14F-4D97-AF65-F5344CB8AC3E}">
        <p14:creationId xmlns:p14="http://schemas.microsoft.com/office/powerpoint/2010/main" val="2633976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BA5A3-B020-4C4D-BAF3-4BB6F28FD9D4}"/>
              </a:ext>
            </a:extLst>
          </p:cNvPr>
          <p:cNvPicPr>
            <a:picLocks noChangeAspect="1"/>
          </p:cNvPicPr>
          <p:nvPr/>
        </p:nvPicPr>
        <p:blipFill>
          <a:blip r:embed="rId2"/>
          <a:stretch>
            <a:fillRect/>
          </a:stretch>
        </p:blipFill>
        <p:spPr>
          <a:xfrm>
            <a:off x="5988992" y="169266"/>
            <a:ext cx="5069152" cy="6512103"/>
          </a:xfrm>
          <a:prstGeom prst="rect">
            <a:avLst/>
          </a:prstGeom>
          <a:ln w="25400">
            <a:solidFill>
              <a:schemeClr val="accent3"/>
            </a:solidFill>
          </a:ln>
        </p:spPr>
      </p:pic>
      <p:sp>
        <p:nvSpPr>
          <p:cNvPr id="9" name="Title 8">
            <a:extLst>
              <a:ext uri="{FF2B5EF4-FFF2-40B4-BE49-F238E27FC236}">
                <a16:creationId xmlns:a16="http://schemas.microsoft.com/office/drawing/2014/main" id="{E14E28A4-BED2-7E4C-A3E1-F6B1DD9B1ECB}"/>
              </a:ext>
            </a:extLst>
          </p:cNvPr>
          <p:cNvSpPr>
            <a:spLocks noGrp="1"/>
          </p:cNvSpPr>
          <p:nvPr>
            <p:ph type="title"/>
          </p:nvPr>
        </p:nvSpPr>
        <p:spPr/>
        <p:txBody>
          <a:bodyPr/>
          <a:lstStyle/>
          <a:p>
            <a:r>
              <a:rPr lang="en-US" dirty="0"/>
              <a:t>Example of a Manufacturing SOP</a:t>
            </a:r>
          </a:p>
        </p:txBody>
      </p:sp>
      <p:sp>
        <p:nvSpPr>
          <p:cNvPr id="11" name="Content Placeholder 10">
            <a:extLst>
              <a:ext uri="{FF2B5EF4-FFF2-40B4-BE49-F238E27FC236}">
                <a16:creationId xmlns:a16="http://schemas.microsoft.com/office/drawing/2014/main" id="{424AC49D-C3BD-B047-9F1A-50D82318861F}"/>
              </a:ext>
            </a:extLst>
          </p:cNvPr>
          <p:cNvSpPr>
            <a:spLocks noGrp="1"/>
          </p:cNvSpPr>
          <p:nvPr>
            <p:ph sz="quarter" idx="10"/>
          </p:nvPr>
        </p:nvSpPr>
        <p:spPr>
          <a:xfrm>
            <a:off x="895351" y="2109216"/>
            <a:ext cx="3883914" cy="4177284"/>
          </a:xfrm>
        </p:spPr>
        <p:txBody>
          <a:bodyPr/>
          <a:lstStyle/>
          <a:p>
            <a:pPr marL="0" indent="0">
              <a:buNone/>
            </a:pPr>
            <a:r>
              <a:rPr lang="en-US" dirty="0"/>
              <a:t>Pg. 1 of 8</a:t>
            </a:r>
          </a:p>
          <a:p>
            <a:pPr marL="0" indent="0">
              <a:buNone/>
            </a:pPr>
            <a:r>
              <a:rPr lang="en-US" dirty="0"/>
              <a:t>One of the major steps in preparing the vaccine product</a:t>
            </a:r>
          </a:p>
          <a:p>
            <a:pPr marL="0" indent="0">
              <a:buNone/>
            </a:pPr>
            <a:endParaRPr lang="en-US" dirty="0"/>
          </a:p>
        </p:txBody>
      </p:sp>
    </p:spTree>
    <p:extLst>
      <p:ext uri="{BB962C8B-B14F-4D97-AF65-F5344CB8AC3E}">
        <p14:creationId xmlns:p14="http://schemas.microsoft.com/office/powerpoint/2010/main" val="45691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8B7ECC-AB05-4782-902C-9664F8652F10}"/>
              </a:ext>
            </a:extLst>
          </p:cNvPr>
          <p:cNvSpPr/>
          <p:nvPr/>
        </p:nvSpPr>
        <p:spPr>
          <a:xfrm>
            <a:off x="781777" y="1447801"/>
            <a:ext cx="6448079" cy="5478423"/>
          </a:xfrm>
          <a:prstGeom prst="rect">
            <a:avLst/>
          </a:prstGeom>
        </p:spPr>
        <p:txBody>
          <a:bodyPr wrap="square">
            <a:spAutoFit/>
          </a:bodyPr>
          <a:lstStyle/>
          <a:p>
            <a:r>
              <a:rPr lang="en-US" sz="1000" dirty="0">
                <a:latin typeface="Times New Roman" panose="02020603050405020304" pitchFamily="18" charset="0"/>
              </a:rPr>
              <a:t>Table of Contents……………………………………………………………………</a:t>
            </a:r>
          </a:p>
          <a:p>
            <a:endParaRPr lang="en-US" sz="1000" dirty="0">
              <a:latin typeface="Times New Roman" panose="02020603050405020304" pitchFamily="18" charset="0"/>
            </a:endParaRPr>
          </a:p>
          <a:p>
            <a:r>
              <a:rPr lang="en-US" sz="1000" dirty="0">
                <a:latin typeface="Times New Roman" panose="02020603050405020304" pitchFamily="18" charset="0"/>
              </a:rPr>
              <a:t>1. Name and Address of Site…………………………………………………………… 6 </a:t>
            </a:r>
          </a:p>
          <a:p>
            <a:endParaRPr lang="en-US" sz="1000" dirty="0">
              <a:latin typeface="Times New Roman" panose="02020603050405020304" pitchFamily="18" charset="0"/>
            </a:endParaRPr>
          </a:p>
          <a:p>
            <a:r>
              <a:rPr lang="en-US" sz="1000" dirty="0">
                <a:latin typeface="Times New Roman" panose="02020603050405020304" pitchFamily="18" charset="0"/>
              </a:rPr>
              <a:t>2. Overview of the Facility…………………………………………………………...……... 6 </a:t>
            </a:r>
          </a:p>
          <a:p>
            <a:endParaRPr lang="en-US" sz="1000" dirty="0">
              <a:latin typeface="Times New Roman" panose="02020603050405020304" pitchFamily="18" charset="0"/>
            </a:endParaRPr>
          </a:p>
          <a:p>
            <a:r>
              <a:rPr lang="en-US" sz="1000" dirty="0">
                <a:latin typeface="Times New Roman" panose="02020603050405020304" pitchFamily="18" charset="0"/>
              </a:rPr>
              <a:t>3. Overview of Products Manufactured……………………………………………….……. 10 </a:t>
            </a:r>
          </a:p>
          <a:p>
            <a:endParaRPr lang="en-US" sz="1000" dirty="0">
              <a:latin typeface="Times New Roman" panose="02020603050405020304" pitchFamily="18" charset="0"/>
            </a:endParaRPr>
          </a:p>
          <a:p>
            <a:r>
              <a:rPr lang="en-US" sz="1000" dirty="0">
                <a:latin typeface="Times New Roman" panose="02020603050405020304" pitchFamily="18" charset="0"/>
              </a:rPr>
              <a:t>4. Detailed description of the Cell Production Facility……………………………………… 	</a:t>
            </a:r>
          </a:p>
          <a:p>
            <a:endParaRPr lang="en-US" sz="1000" dirty="0">
              <a:latin typeface="Times New Roman" panose="02020603050405020304" pitchFamily="18" charset="0"/>
            </a:endParaRPr>
          </a:p>
          <a:p>
            <a:r>
              <a:rPr lang="en-US" sz="1000" dirty="0">
                <a:latin typeface="Times New Roman" panose="02020603050405020304" pitchFamily="18" charset="0"/>
              </a:rPr>
              <a:t>5. CPL (located within IMCPL)………………………………………………… 11 	</a:t>
            </a:r>
          </a:p>
          <a:p>
            <a:r>
              <a:rPr lang="en-US" sz="1000" dirty="0">
                <a:latin typeface="Times New Roman" panose="02020603050405020304" pitchFamily="18" charset="0"/>
              </a:rPr>
              <a:t>5.1. Short description of the site………………………………..………... 11 	</a:t>
            </a:r>
          </a:p>
          <a:p>
            <a:endParaRPr lang="en-US" sz="1000" dirty="0">
              <a:latin typeface="Times New Roman" panose="02020603050405020304" pitchFamily="18" charset="0"/>
            </a:endParaRPr>
          </a:p>
          <a:p>
            <a:r>
              <a:rPr lang="en-US" sz="1000" dirty="0">
                <a:latin typeface="Times New Roman" panose="02020603050405020304" pitchFamily="18" charset="0"/>
              </a:rPr>
              <a:t>5.1.1. Figure 1a: IMCPL facility architectural plan………………………………</a:t>
            </a:r>
          </a:p>
          <a:p>
            <a:r>
              <a:rPr lang="en-US" sz="1000" dirty="0">
                <a:latin typeface="Times New Roman" panose="02020603050405020304" pitchFamily="18" charset="0"/>
              </a:rPr>
              <a:t>5.1.2. Figure 1b: Detailed architectural drawing of PPC1, PPC2 and NPC…………………1</a:t>
            </a:r>
          </a:p>
          <a:p>
            <a:r>
              <a:rPr lang="en-US" sz="1000" dirty="0">
                <a:latin typeface="Times New Roman" panose="02020603050405020304" pitchFamily="18" charset="0"/>
              </a:rPr>
              <a:t>5.1.3. Figure 2a: Traffic patterns for Products……….………………………………………	</a:t>
            </a:r>
          </a:p>
          <a:p>
            <a:r>
              <a:rPr lang="en-US" sz="1000" dirty="0">
                <a:latin typeface="Times New Roman" panose="02020603050405020304" pitchFamily="18" charset="0"/>
              </a:rPr>
              <a:t>5.1.4. Figure 2b: Traffic Patterns for Supplies………………………………………………</a:t>
            </a:r>
          </a:p>
          <a:p>
            <a:r>
              <a:rPr lang="en-US" sz="1000" dirty="0">
                <a:latin typeface="Times New Roman" panose="02020603050405020304" pitchFamily="18" charset="0"/>
              </a:rPr>
              <a:t>5.1.5. Figure 2c: Traffic Patterns for Waste…………………………………………………	</a:t>
            </a:r>
          </a:p>
          <a:p>
            <a:endParaRPr lang="en-US" sz="1000" dirty="0">
              <a:latin typeface="Times New Roman" panose="02020603050405020304" pitchFamily="18" charset="0"/>
            </a:endParaRPr>
          </a:p>
          <a:p>
            <a:r>
              <a:rPr lang="en-US" sz="1000" dirty="0">
                <a:latin typeface="Times New Roman" panose="02020603050405020304" pitchFamily="18" charset="0"/>
              </a:rPr>
              <a:t>5.2. Labs/Services……………………………………………............................ 	16 	</a:t>
            </a:r>
          </a:p>
          <a:p>
            <a:endParaRPr lang="en-US" sz="1000" dirty="0">
              <a:latin typeface="Times New Roman" panose="02020603050405020304" pitchFamily="18" charset="0"/>
            </a:endParaRPr>
          </a:p>
          <a:p>
            <a:r>
              <a:rPr lang="en-US" sz="1000" dirty="0">
                <a:latin typeface="Times New Roman" panose="02020603050405020304" pitchFamily="18" charset="0"/>
              </a:rPr>
              <a:t>5.3. Types of products manufactured……………………………………………….……. 16 	</a:t>
            </a:r>
          </a:p>
          <a:p>
            <a:endParaRPr lang="en-US" sz="1000" dirty="0">
              <a:latin typeface="Times New Roman" panose="02020603050405020304" pitchFamily="18" charset="0"/>
            </a:endParaRPr>
          </a:p>
          <a:p>
            <a:r>
              <a:rPr lang="en-US" sz="1000" dirty="0">
                <a:latin typeface="Times New Roman" panose="02020603050405020304" pitchFamily="18" charset="0"/>
              </a:rPr>
              <a:t>5.3.1. Autologous dendritic cell (DC) based vaccines……………………………………… 17 	</a:t>
            </a:r>
          </a:p>
          <a:p>
            <a:r>
              <a:rPr lang="en-US" sz="1000" dirty="0">
                <a:latin typeface="Times New Roman" panose="02020603050405020304" pitchFamily="18" charset="0"/>
              </a:rPr>
              <a:t>5.3.2. </a:t>
            </a:r>
            <a:r>
              <a:rPr lang="en-US" sz="1000" dirty="0" err="1">
                <a:latin typeface="Times New Roman" panose="02020603050405020304" pitchFamily="18" charset="0"/>
              </a:rPr>
              <a:t>Nucleofected</a:t>
            </a:r>
            <a:r>
              <a:rPr lang="en-US" sz="1000" dirty="0">
                <a:latin typeface="Times New Roman" panose="02020603050405020304" pitchFamily="18" charset="0"/>
              </a:rPr>
              <a:t> Fibroblasts genetically modified…………………………………….. 17 	</a:t>
            </a:r>
          </a:p>
          <a:p>
            <a:r>
              <a:rPr lang="en-US" sz="1000" dirty="0">
                <a:latin typeface="Times New Roman" panose="02020603050405020304" pitchFamily="18" charset="0"/>
              </a:rPr>
              <a:t>5.3.3. Autologous tumor……………………………………………………………………………</a:t>
            </a:r>
          </a:p>
          <a:p>
            <a:r>
              <a:rPr lang="en-US" sz="1000" dirty="0">
                <a:latin typeface="Times New Roman" panose="02020603050405020304" pitchFamily="18" charset="0"/>
              </a:rPr>
              <a:t>5.3.4. Autologous Lymphocytes……………………………………………………….…... 17</a:t>
            </a:r>
          </a:p>
          <a:p>
            <a:r>
              <a:rPr lang="fr-FR" sz="1000" dirty="0">
                <a:latin typeface="Times New Roman" panose="02020603050405020304" pitchFamily="18" charset="0"/>
              </a:rPr>
              <a:t>5.3.5. </a:t>
            </a:r>
            <a:r>
              <a:rPr lang="fr-FR" sz="1000" dirty="0" err="1">
                <a:latin typeface="Times New Roman" panose="02020603050405020304" pitchFamily="18" charset="0"/>
              </a:rPr>
              <a:t>Autologous</a:t>
            </a:r>
            <a:r>
              <a:rPr lang="fr-FR" sz="1000" dirty="0">
                <a:latin typeface="Times New Roman" panose="02020603050405020304" pitchFamily="18" charset="0"/>
              </a:rPr>
              <a:t> </a:t>
            </a:r>
            <a:r>
              <a:rPr lang="fr-FR" sz="1000" dirty="0" err="1">
                <a:latin typeface="Times New Roman" panose="02020603050405020304" pitchFamily="18" charset="0"/>
              </a:rPr>
              <a:t>Leukaphersis</a:t>
            </a:r>
            <a:r>
              <a:rPr lang="fr-FR" sz="1000" dirty="0">
                <a:latin typeface="Times New Roman" panose="02020603050405020304" pitchFamily="18" charset="0"/>
              </a:rPr>
              <a:t> </a:t>
            </a:r>
            <a:r>
              <a:rPr lang="fr-FR" sz="1000" dirty="0" err="1">
                <a:latin typeface="Times New Roman" panose="02020603050405020304" pitchFamily="18" charset="0"/>
              </a:rPr>
              <a:t>donor</a:t>
            </a:r>
            <a:r>
              <a:rPr lang="fr-FR" sz="1000" dirty="0">
                <a:latin typeface="Times New Roman" panose="02020603050405020304" pitchFamily="18" charset="0"/>
              </a:rPr>
              <a:t> </a:t>
            </a:r>
            <a:r>
              <a:rPr lang="fr-FR" sz="1000" dirty="0" err="1">
                <a:latin typeface="Times New Roman" panose="02020603050405020304" pitchFamily="18" charset="0"/>
              </a:rPr>
              <a:t>leukocytes</a:t>
            </a:r>
            <a:r>
              <a:rPr lang="fr-FR" sz="1000" dirty="0">
                <a:latin typeface="Times New Roman" panose="02020603050405020304" pitchFamily="18" charset="0"/>
              </a:rPr>
              <a:t>………………………………….……... </a:t>
            </a:r>
            <a:r>
              <a:rPr lang="en-US" sz="1000" dirty="0">
                <a:latin typeface="Times New Roman" panose="02020603050405020304" pitchFamily="18" charset="0"/>
              </a:rPr>
              <a:t>17</a:t>
            </a:r>
          </a:p>
          <a:p>
            <a:r>
              <a:rPr lang="fr-FR" sz="1000" dirty="0">
                <a:latin typeface="Times New Roman" panose="02020603050405020304" pitchFamily="18" charset="0"/>
              </a:rPr>
              <a:t>5.3.6. </a:t>
            </a:r>
            <a:r>
              <a:rPr lang="fr-FR" sz="1000" dirty="0" err="1">
                <a:latin typeface="Times New Roman" panose="02020603050405020304" pitchFamily="18" charset="0"/>
              </a:rPr>
              <a:t>Primary</a:t>
            </a:r>
            <a:r>
              <a:rPr lang="fr-FR" sz="1000" dirty="0">
                <a:latin typeface="Times New Roman" panose="02020603050405020304" pitchFamily="18" charset="0"/>
              </a:rPr>
              <a:t> </a:t>
            </a:r>
            <a:r>
              <a:rPr lang="fr-FR" sz="1000" dirty="0" err="1">
                <a:latin typeface="Times New Roman" panose="02020603050405020304" pitchFamily="18" charset="0"/>
              </a:rPr>
              <a:t>Autologous</a:t>
            </a:r>
            <a:r>
              <a:rPr lang="fr-FR" sz="1000" dirty="0">
                <a:latin typeface="Times New Roman" panose="02020603050405020304" pitchFamily="18" charset="0"/>
              </a:rPr>
              <a:t> </a:t>
            </a:r>
            <a:r>
              <a:rPr lang="fr-FR" sz="1000" dirty="0" err="1">
                <a:latin typeface="Times New Roman" panose="02020603050405020304" pitchFamily="18" charset="0"/>
              </a:rPr>
              <a:t>leukocyte</a:t>
            </a:r>
            <a:r>
              <a:rPr lang="fr-FR" sz="1000" dirty="0">
                <a:latin typeface="Times New Roman" panose="02020603050405020304" pitchFamily="18" charset="0"/>
              </a:rPr>
              <a:t> </a:t>
            </a:r>
            <a:r>
              <a:rPr lang="fr-FR" sz="1000" dirty="0" err="1">
                <a:latin typeface="Times New Roman" panose="02020603050405020304" pitchFamily="18" charset="0"/>
              </a:rPr>
              <a:t>subsets</a:t>
            </a:r>
            <a:r>
              <a:rPr lang="fr-FR" sz="1000" dirty="0">
                <a:latin typeface="Times New Roman" panose="02020603050405020304" pitchFamily="18" charset="0"/>
              </a:rPr>
              <a:t>………………………………………………</a:t>
            </a:r>
            <a:endParaRPr lang="en-US" sz="1000" dirty="0">
              <a:latin typeface="Times New Roman" panose="02020603050405020304" pitchFamily="18" charset="0"/>
            </a:endParaRPr>
          </a:p>
          <a:p>
            <a:r>
              <a:rPr lang="en-US" sz="1000" dirty="0">
                <a:latin typeface="Times New Roman" panose="02020603050405020304" pitchFamily="18" charset="0"/>
              </a:rPr>
              <a:t>5.3.7. Autologous donor leukocytes transduced with viral vectors……………. 17 	</a:t>
            </a:r>
          </a:p>
          <a:p>
            <a:r>
              <a:rPr lang="en-US" sz="1000" dirty="0">
                <a:latin typeface="Times New Roman" panose="02020603050405020304" pitchFamily="18" charset="0"/>
              </a:rPr>
              <a:t>5.3.8. Lymph node lymphocytes (LNL)…………………………..………. 17 	</a:t>
            </a:r>
          </a:p>
          <a:p>
            <a:r>
              <a:rPr lang="nb-NO" sz="1000" dirty="0">
                <a:latin typeface="Times New Roman" panose="02020603050405020304" pitchFamily="18" charset="0"/>
              </a:rPr>
              <a:t>5.3.9. Tumor Infiltrating Lymphocytes (TIL)………………………</a:t>
            </a:r>
          </a:p>
          <a:p>
            <a:endParaRPr lang="en-US" sz="1000" dirty="0">
              <a:latin typeface="Times New Roman" panose="02020603050405020304" pitchFamily="18" charset="0"/>
            </a:endParaRPr>
          </a:p>
          <a:p>
            <a:endParaRPr lang="en-US" sz="1000" dirty="0">
              <a:latin typeface="Times New Roman" panose="02020603050405020304" pitchFamily="18" charset="0"/>
            </a:endParaRPr>
          </a:p>
          <a:p>
            <a:endParaRPr lang="en-US" sz="1000" dirty="0">
              <a:latin typeface="Times New Roman" panose="02020603050405020304" pitchFamily="18" charset="0"/>
            </a:endParaRPr>
          </a:p>
        </p:txBody>
      </p:sp>
      <p:sp>
        <p:nvSpPr>
          <p:cNvPr id="5" name="Rectangle 4">
            <a:extLst>
              <a:ext uri="{FF2B5EF4-FFF2-40B4-BE49-F238E27FC236}">
                <a16:creationId xmlns:a16="http://schemas.microsoft.com/office/drawing/2014/main" id="{ECB35F62-96D9-4B6D-9934-165076F6681A}"/>
              </a:ext>
            </a:extLst>
          </p:cNvPr>
          <p:cNvSpPr/>
          <p:nvPr/>
        </p:nvSpPr>
        <p:spPr>
          <a:xfrm>
            <a:off x="6175973" y="1447800"/>
            <a:ext cx="5082576" cy="3170099"/>
          </a:xfrm>
          <a:prstGeom prst="rect">
            <a:avLst/>
          </a:prstGeom>
        </p:spPr>
        <p:txBody>
          <a:bodyPr wrap="square">
            <a:spAutoFit/>
          </a:bodyPr>
          <a:lstStyle/>
          <a:p>
            <a:r>
              <a:rPr lang="en-US" sz="1000" dirty="0">
                <a:latin typeface="Times New Roman" panose="02020603050405020304" pitchFamily="18" charset="0"/>
              </a:rPr>
              <a:t>5.13 Materials management….…………………………………………………..……… 48 	</a:t>
            </a:r>
          </a:p>
          <a:p>
            <a:r>
              <a:rPr lang="en-US" sz="1000" dirty="0">
                <a:latin typeface="Times New Roman" panose="02020603050405020304" pitchFamily="18" charset="0"/>
              </a:rPr>
              <a:t>5.13.1 Raw Materials Management……………………………………………………… 48 </a:t>
            </a:r>
          </a:p>
          <a:p>
            <a:r>
              <a:rPr lang="en-US" sz="1000" dirty="0">
                <a:latin typeface="Times New Roman" panose="02020603050405020304" pitchFamily="18" charset="0"/>
              </a:rPr>
              <a:t>5.13.2 In-Process Materials……………………………………………………………. 49 </a:t>
            </a:r>
          </a:p>
          <a:p>
            <a:r>
              <a:rPr lang="en-US" sz="1000" dirty="0">
                <a:latin typeface="Times New Roman" panose="02020603050405020304" pitchFamily="18" charset="0"/>
              </a:rPr>
              <a:t>5.13.3 Final Products…………………………………………………………………… 49 </a:t>
            </a:r>
          </a:p>
          <a:p>
            <a:r>
              <a:rPr lang="en-US" sz="1000" dirty="0">
                <a:latin typeface="Times New Roman" panose="02020603050405020304" pitchFamily="18" charset="0"/>
              </a:rPr>
              <a:t>5.14 Quality control of the final product……………………………………………….. 51 </a:t>
            </a:r>
          </a:p>
          <a:p>
            <a:r>
              <a:rPr lang="en-US" sz="1000" dirty="0">
                <a:latin typeface="Times New Roman" panose="02020603050405020304" pitchFamily="18" charset="0"/>
              </a:rPr>
              <a:t>5.14.1 Testing performed by the QC laboratory………………………………………. 51 	</a:t>
            </a:r>
          </a:p>
          <a:p>
            <a:r>
              <a:rPr lang="en-US" sz="1000" dirty="0">
                <a:latin typeface="Times New Roman" panose="02020603050405020304" pitchFamily="18" charset="0"/>
              </a:rPr>
              <a:t>5.14.2 Additional required testing contracted to commercial testing Laboratories……. 51 	</a:t>
            </a:r>
          </a:p>
          <a:p>
            <a:r>
              <a:rPr lang="en-US" sz="1000" dirty="0">
                <a:latin typeface="Times New Roman" panose="02020603050405020304" pitchFamily="18" charset="0"/>
              </a:rPr>
              <a:t>5.14.3 Selection of commercial contract laboratories by Laboratory Director………… 51 	</a:t>
            </a:r>
          </a:p>
          <a:p>
            <a:r>
              <a:rPr lang="en-US" sz="1000" dirty="0">
                <a:latin typeface="Times New Roman" panose="02020603050405020304" pitchFamily="18" charset="0"/>
              </a:rPr>
              <a:t>5.14.4 Testing protocols are kept on file in the IMCPL office……………………..…. 51 	</a:t>
            </a:r>
          </a:p>
          <a:p>
            <a:r>
              <a:rPr lang="en-US" sz="1000" dirty="0">
                <a:latin typeface="Times New Roman" panose="02020603050405020304" pitchFamily="18" charset="0"/>
              </a:rPr>
              <a:t>5.14.5 Vendor Qualification.....………………………………………………….. 51 	</a:t>
            </a:r>
          </a:p>
          <a:p>
            <a:r>
              <a:rPr lang="en-US" sz="1000" dirty="0">
                <a:latin typeface="Times New Roman" panose="02020603050405020304" pitchFamily="18" charset="0"/>
              </a:rPr>
              <a:t>5.14.6 Customer Satisfaction Survey…………………………………………………. 51 	</a:t>
            </a:r>
          </a:p>
          <a:p>
            <a:r>
              <a:rPr lang="en-US" sz="1000" dirty="0">
                <a:latin typeface="Times New Roman" panose="02020603050405020304" pitchFamily="18" charset="0"/>
              </a:rPr>
              <a:t>5.14.7 QC responsibilities……………………………………………………….…. 51 	</a:t>
            </a:r>
          </a:p>
          <a:p>
            <a:r>
              <a:rPr lang="en-US" sz="1000" dirty="0">
                <a:latin typeface="Times New Roman" panose="02020603050405020304" pitchFamily="18" charset="0"/>
              </a:rPr>
              <a:t>5.15 Distribution, complaints and product recall…………………………………... </a:t>
            </a:r>
          </a:p>
          <a:p>
            <a:r>
              <a:rPr lang="en-US" sz="1000" dirty="0">
                <a:latin typeface="Times New Roman" panose="02020603050405020304" pitchFamily="18" charset="0"/>
              </a:rPr>
              <a:t>5.15.1 Storage and distribution……………………………………………….… </a:t>
            </a:r>
          </a:p>
          <a:p>
            <a:r>
              <a:rPr lang="en-US" sz="1000" dirty="0">
                <a:latin typeface="Times New Roman" panose="02020603050405020304" pitchFamily="18" charset="0"/>
              </a:rPr>
              <a:t>5.15.2 Complaint files…………………………………………….………. </a:t>
            </a:r>
          </a:p>
          <a:p>
            <a:r>
              <a:rPr lang="en-US" sz="1000" dirty="0">
                <a:latin typeface="Times New Roman" panose="02020603050405020304" pitchFamily="18" charset="0"/>
              </a:rPr>
              <a:t>5.15.3 Quality indicator and audits……………………………..………. </a:t>
            </a:r>
          </a:p>
          <a:p>
            <a:r>
              <a:rPr lang="en-US" sz="1000" dirty="0">
                <a:latin typeface="Times New Roman" panose="02020603050405020304" pitchFamily="18" charset="0"/>
              </a:rPr>
              <a:t>APPENDIX A. Map of IMCPL at the Hillman Cancer Center…………………….. 	</a:t>
            </a:r>
          </a:p>
          <a:p>
            <a:r>
              <a:rPr lang="en-US" sz="1000" dirty="0">
                <a:latin typeface="Times New Roman" panose="02020603050405020304" pitchFamily="18" charset="0"/>
              </a:rPr>
              <a:t>APPENDIX B. Listing of Policies and SOPs…………………………………….. 	</a:t>
            </a:r>
          </a:p>
        </p:txBody>
      </p:sp>
      <p:sp>
        <p:nvSpPr>
          <p:cNvPr id="9" name="Title 8">
            <a:extLst>
              <a:ext uri="{FF2B5EF4-FFF2-40B4-BE49-F238E27FC236}">
                <a16:creationId xmlns:a16="http://schemas.microsoft.com/office/drawing/2014/main" id="{0A326065-6087-634A-95A3-A80D540EE5EE}"/>
              </a:ext>
            </a:extLst>
          </p:cNvPr>
          <p:cNvSpPr>
            <a:spLocks noGrp="1"/>
          </p:cNvSpPr>
          <p:nvPr>
            <p:ph type="title"/>
          </p:nvPr>
        </p:nvSpPr>
        <p:spPr/>
        <p:txBody>
          <a:bodyPr>
            <a:normAutofit/>
          </a:bodyPr>
          <a:lstStyle/>
          <a:p>
            <a:r>
              <a:rPr lang="en-US" dirty="0"/>
              <a:t>Example of Facilities Master File for the FDA</a:t>
            </a:r>
          </a:p>
        </p:txBody>
      </p:sp>
    </p:spTree>
    <p:extLst>
      <p:ext uri="{BB962C8B-B14F-4D97-AF65-F5344CB8AC3E}">
        <p14:creationId xmlns:p14="http://schemas.microsoft.com/office/powerpoint/2010/main" val="2643326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F23ABD-0543-2842-BB09-86CF391CFDA7}"/>
              </a:ext>
            </a:extLst>
          </p:cNvPr>
          <p:cNvSpPr>
            <a:spLocks noGrp="1"/>
          </p:cNvSpPr>
          <p:nvPr>
            <p:ph type="title"/>
          </p:nvPr>
        </p:nvSpPr>
        <p:spPr>
          <a:xfrm>
            <a:off x="3813277" y="159804"/>
            <a:ext cx="5064263" cy="1037770"/>
          </a:xfrm>
        </p:spPr>
        <p:txBody>
          <a:bodyPr>
            <a:normAutofit/>
          </a:bodyPr>
          <a:lstStyle/>
          <a:p>
            <a:r>
              <a:rPr lang="en-US" dirty="0">
                <a:solidFill>
                  <a:schemeClr val="accent1">
                    <a:lumMod val="75000"/>
                  </a:schemeClr>
                </a:solidFill>
              </a:rPr>
              <a:t>IMCPL certifications</a:t>
            </a:r>
          </a:p>
        </p:txBody>
      </p:sp>
      <p:sp>
        <p:nvSpPr>
          <p:cNvPr id="2" name="Content Placeholder 1"/>
          <p:cNvSpPr>
            <a:spLocks noGrp="1"/>
          </p:cNvSpPr>
          <p:nvPr>
            <p:ph idx="1"/>
          </p:nvPr>
        </p:nvSpPr>
        <p:spPr>
          <a:xfrm>
            <a:off x="609599" y="902854"/>
            <a:ext cx="11111346" cy="5052291"/>
          </a:xfrm>
        </p:spPr>
        <p:txBody>
          <a:bodyPr>
            <a:normAutofit/>
          </a:bodyPr>
          <a:lstStyle/>
          <a:p>
            <a:pPr eaLnBrk="1" hangingPunct="1">
              <a:lnSpc>
                <a:spcPct val="80000"/>
              </a:lnSpc>
              <a:buFont typeface="Wingdings" pitchFamily="2" charset="2"/>
              <a:buNone/>
            </a:pPr>
            <a:endParaRPr lang="en-US" sz="400" b="1" dirty="0">
              <a:solidFill>
                <a:schemeClr val="tx1">
                  <a:lumMod val="75000"/>
                  <a:lumOff val="25000"/>
                </a:schemeClr>
              </a:solidFill>
            </a:endParaRPr>
          </a:p>
          <a:p>
            <a:pPr marL="342900" indent="-342900" eaLnBrk="1" hangingPunct="1">
              <a:lnSpc>
                <a:spcPct val="100000"/>
              </a:lnSpc>
              <a:buFont typeface="Wingdings" pitchFamily="2" charset="2"/>
              <a:buChar char="§"/>
            </a:pPr>
            <a:r>
              <a:rPr lang="en-US" sz="2000" u="sng" dirty="0">
                <a:solidFill>
                  <a:schemeClr val="accent1"/>
                </a:solidFill>
              </a:rPr>
              <a:t>The Cellular Products Laboratory (CPL)</a:t>
            </a:r>
            <a:r>
              <a:rPr lang="en-US" sz="2000" dirty="0">
                <a:solidFill>
                  <a:schemeClr val="accent1"/>
                </a:solidFill>
              </a:rPr>
              <a:t> </a:t>
            </a:r>
            <a:r>
              <a:rPr lang="en-US" sz="2000" dirty="0"/>
              <a:t>is dedicated to preparation of products for tumor vaccines and for cellular and gene therapy of cancer. </a:t>
            </a:r>
            <a:endParaRPr lang="en-US" sz="1800" dirty="0"/>
          </a:p>
          <a:p>
            <a:pPr lvl="1" eaLnBrk="1" hangingPunct="1">
              <a:lnSpc>
                <a:spcPct val="100000"/>
              </a:lnSpc>
              <a:buClr>
                <a:schemeClr val="accent1">
                  <a:lumMod val="60000"/>
                  <a:lumOff val="40000"/>
                </a:schemeClr>
              </a:buClr>
            </a:pPr>
            <a:r>
              <a:rPr lang="en-US" sz="1800" dirty="0"/>
              <a:t>cellular product preparation; identity, sterility and safety evaluations</a:t>
            </a:r>
          </a:p>
          <a:p>
            <a:pPr lvl="1" eaLnBrk="1" hangingPunct="1">
              <a:lnSpc>
                <a:spcPct val="100000"/>
              </a:lnSpc>
              <a:buClr>
                <a:schemeClr val="accent1">
                  <a:lumMod val="60000"/>
                  <a:lumOff val="40000"/>
                </a:schemeClr>
              </a:buClr>
            </a:pPr>
            <a:r>
              <a:rPr lang="en-US" sz="1800" dirty="0"/>
              <a:t>assists in the preparation of INDs</a:t>
            </a:r>
          </a:p>
          <a:p>
            <a:pPr lvl="1" eaLnBrk="1" hangingPunct="1">
              <a:lnSpc>
                <a:spcPct val="100000"/>
              </a:lnSpc>
              <a:buClr>
                <a:schemeClr val="accent1">
                  <a:lumMod val="60000"/>
                  <a:lumOff val="40000"/>
                </a:schemeClr>
              </a:buClr>
            </a:pPr>
            <a:r>
              <a:rPr lang="en-US" sz="1800" dirty="0"/>
              <a:t>operates according to </a:t>
            </a:r>
            <a:r>
              <a:rPr lang="en-US" sz="1800" b="1" dirty="0">
                <a:solidFill>
                  <a:schemeClr val="accent1">
                    <a:lumMod val="75000"/>
                  </a:schemeClr>
                </a:solidFill>
              </a:rPr>
              <a:t>FDA criteria for current Good Manufacturing Practice (cGMP) </a:t>
            </a:r>
          </a:p>
          <a:p>
            <a:pPr lvl="1" eaLnBrk="1" hangingPunct="1">
              <a:lnSpc>
                <a:spcPct val="100000"/>
              </a:lnSpc>
              <a:buFont typeface="Wingdings" pitchFamily="2" charset="2"/>
              <a:buChar char="§"/>
            </a:pPr>
            <a:endParaRPr lang="en-US" sz="300" dirty="0"/>
          </a:p>
          <a:p>
            <a:pPr marL="342900" indent="-342900" eaLnBrk="1" hangingPunct="1">
              <a:lnSpc>
                <a:spcPct val="100000"/>
              </a:lnSpc>
              <a:buFont typeface="Wingdings" pitchFamily="2" charset="2"/>
              <a:buChar char="§"/>
            </a:pPr>
            <a:r>
              <a:rPr lang="en-US" sz="2000" u="sng" dirty="0">
                <a:solidFill>
                  <a:schemeClr val="accent1"/>
                </a:solidFill>
              </a:rPr>
              <a:t>The Immunologic Monitoring Laboratory (IML)</a:t>
            </a:r>
            <a:r>
              <a:rPr lang="en-US" sz="2000" dirty="0">
                <a:solidFill>
                  <a:schemeClr val="accent1"/>
                </a:solidFill>
              </a:rPr>
              <a:t> </a:t>
            </a:r>
            <a:r>
              <a:rPr lang="en-US" sz="2000" dirty="0"/>
              <a:t>is responsible for serial monitoring of immunologic functions in patients with cancer.</a:t>
            </a:r>
          </a:p>
          <a:p>
            <a:pPr lvl="1">
              <a:lnSpc>
                <a:spcPct val="100000"/>
              </a:lnSpc>
              <a:buClr>
                <a:schemeClr val="accent1">
                  <a:lumMod val="60000"/>
                  <a:lumOff val="40000"/>
                </a:schemeClr>
              </a:buClr>
            </a:pPr>
            <a:r>
              <a:rPr lang="en-US" sz="1800" dirty="0"/>
              <a:t>state-of-the-art immunologic assays</a:t>
            </a:r>
          </a:p>
          <a:p>
            <a:pPr lvl="1">
              <a:lnSpc>
                <a:spcPct val="100000"/>
              </a:lnSpc>
              <a:buClr>
                <a:schemeClr val="accent1">
                  <a:lumMod val="60000"/>
                  <a:lumOff val="40000"/>
                </a:schemeClr>
              </a:buClr>
            </a:pPr>
            <a:r>
              <a:rPr lang="en-US" sz="1800" dirty="0"/>
              <a:t>rigorous quality control program </a:t>
            </a:r>
          </a:p>
          <a:p>
            <a:pPr lvl="1">
              <a:lnSpc>
                <a:spcPct val="100000"/>
              </a:lnSpc>
              <a:buClr>
                <a:schemeClr val="accent1">
                  <a:lumMod val="60000"/>
                  <a:lumOff val="40000"/>
                </a:schemeClr>
              </a:buClr>
            </a:pPr>
            <a:r>
              <a:rPr lang="en-US" sz="1800" dirty="0"/>
              <a:t>development of new assays</a:t>
            </a:r>
          </a:p>
          <a:p>
            <a:pPr lvl="1">
              <a:lnSpc>
                <a:spcPct val="100000"/>
              </a:lnSpc>
              <a:buClr>
                <a:schemeClr val="accent1">
                  <a:lumMod val="60000"/>
                  <a:lumOff val="40000"/>
                </a:schemeClr>
              </a:buClr>
            </a:pPr>
            <a:r>
              <a:rPr lang="en-US" sz="1800" dirty="0"/>
              <a:t>advice on test selection and result interpretation </a:t>
            </a:r>
          </a:p>
          <a:p>
            <a:pPr lvl="1" eaLnBrk="1" hangingPunct="1">
              <a:lnSpc>
                <a:spcPct val="100000"/>
              </a:lnSpc>
              <a:buFont typeface="Wingdings" pitchFamily="2" charset="2"/>
              <a:buChar char="§"/>
            </a:pPr>
            <a:endParaRPr lang="en-US" sz="500" dirty="0"/>
          </a:p>
          <a:p>
            <a:pPr marL="400050" lvl="1" indent="-342900" eaLnBrk="1" hangingPunct="1">
              <a:lnSpc>
                <a:spcPct val="100000"/>
              </a:lnSpc>
              <a:buFont typeface="Wingdings" pitchFamily="2" charset="2"/>
              <a:buChar char="§"/>
            </a:pPr>
            <a:r>
              <a:rPr lang="en-US" sz="2000" u="sng" dirty="0">
                <a:solidFill>
                  <a:schemeClr val="accent1"/>
                </a:solidFill>
              </a:rPr>
              <a:t>The Tissue Procurement Facility (TPF)</a:t>
            </a:r>
            <a:r>
              <a:rPr lang="en-US" sz="2000" dirty="0">
                <a:solidFill>
                  <a:schemeClr val="accent1"/>
                </a:solidFill>
              </a:rPr>
              <a:t> </a:t>
            </a:r>
            <a:r>
              <a:rPr lang="en-US" sz="1800" dirty="0"/>
              <a:t>provides tissue and blood banking support under </a:t>
            </a:r>
            <a:r>
              <a:rPr lang="en-US" sz="1800" b="1" dirty="0"/>
              <a:t>current </a:t>
            </a:r>
            <a:r>
              <a:rPr lang="en-US" sz="1800" b="1" dirty="0">
                <a:solidFill>
                  <a:schemeClr val="accent1">
                    <a:lumMod val="75000"/>
                  </a:schemeClr>
                </a:solidFill>
              </a:rPr>
              <a:t>Good Tissue Practice (</a:t>
            </a:r>
            <a:r>
              <a:rPr lang="en-US" sz="1800" b="1" dirty="0" err="1">
                <a:solidFill>
                  <a:schemeClr val="accent1">
                    <a:lumMod val="75000"/>
                  </a:schemeClr>
                </a:solidFill>
              </a:rPr>
              <a:t>cGTP</a:t>
            </a:r>
            <a:r>
              <a:rPr lang="en-US" sz="1800" b="1" dirty="0">
                <a:solidFill>
                  <a:schemeClr val="accent1">
                    <a:lumMod val="75000"/>
                  </a:schemeClr>
                </a:solidFill>
              </a:rPr>
              <a:t>) criteria</a:t>
            </a:r>
            <a:r>
              <a:rPr lang="en-US" sz="1800" dirty="0">
                <a:solidFill>
                  <a:schemeClr val="accent1">
                    <a:lumMod val="75000"/>
                  </a:schemeClr>
                </a:solidFill>
              </a:rPr>
              <a:t>. </a:t>
            </a:r>
          </a:p>
        </p:txBody>
      </p:sp>
      <p:sp>
        <p:nvSpPr>
          <p:cNvPr id="4" name="Rectangle 4"/>
          <p:cNvSpPr>
            <a:spLocks noChangeArrowheads="1"/>
          </p:cNvSpPr>
          <p:nvPr/>
        </p:nvSpPr>
        <p:spPr bwMode="auto">
          <a:xfrm>
            <a:off x="161312" y="6124256"/>
            <a:ext cx="11734800" cy="573940"/>
          </a:xfrm>
          <a:prstGeom prst="rect">
            <a:avLst/>
          </a:prstGeom>
          <a:noFill/>
          <a:ln w="9525">
            <a:noFill/>
            <a:miter lim="800000"/>
            <a:headEnd/>
            <a:tailEnd/>
          </a:ln>
        </p:spPr>
        <p:txBody>
          <a:bodyPr wrap="square">
            <a:spAutoFit/>
          </a:bodyPr>
          <a:lstStyle/>
          <a:p>
            <a:pPr algn="ctr">
              <a:lnSpc>
                <a:spcPts val="1200"/>
              </a:lnSpc>
              <a:spcBef>
                <a:spcPct val="50000"/>
              </a:spcBef>
            </a:pPr>
            <a:r>
              <a:rPr lang="en-US" sz="2000" b="1" dirty="0">
                <a:solidFill>
                  <a:schemeClr val="accent1">
                    <a:lumMod val="75000"/>
                  </a:schemeClr>
                </a:solidFill>
                <a:latin typeface="Arial" charset="0"/>
              </a:rPr>
              <a:t>CLIA certified; inspected by CAP and the state of PA; registered with FDA (3004571535)</a:t>
            </a:r>
          </a:p>
          <a:p>
            <a:pPr algn="ctr">
              <a:lnSpc>
                <a:spcPts val="1200"/>
              </a:lnSpc>
              <a:spcBef>
                <a:spcPct val="50000"/>
              </a:spcBef>
            </a:pPr>
            <a:r>
              <a:rPr lang="en-US" sz="2000" b="1" dirty="0">
                <a:solidFill>
                  <a:schemeClr val="accent1">
                    <a:lumMod val="75000"/>
                  </a:schemeClr>
                </a:solidFill>
                <a:latin typeface="Arial" charset="0"/>
              </a:rPr>
              <a:t>FDA Master file: BB-MF-12244; FACT accredited</a:t>
            </a:r>
          </a:p>
        </p:txBody>
      </p:sp>
    </p:spTree>
    <p:extLst>
      <p:ext uri="{BB962C8B-B14F-4D97-AF65-F5344CB8AC3E}">
        <p14:creationId xmlns:p14="http://schemas.microsoft.com/office/powerpoint/2010/main" val="2077340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D5169-2785-4681-B542-D07D1FA4058C}"/>
              </a:ext>
            </a:extLst>
          </p:cNvPr>
          <p:cNvSpPr>
            <a:spLocks noGrp="1"/>
          </p:cNvSpPr>
          <p:nvPr>
            <p:ph type="title"/>
          </p:nvPr>
        </p:nvSpPr>
        <p:spPr>
          <a:xfrm>
            <a:off x="895349" y="469736"/>
            <a:ext cx="10363201" cy="1149514"/>
          </a:xfrm>
        </p:spPr>
        <p:txBody>
          <a:bodyPr/>
          <a:lstStyle/>
          <a:p>
            <a:r>
              <a:rPr lang="en-US" dirty="0"/>
              <a:t>Good and less good issues with GMP</a:t>
            </a:r>
          </a:p>
        </p:txBody>
      </p:sp>
      <p:sp>
        <p:nvSpPr>
          <p:cNvPr id="3" name="TextBox 2">
            <a:extLst>
              <a:ext uri="{FF2B5EF4-FFF2-40B4-BE49-F238E27FC236}">
                <a16:creationId xmlns:a16="http://schemas.microsoft.com/office/drawing/2014/main" id="{93B37E9A-DC10-457E-BFA8-4F6DCC9848A5}"/>
              </a:ext>
            </a:extLst>
          </p:cNvPr>
          <p:cNvSpPr txBox="1"/>
          <p:nvPr/>
        </p:nvSpPr>
        <p:spPr>
          <a:xfrm>
            <a:off x="895350" y="1616964"/>
            <a:ext cx="10363200" cy="5093702"/>
          </a:xfrm>
          <a:prstGeom prst="rect">
            <a:avLst/>
          </a:prstGeom>
          <a:noFill/>
        </p:spPr>
        <p:txBody>
          <a:bodyPr wrap="square" rtlCol="0">
            <a:spAutoFit/>
          </a:bodyPr>
          <a:lstStyle/>
          <a:p>
            <a:r>
              <a:rPr lang="en-US" sz="2500" dirty="0">
                <a:solidFill>
                  <a:schemeClr val="accent3"/>
                </a:solidFill>
              </a:rPr>
              <a:t>GOOD NEWS: </a:t>
            </a:r>
          </a:p>
          <a:p>
            <a:pPr marL="342900" indent="-342900">
              <a:buClr>
                <a:schemeClr val="accent3"/>
              </a:buClr>
              <a:buFont typeface="Wingdings" pitchFamily="2" charset="2"/>
              <a:buChar char="§"/>
            </a:pPr>
            <a:r>
              <a:rPr lang="en-US" sz="2500" dirty="0"/>
              <a:t>Flexibility allows for the possibility that you can make the product you want to make the way you want it to be.</a:t>
            </a:r>
          </a:p>
          <a:p>
            <a:pPr marL="342900" indent="-342900">
              <a:buClr>
                <a:schemeClr val="accent3"/>
              </a:buClr>
              <a:buFont typeface="Wingdings" pitchFamily="2" charset="2"/>
              <a:buChar char="§"/>
            </a:pPr>
            <a:r>
              <a:rPr lang="en-US" sz="2500" dirty="0"/>
              <a:t>Phase I trials have extra flexibility in GMP regulations.</a:t>
            </a:r>
          </a:p>
          <a:p>
            <a:endParaRPr lang="en-US" sz="2500" dirty="0"/>
          </a:p>
          <a:p>
            <a:r>
              <a:rPr lang="en-US" sz="2500" b="1" dirty="0">
                <a:solidFill>
                  <a:schemeClr val="accent3"/>
                </a:solidFill>
              </a:rPr>
              <a:t>#1 is safety</a:t>
            </a:r>
          </a:p>
          <a:p>
            <a:endParaRPr lang="en-US" sz="2500" dirty="0"/>
          </a:p>
          <a:p>
            <a:r>
              <a:rPr lang="en-US" sz="2500" dirty="0">
                <a:solidFill>
                  <a:schemeClr val="accent3"/>
                </a:solidFill>
              </a:rPr>
              <a:t>LESS GOOD NEWS:</a:t>
            </a:r>
          </a:p>
          <a:p>
            <a:pPr marL="342900" indent="-342900">
              <a:buClr>
                <a:schemeClr val="accent3"/>
              </a:buClr>
              <a:buFont typeface="Wingdings" pitchFamily="2" charset="2"/>
              <a:buChar char="§"/>
            </a:pPr>
            <a:r>
              <a:rPr lang="en-US" sz="2500" dirty="0"/>
              <a:t>The lack of strict rules allows for reviewers to disallow what you propose. </a:t>
            </a:r>
          </a:p>
          <a:p>
            <a:pPr marL="342900" indent="-342900">
              <a:buClr>
                <a:schemeClr val="accent3"/>
              </a:buClr>
              <a:buFont typeface="Wingdings" pitchFamily="2" charset="2"/>
              <a:buChar char="§"/>
            </a:pPr>
            <a:r>
              <a:rPr lang="en-US" sz="2500" dirty="0"/>
              <a:t>It is challenging to know exactly what to propose to guarantee it can be approved. </a:t>
            </a:r>
          </a:p>
          <a:p>
            <a:endParaRPr lang="en-US" sz="2500" dirty="0"/>
          </a:p>
        </p:txBody>
      </p:sp>
    </p:spTree>
    <p:extLst>
      <p:ext uri="{BB962C8B-B14F-4D97-AF65-F5344CB8AC3E}">
        <p14:creationId xmlns:p14="http://schemas.microsoft.com/office/powerpoint/2010/main" val="3955129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5ADD-AD81-4E54-A5FB-FE40E2EA1851}"/>
              </a:ext>
            </a:extLst>
          </p:cNvPr>
          <p:cNvSpPr>
            <a:spLocks noGrp="1"/>
          </p:cNvSpPr>
          <p:nvPr>
            <p:ph type="title"/>
          </p:nvPr>
        </p:nvSpPr>
        <p:spPr>
          <a:xfrm>
            <a:off x="895350" y="281658"/>
            <a:ext cx="11296650" cy="1361348"/>
          </a:xfrm>
        </p:spPr>
        <p:txBody>
          <a:bodyPr>
            <a:normAutofit/>
          </a:bodyPr>
          <a:lstStyle/>
          <a:p>
            <a:r>
              <a:rPr lang="en-US" dirty="0"/>
              <a:t>A Solution: PICI-FOCR “Future of cell therapy”</a:t>
            </a:r>
          </a:p>
        </p:txBody>
      </p:sp>
      <p:pic>
        <p:nvPicPr>
          <p:cNvPr id="7" name="Picture 6">
            <a:extLst>
              <a:ext uri="{FF2B5EF4-FFF2-40B4-BE49-F238E27FC236}">
                <a16:creationId xmlns:a16="http://schemas.microsoft.com/office/drawing/2014/main" id="{5CBF690F-C148-4527-8A71-27E18706EB1B}"/>
              </a:ext>
            </a:extLst>
          </p:cNvPr>
          <p:cNvPicPr>
            <a:picLocks noChangeAspect="1"/>
          </p:cNvPicPr>
          <p:nvPr/>
        </p:nvPicPr>
        <p:blipFill>
          <a:blip r:embed="rId2"/>
          <a:stretch>
            <a:fillRect/>
          </a:stretch>
        </p:blipFill>
        <p:spPr>
          <a:xfrm>
            <a:off x="895350" y="1283884"/>
            <a:ext cx="10363200" cy="4728646"/>
          </a:xfrm>
          <a:prstGeom prst="rect">
            <a:avLst/>
          </a:prstGeom>
          <a:ln>
            <a:noFill/>
          </a:ln>
        </p:spPr>
      </p:pic>
      <p:sp>
        <p:nvSpPr>
          <p:cNvPr id="8" name="TextBox 7">
            <a:extLst>
              <a:ext uri="{FF2B5EF4-FFF2-40B4-BE49-F238E27FC236}">
                <a16:creationId xmlns:a16="http://schemas.microsoft.com/office/drawing/2014/main" id="{6DFEACCE-3577-4C44-BADC-5E77EC9CAF3B}"/>
              </a:ext>
            </a:extLst>
          </p:cNvPr>
          <p:cNvSpPr txBox="1"/>
          <p:nvPr/>
        </p:nvSpPr>
        <p:spPr>
          <a:xfrm>
            <a:off x="6566054" y="6396094"/>
            <a:ext cx="4711546" cy="369332"/>
          </a:xfrm>
          <a:prstGeom prst="rect">
            <a:avLst/>
          </a:prstGeom>
          <a:noFill/>
        </p:spPr>
        <p:txBody>
          <a:bodyPr wrap="none" rtlCol="0">
            <a:spAutoFit/>
          </a:bodyPr>
          <a:lstStyle/>
          <a:p>
            <a:r>
              <a:rPr lang="en-US" sz="1800" dirty="0"/>
              <a:t>Meeting in Washington DC on May 17, 2019</a:t>
            </a:r>
          </a:p>
        </p:txBody>
      </p:sp>
    </p:spTree>
    <p:extLst>
      <p:ext uri="{BB962C8B-B14F-4D97-AF65-F5344CB8AC3E}">
        <p14:creationId xmlns:p14="http://schemas.microsoft.com/office/powerpoint/2010/main" val="4276744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7D147B7-F4A2-4455-8C4E-917AF3852BE8}"/>
              </a:ext>
            </a:extLst>
          </p:cNvPr>
          <p:cNvGraphicFramePr>
            <a:graphicFrameLocks noGrp="1"/>
          </p:cNvGraphicFramePr>
          <p:nvPr>
            <p:extLst>
              <p:ext uri="{D42A27DB-BD31-4B8C-83A1-F6EECF244321}">
                <p14:modId xmlns:p14="http://schemas.microsoft.com/office/powerpoint/2010/main" val="340821865"/>
              </p:ext>
            </p:extLst>
          </p:nvPr>
        </p:nvGraphicFramePr>
        <p:xfrm>
          <a:off x="576834" y="1546695"/>
          <a:ext cx="11195304" cy="4482166"/>
        </p:xfrm>
        <a:graphic>
          <a:graphicData uri="http://schemas.openxmlformats.org/drawingml/2006/table">
            <a:tbl>
              <a:tblPr firstRow="1" firstCol="1" bandRow="1"/>
              <a:tblGrid>
                <a:gridCol w="2562353">
                  <a:extLst>
                    <a:ext uri="{9D8B030D-6E8A-4147-A177-3AD203B41FA5}">
                      <a16:colId xmlns:a16="http://schemas.microsoft.com/office/drawing/2014/main" val="4170391559"/>
                    </a:ext>
                  </a:extLst>
                </a:gridCol>
                <a:gridCol w="2085319">
                  <a:extLst>
                    <a:ext uri="{9D8B030D-6E8A-4147-A177-3AD203B41FA5}">
                      <a16:colId xmlns:a16="http://schemas.microsoft.com/office/drawing/2014/main" val="2273715256"/>
                    </a:ext>
                  </a:extLst>
                </a:gridCol>
                <a:gridCol w="2698648">
                  <a:extLst>
                    <a:ext uri="{9D8B030D-6E8A-4147-A177-3AD203B41FA5}">
                      <a16:colId xmlns:a16="http://schemas.microsoft.com/office/drawing/2014/main" val="4273263712"/>
                    </a:ext>
                  </a:extLst>
                </a:gridCol>
                <a:gridCol w="1867246">
                  <a:extLst>
                    <a:ext uri="{9D8B030D-6E8A-4147-A177-3AD203B41FA5}">
                      <a16:colId xmlns:a16="http://schemas.microsoft.com/office/drawing/2014/main" val="2167482529"/>
                    </a:ext>
                  </a:extLst>
                </a:gridCol>
                <a:gridCol w="1981738">
                  <a:extLst>
                    <a:ext uri="{9D8B030D-6E8A-4147-A177-3AD203B41FA5}">
                      <a16:colId xmlns:a16="http://schemas.microsoft.com/office/drawing/2014/main" val="3439551269"/>
                    </a:ext>
                  </a:extLst>
                </a:gridCol>
              </a:tblGrid>
              <a:tr h="486261">
                <a:tc>
                  <a:txBody>
                    <a:bodyPr/>
                    <a:lstStyle/>
                    <a:p>
                      <a:pPr marL="0" marR="0">
                        <a:lnSpc>
                          <a:spcPct val="107000"/>
                        </a:lnSpc>
                        <a:spcBef>
                          <a:spcPts val="0"/>
                        </a:spcBef>
                        <a:spcAft>
                          <a:spcPts val="0"/>
                        </a:spcAft>
                      </a:pPr>
                      <a:r>
                        <a:rPr lang="en-US" sz="16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CMC Activity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6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Typical Time</a:t>
                      </a:r>
                      <a:r>
                        <a:rPr lang="en-US" sz="1600" baseline="300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1 </a:t>
                      </a:r>
                      <a:r>
                        <a:rPr lang="en-US" sz="16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Investment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6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Areas of Proposed Flexibility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6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Potential Time</a:t>
                      </a:r>
                      <a:r>
                        <a:rPr lang="en-US" sz="1600" baseline="300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2</a:t>
                      </a:r>
                      <a:r>
                        <a:rPr lang="en-US" sz="16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 Savings</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6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Potential Cost Savings</a:t>
                      </a:r>
                      <a:r>
                        <a:rPr lang="en-US" sz="1600" baseline="300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3</a:t>
                      </a:r>
                      <a:endParaRPr lang="en-US" sz="1600" dirty="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6619"/>
                  </a:ext>
                </a:extLst>
              </a:tr>
              <a:tr h="1315939">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Use of R&amp;D Reagents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3-6 months</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Increasing options for use of R&amp;D reagents and reducing cost and time to either enable or negotiate GMP manufacture of reagents</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1-3 months</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to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843318"/>
                  </a:ext>
                </a:extLst>
              </a:tr>
              <a:tr h="738571">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Plasmid Manufacturing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4 months (+ 3 to 6 months in queue)</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Reduced plasmid characterization &amp; infrastructure requirements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5-7 months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99396"/>
                  </a:ext>
                </a:extLst>
              </a:tr>
              <a:tr h="990882">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Viral Manufacturing</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6 months (+ 9 to 12 months in queue)</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Waive RCL testing in lieu of surrogate testing; reduced cGMP requirements for ancillary reagents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4 months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2825493"/>
                  </a:ext>
                </a:extLst>
              </a:tr>
              <a:tr h="874892">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Cell Product Engineering Runs (3 runs)</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3 months</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Use representative pilot virus for parallel cell product engineering runs </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2 months*</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N/A</a:t>
                      </a:r>
                    </a:p>
                  </a:txBody>
                  <a:tcPr marL="47756" marR="477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547243"/>
                  </a:ext>
                </a:extLst>
              </a:tr>
            </a:tbl>
          </a:graphicData>
        </a:graphic>
      </p:graphicFrame>
      <p:sp>
        <p:nvSpPr>
          <p:cNvPr id="4" name="Title 3">
            <a:extLst>
              <a:ext uri="{FF2B5EF4-FFF2-40B4-BE49-F238E27FC236}">
                <a16:creationId xmlns:a16="http://schemas.microsoft.com/office/drawing/2014/main" id="{97A38F28-33C0-0B41-B93A-42293B665184}"/>
              </a:ext>
            </a:extLst>
          </p:cNvPr>
          <p:cNvSpPr>
            <a:spLocks noGrp="1"/>
          </p:cNvSpPr>
          <p:nvPr>
            <p:ph type="title"/>
          </p:nvPr>
        </p:nvSpPr>
        <p:spPr>
          <a:xfrm>
            <a:off x="895350" y="281658"/>
            <a:ext cx="10363200" cy="1361348"/>
          </a:xfrm>
        </p:spPr>
        <p:txBody>
          <a:bodyPr>
            <a:normAutofit fontScale="90000"/>
          </a:bodyPr>
          <a:lstStyle/>
          <a:p>
            <a:r>
              <a:rPr lang="en-US" dirty="0"/>
              <a:t>Efficiencies Gained Through </a:t>
            </a:r>
            <a:br>
              <a:rPr lang="en-US" dirty="0"/>
            </a:br>
            <a:r>
              <a:rPr lang="en-US" dirty="0"/>
              <a:t>Early Stage Manufacturing </a:t>
            </a:r>
            <a:br>
              <a:rPr lang="en-US" dirty="0"/>
            </a:br>
            <a:endParaRPr lang="en-US" dirty="0"/>
          </a:p>
        </p:txBody>
      </p:sp>
    </p:spTree>
    <p:extLst>
      <p:ext uri="{BB962C8B-B14F-4D97-AF65-F5344CB8AC3E}">
        <p14:creationId xmlns:p14="http://schemas.microsoft.com/office/powerpoint/2010/main" val="2954056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B1468-C364-4C50-AB7A-E210575D87CF}"/>
              </a:ext>
            </a:extLst>
          </p:cNvPr>
          <p:cNvSpPr>
            <a:spLocks noGrp="1"/>
          </p:cNvSpPr>
          <p:nvPr>
            <p:ph type="title"/>
          </p:nvPr>
        </p:nvSpPr>
        <p:spPr/>
        <p:txBody>
          <a:bodyPr>
            <a:normAutofit/>
          </a:bodyPr>
          <a:lstStyle/>
          <a:p>
            <a:r>
              <a:rPr lang="en-US" dirty="0"/>
              <a:t>Strategies to Facilitate Development of Cellular Therapies</a:t>
            </a:r>
          </a:p>
        </p:txBody>
      </p:sp>
      <p:graphicFrame>
        <p:nvGraphicFramePr>
          <p:cNvPr id="4" name="Table 3">
            <a:extLst>
              <a:ext uri="{FF2B5EF4-FFF2-40B4-BE49-F238E27FC236}">
                <a16:creationId xmlns:a16="http://schemas.microsoft.com/office/drawing/2014/main" id="{89F91707-AC0A-4992-8D00-28C2873FCB0C}"/>
              </a:ext>
            </a:extLst>
          </p:cNvPr>
          <p:cNvGraphicFramePr>
            <a:graphicFrameLocks noGrp="1"/>
          </p:cNvGraphicFramePr>
          <p:nvPr>
            <p:extLst>
              <p:ext uri="{D42A27DB-BD31-4B8C-83A1-F6EECF244321}">
                <p14:modId xmlns:p14="http://schemas.microsoft.com/office/powerpoint/2010/main" val="3099468347"/>
              </p:ext>
            </p:extLst>
          </p:nvPr>
        </p:nvGraphicFramePr>
        <p:xfrm>
          <a:off x="932671" y="1523927"/>
          <a:ext cx="10288558" cy="5185750"/>
        </p:xfrm>
        <a:graphic>
          <a:graphicData uri="http://schemas.openxmlformats.org/drawingml/2006/table">
            <a:tbl>
              <a:tblPr firstRow="1" firstCol="1" bandRow="1"/>
              <a:tblGrid>
                <a:gridCol w="3823451">
                  <a:extLst>
                    <a:ext uri="{9D8B030D-6E8A-4147-A177-3AD203B41FA5}">
                      <a16:colId xmlns:a16="http://schemas.microsoft.com/office/drawing/2014/main" val="448613833"/>
                    </a:ext>
                  </a:extLst>
                </a:gridCol>
                <a:gridCol w="6465107">
                  <a:extLst>
                    <a:ext uri="{9D8B030D-6E8A-4147-A177-3AD203B41FA5}">
                      <a16:colId xmlns:a16="http://schemas.microsoft.com/office/drawing/2014/main" val="1998599346"/>
                    </a:ext>
                  </a:extLst>
                </a:gridCol>
              </a:tblGrid>
              <a:tr h="196696">
                <a:tc>
                  <a:txBody>
                    <a:bodyPr/>
                    <a:lstStyle/>
                    <a:p>
                      <a:pPr>
                        <a:lnSpc>
                          <a:spcPct val="107000"/>
                        </a:lnSpc>
                      </a:pPr>
                      <a:endParaRPr lang="en-US" sz="1300" dirty="0">
                        <a:effectLst/>
                        <a:latin typeface="Arial" panose="020B0604020202020204" pitchFamily="34" charset="0"/>
                        <a:cs typeface="Arial" panose="020B0604020202020204" pitchFamily="34" charset="0"/>
                      </a:endParaRP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1300" b="1" dirty="0">
                          <a:solidFill>
                            <a:schemeClr val="accent3"/>
                          </a:solidFill>
                          <a:effectLst/>
                          <a:latin typeface="Arial" panose="020B0604020202020204" pitchFamily="34" charset="0"/>
                          <a:cs typeface="Arial" panose="020B0604020202020204" pitchFamily="34" charset="0"/>
                        </a:rPr>
                        <a:t>Description/Process</a:t>
                      </a:r>
                      <a:endParaRPr lang="en-US" sz="1300" dirty="0">
                        <a:solidFill>
                          <a:schemeClr val="accent3"/>
                        </a:solidFill>
                        <a:effectLst/>
                        <a:latin typeface="Arial" panose="020B0604020202020204" pitchFamily="34" charset="0"/>
                        <a:cs typeface="Arial" panose="020B0604020202020204" pitchFamily="34" charset="0"/>
                      </a:endParaRP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909986"/>
                  </a:ext>
                </a:extLst>
              </a:tr>
              <a:tr h="196696">
                <a:tc gridSpan="2">
                  <a:txBody>
                    <a:bodyPr/>
                    <a:lstStyle/>
                    <a:p>
                      <a:pPr>
                        <a:lnSpc>
                          <a:spcPct val="107000"/>
                        </a:lnSpc>
                      </a:pPr>
                      <a:r>
                        <a:rPr lang="en-US" sz="1300" b="1" dirty="0">
                          <a:solidFill>
                            <a:schemeClr val="accent3"/>
                          </a:solidFill>
                          <a:effectLst/>
                          <a:latin typeface="Arial" panose="020B0604020202020204" pitchFamily="34" charset="0"/>
                          <a:cs typeface="Arial" panose="020B0604020202020204" pitchFamily="34" charset="0"/>
                        </a:rPr>
                        <a:t>Early Phase</a:t>
                      </a:r>
                      <a:endParaRPr lang="en-US" sz="1300" dirty="0">
                        <a:solidFill>
                          <a:schemeClr val="accent3"/>
                        </a:solidFill>
                        <a:effectLst/>
                        <a:latin typeface="Arial" panose="020B0604020202020204" pitchFamily="34" charset="0"/>
                        <a:cs typeface="Arial" panose="020B0604020202020204" pitchFamily="34" charset="0"/>
                      </a:endParaRP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664596012"/>
                  </a:ext>
                </a:extLst>
              </a:tr>
              <a:tr h="832978">
                <a:tc>
                  <a:txBody>
                    <a:bodyPr/>
                    <a:lstStyle/>
                    <a:p>
                      <a:pPr>
                        <a:lnSpc>
                          <a:spcPct val="107000"/>
                        </a:lnSpc>
                      </a:pPr>
                      <a:r>
                        <a:rPr lang="en-US" sz="1300" dirty="0">
                          <a:effectLst/>
                          <a:latin typeface="Arial" panose="020B0604020202020204" pitchFamily="34" charset="0"/>
                          <a:cs typeface="Arial" panose="020B0604020202020204" pitchFamily="34" charset="0"/>
                        </a:rPr>
                        <a:t>Parent-Child IND</a:t>
                      </a: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1300" dirty="0">
                          <a:effectLst/>
                          <a:latin typeface="Arial" panose="020B0604020202020204" pitchFamily="34" charset="0"/>
                          <a:cs typeface="Arial" panose="020B0604020202020204" pitchFamily="34" charset="0"/>
                        </a:rPr>
                        <a:t>Parent IND would contain common sections providing all relevant information for the candidates or manufacturing alterations. Each child IND would cross-reference common sections while providing only the candidate or process specific information</a:t>
                      </a: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706101"/>
                  </a:ext>
                </a:extLst>
              </a:tr>
              <a:tr h="1045071">
                <a:tc>
                  <a:txBody>
                    <a:bodyPr/>
                    <a:lstStyle/>
                    <a:p>
                      <a:pPr>
                        <a:lnSpc>
                          <a:spcPct val="107000"/>
                        </a:lnSpc>
                      </a:pPr>
                      <a:r>
                        <a:rPr lang="en-US" sz="1300" dirty="0">
                          <a:effectLst/>
                          <a:latin typeface="Arial" panose="020B0604020202020204" pitchFamily="34" charset="0"/>
                          <a:cs typeface="Arial" panose="020B0604020202020204" pitchFamily="34" charset="0"/>
                        </a:rPr>
                        <a:t>Exploratory IND paradigm </a:t>
                      </a: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1300" dirty="0">
                          <a:effectLst/>
                          <a:latin typeface="Arial" panose="020B0604020202020204" pitchFamily="34" charset="0"/>
                          <a:cs typeface="Arial" panose="020B0604020202020204" pitchFamily="34" charset="0"/>
                        </a:rPr>
                        <a:t>Enrollment in trials with exploratory cellular therapy INDs would be limited to patients with advanced cancers and limited or no treatment alternatives. Early planned safety reporting would support an open regulatory dialog. This pathway would facilitate the efficient generation of clinical data and inform whether more formal trials should be pursued.</a:t>
                      </a:r>
                    </a:p>
                    <a:p>
                      <a:pPr>
                        <a:lnSpc>
                          <a:spcPct val="107000"/>
                        </a:lnSpc>
                      </a:pPr>
                      <a:endParaRPr lang="en-US" sz="1300" dirty="0">
                        <a:effectLst/>
                        <a:latin typeface="Arial" panose="020B0604020202020204" pitchFamily="34" charset="0"/>
                        <a:cs typeface="Arial" panose="020B0604020202020204" pitchFamily="34" charset="0"/>
                      </a:endParaRP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351409"/>
                  </a:ext>
                </a:extLst>
              </a:tr>
              <a:tr h="196696">
                <a:tc gridSpan="2">
                  <a:txBody>
                    <a:bodyPr/>
                    <a:lstStyle/>
                    <a:p>
                      <a:pPr>
                        <a:lnSpc>
                          <a:spcPct val="107000"/>
                        </a:lnSpc>
                      </a:pPr>
                      <a:r>
                        <a:rPr lang="en-US" sz="1300" b="1">
                          <a:effectLst/>
                          <a:latin typeface="Arial" panose="020B0604020202020204" pitchFamily="34" charset="0"/>
                          <a:cs typeface="Arial" panose="020B0604020202020204" pitchFamily="34" charset="0"/>
                        </a:rPr>
                        <a:t>Late Phase</a:t>
                      </a:r>
                      <a:endParaRPr lang="en-US" sz="1300">
                        <a:effectLst/>
                        <a:latin typeface="Arial" panose="020B0604020202020204" pitchFamily="34" charset="0"/>
                        <a:cs typeface="Arial" panose="020B0604020202020204" pitchFamily="34" charset="0"/>
                      </a:endParaRP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3751940712"/>
                  </a:ext>
                </a:extLst>
              </a:tr>
              <a:tr h="1257165">
                <a:tc>
                  <a:txBody>
                    <a:bodyPr/>
                    <a:lstStyle/>
                    <a:p>
                      <a:pPr>
                        <a:lnSpc>
                          <a:spcPct val="107000"/>
                        </a:lnSpc>
                      </a:pPr>
                      <a:r>
                        <a:rPr lang="en-US" sz="1300" dirty="0">
                          <a:effectLst/>
                          <a:latin typeface="Arial" panose="020B0604020202020204" pitchFamily="34" charset="0"/>
                          <a:cs typeface="Arial" panose="020B0604020202020204" pitchFamily="34" charset="0"/>
                        </a:rPr>
                        <a:t>Adaptive Manufacturing Process</a:t>
                      </a: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1300">
                          <a:effectLst/>
                          <a:latin typeface="Arial" panose="020B0604020202020204" pitchFamily="34" charset="0"/>
                          <a:cs typeface="Arial" panose="020B0604020202020204" pitchFamily="34" charset="0"/>
                        </a:rPr>
                        <a:t>An adaptive manufacturing process with the goal of generating a highly similar drug product from the patient-specific starting material is needed. A regulatory strategy that adjusts a process as product and process knowledge increases and based on patient or patient-specific raw material information to maximize product quality for all patients will permit the avoidance of extensive costly and lengthy clinical studies.</a:t>
                      </a: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764901"/>
                  </a:ext>
                </a:extLst>
              </a:tr>
              <a:tr h="1249108">
                <a:tc>
                  <a:txBody>
                    <a:bodyPr/>
                    <a:lstStyle/>
                    <a:p>
                      <a:pPr>
                        <a:lnSpc>
                          <a:spcPct val="107000"/>
                        </a:lnSpc>
                      </a:pPr>
                      <a:r>
                        <a:rPr lang="en-US" sz="1300" dirty="0">
                          <a:effectLst/>
                          <a:latin typeface="Arial" panose="020B0604020202020204" pitchFamily="34" charset="0"/>
                          <a:cs typeface="Arial" panose="020B0604020202020204" pitchFamily="34" charset="0"/>
                        </a:rPr>
                        <a:t>Post-marketing Product Optimization and Modifications</a:t>
                      </a: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1300" dirty="0">
                          <a:effectLst/>
                          <a:latin typeface="Arial" panose="020B0604020202020204" pitchFamily="34" charset="0"/>
                          <a:cs typeface="Arial" panose="020B0604020202020204" pitchFamily="34" charset="0"/>
                        </a:rPr>
                        <a:t>…modifications to manufacturing processes could be managed via a pre-negotiated plan with health authorities (e.g., Post-Approval Lifecycle Management or Comparability Protocol). Filing requirements for the change may include a combination of an analytical comparability assessment, and/or a small clinical study, analogous to a bioequivalence study for a new process.</a:t>
                      </a:r>
                    </a:p>
                  </a:txBody>
                  <a:tcPr marL="35787" marR="357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606101"/>
                  </a:ext>
                </a:extLst>
              </a:tr>
            </a:tbl>
          </a:graphicData>
        </a:graphic>
      </p:graphicFrame>
    </p:spTree>
    <p:extLst>
      <p:ext uri="{BB962C8B-B14F-4D97-AF65-F5344CB8AC3E}">
        <p14:creationId xmlns:p14="http://schemas.microsoft.com/office/powerpoint/2010/main" val="597907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AC1D-4673-4B85-8108-6352D0067A24}"/>
              </a:ext>
            </a:extLst>
          </p:cNvPr>
          <p:cNvSpPr>
            <a:spLocks noGrp="1"/>
          </p:cNvSpPr>
          <p:nvPr>
            <p:ph type="title"/>
          </p:nvPr>
        </p:nvSpPr>
        <p:spPr>
          <a:xfrm>
            <a:off x="275207" y="3442938"/>
            <a:ext cx="10511161" cy="2194560"/>
          </a:xfrm>
        </p:spPr>
        <p:txBody>
          <a:bodyPr/>
          <a:lstStyle/>
          <a:p>
            <a:r>
              <a:rPr lang="en-US" dirty="0"/>
              <a:t>cGMP for Cell Therapy</a:t>
            </a:r>
            <a:br>
              <a:rPr lang="en-US" dirty="0"/>
            </a:br>
            <a:r>
              <a:rPr lang="en-US" dirty="0"/>
              <a:t>“It’s not science, it’s manufacturing”</a:t>
            </a:r>
          </a:p>
        </p:txBody>
      </p:sp>
      <p:sp>
        <p:nvSpPr>
          <p:cNvPr id="3" name="Rectangle 2">
            <a:extLst>
              <a:ext uri="{FF2B5EF4-FFF2-40B4-BE49-F238E27FC236}">
                <a16:creationId xmlns:a16="http://schemas.microsoft.com/office/drawing/2014/main" id="{911F9F03-025D-D599-4FCA-8D922F46584A}"/>
              </a:ext>
            </a:extLst>
          </p:cNvPr>
          <p:cNvSpPr/>
          <p:nvPr/>
        </p:nvSpPr>
        <p:spPr>
          <a:xfrm>
            <a:off x="11174819" y="6113721"/>
            <a:ext cx="1017181" cy="74427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639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895350" y="1852642"/>
            <a:ext cx="5082828" cy="4108817"/>
          </a:xfrm>
          <a:prstGeom prst="rect">
            <a:avLst/>
          </a:prstGeom>
          <a:noFill/>
          <a:ln w="9525">
            <a:noFill/>
            <a:miter lim="800000"/>
            <a:headEnd/>
            <a:tailEnd/>
          </a:ln>
        </p:spPr>
        <p:txBody>
          <a:bodyPr wrap="square">
            <a:spAutoFit/>
          </a:bodyPr>
          <a:lstStyle/>
          <a:p>
            <a:pPr marL="457200" indent="-457200">
              <a:buClr>
                <a:schemeClr val="accent1"/>
              </a:buClr>
              <a:buFont typeface="Wingdings" pitchFamily="2" charset="2"/>
              <a:buChar char="§"/>
            </a:pPr>
            <a:r>
              <a:rPr lang="en-US" dirty="0">
                <a:latin typeface="Arial" charset="0"/>
              </a:rPr>
              <a:t>Specimen intake, processing, banking</a:t>
            </a:r>
          </a:p>
          <a:p>
            <a:pPr marL="457200" indent="-457200">
              <a:buClr>
                <a:schemeClr val="accent1"/>
              </a:buClr>
              <a:buFont typeface="Wingdings" pitchFamily="2" charset="2"/>
              <a:buChar char="§"/>
            </a:pPr>
            <a:r>
              <a:rPr lang="en-US" dirty="0">
                <a:latin typeface="Arial" charset="0"/>
              </a:rPr>
              <a:t>Cell bank preparation</a:t>
            </a:r>
          </a:p>
          <a:p>
            <a:pPr marL="457200" indent="-457200">
              <a:buClr>
                <a:schemeClr val="accent1"/>
              </a:buClr>
              <a:buFont typeface="Wingdings" pitchFamily="2" charset="2"/>
              <a:buChar char="§"/>
            </a:pPr>
            <a:r>
              <a:rPr lang="en-US" dirty="0">
                <a:latin typeface="Arial" charset="0"/>
              </a:rPr>
              <a:t>Culture of peptide-specific T cells </a:t>
            </a:r>
          </a:p>
          <a:p>
            <a:pPr marL="457200" indent="-457200">
              <a:buClr>
                <a:schemeClr val="accent1"/>
              </a:buClr>
              <a:buFont typeface="Wingdings" pitchFamily="2" charset="2"/>
              <a:buChar char="§"/>
            </a:pPr>
            <a:r>
              <a:rPr lang="en-US" dirty="0">
                <a:latin typeface="Arial" charset="0"/>
              </a:rPr>
              <a:t>Culture of tumor infiltrating lymphocytes (TIL)</a:t>
            </a:r>
          </a:p>
          <a:p>
            <a:pPr marL="457200" indent="-457200">
              <a:buClr>
                <a:schemeClr val="accent1"/>
              </a:buClr>
              <a:buFont typeface="Wingdings" pitchFamily="2" charset="2"/>
              <a:buChar char="§"/>
            </a:pPr>
            <a:r>
              <a:rPr lang="en-US" dirty="0">
                <a:latin typeface="Arial" charset="0"/>
              </a:rPr>
              <a:t>DC preparation (peripheral blood, stem cells)</a:t>
            </a:r>
          </a:p>
          <a:p>
            <a:pPr marL="457200" indent="-457200">
              <a:buClr>
                <a:schemeClr val="accent1"/>
              </a:buClr>
              <a:buFont typeface="Wingdings" pitchFamily="2" charset="2"/>
              <a:buChar char="§"/>
            </a:pPr>
            <a:r>
              <a:rPr lang="en-US" dirty="0">
                <a:latin typeface="Arial" charset="0"/>
              </a:rPr>
              <a:t>Gene transfer: any human cells </a:t>
            </a:r>
          </a:p>
          <a:p>
            <a:pPr marL="457200" indent="-457200">
              <a:buClr>
                <a:schemeClr val="accent1"/>
              </a:buClr>
              <a:buFont typeface="Wingdings" pitchFamily="2" charset="2"/>
              <a:buChar char="§"/>
            </a:pPr>
            <a:r>
              <a:rPr lang="en-US" dirty="0">
                <a:latin typeface="Arial" charset="0"/>
              </a:rPr>
              <a:t>Expansion of stem cells </a:t>
            </a:r>
          </a:p>
          <a:p>
            <a:pPr marL="457200" indent="-457200">
              <a:buClr>
                <a:schemeClr val="accent1"/>
              </a:buClr>
              <a:buFont typeface="Wingdings" pitchFamily="2" charset="2"/>
              <a:buChar char="§"/>
            </a:pPr>
            <a:r>
              <a:rPr lang="en-US" dirty="0">
                <a:latin typeface="Arial" charset="0"/>
              </a:rPr>
              <a:t>Vaccine production for intra-tumor,-nodal, -lymphatic or intra-venous administration</a:t>
            </a:r>
          </a:p>
          <a:p>
            <a:pPr marL="457200" indent="-457200">
              <a:buClr>
                <a:schemeClr val="accent1"/>
              </a:buClr>
              <a:buFont typeface="Wingdings" pitchFamily="2" charset="2"/>
              <a:buChar char="§"/>
            </a:pPr>
            <a:r>
              <a:rPr lang="en-US" dirty="0">
                <a:latin typeface="Arial" charset="0"/>
              </a:rPr>
              <a:t>Peptide </a:t>
            </a:r>
            <a:r>
              <a:rPr lang="en-US" dirty="0" err="1">
                <a:latin typeface="Arial" charset="0"/>
              </a:rPr>
              <a:t>lyophilization</a:t>
            </a:r>
            <a:r>
              <a:rPr lang="en-US" dirty="0">
                <a:latin typeface="Arial" charset="0"/>
              </a:rPr>
              <a:t>, testing</a:t>
            </a:r>
          </a:p>
          <a:p>
            <a:pPr marL="457200" indent="-457200">
              <a:buClr>
                <a:schemeClr val="accent1"/>
              </a:buClr>
              <a:buFont typeface="Wingdings" pitchFamily="2" charset="2"/>
              <a:buChar char="§"/>
            </a:pPr>
            <a:r>
              <a:rPr lang="en-US" dirty="0">
                <a:latin typeface="Arial" charset="0"/>
              </a:rPr>
              <a:t>Adenovirus and vaccinia production (not fully GMP, with Vector Core)</a:t>
            </a:r>
          </a:p>
          <a:p>
            <a:pPr marL="457200" indent="-457200">
              <a:buClr>
                <a:schemeClr val="accent1"/>
              </a:buClr>
              <a:buFont typeface="Wingdings" pitchFamily="2" charset="2"/>
              <a:buChar char="§"/>
            </a:pPr>
            <a:endParaRPr lang="en-US" sz="900" dirty="0">
              <a:latin typeface="Arial" charset="0"/>
            </a:endParaRPr>
          </a:p>
        </p:txBody>
      </p:sp>
      <p:sp>
        <p:nvSpPr>
          <p:cNvPr id="3" name="TextBox 2">
            <a:extLst>
              <a:ext uri="{FF2B5EF4-FFF2-40B4-BE49-F238E27FC236}">
                <a16:creationId xmlns:a16="http://schemas.microsoft.com/office/drawing/2014/main" id="{81178DF6-3FEB-46C3-A69E-851F19E3D89D}"/>
              </a:ext>
            </a:extLst>
          </p:cNvPr>
          <p:cNvSpPr txBox="1"/>
          <p:nvPr/>
        </p:nvSpPr>
        <p:spPr>
          <a:xfrm>
            <a:off x="6208699" y="1452532"/>
            <a:ext cx="5864932" cy="400110"/>
          </a:xfrm>
          <a:prstGeom prst="rect">
            <a:avLst/>
          </a:prstGeom>
          <a:noFill/>
        </p:spPr>
        <p:txBody>
          <a:bodyPr wrap="square" rtlCol="0">
            <a:spAutoFit/>
          </a:bodyPr>
          <a:lstStyle/>
          <a:p>
            <a:r>
              <a:rPr lang="en-US" sz="2000" dirty="0">
                <a:solidFill>
                  <a:schemeClr val="accent1">
                    <a:lumMod val="75000"/>
                  </a:schemeClr>
                </a:solidFill>
              </a:rPr>
              <a:t>ASSAY RELATED (profiling and testing cells)</a:t>
            </a:r>
          </a:p>
        </p:txBody>
      </p:sp>
      <p:sp>
        <p:nvSpPr>
          <p:cNvPr id="6" name="Rectangle 5">
            <a:extLst>
              <a:ext uri="{FF2B5EF4-FFF2-40B4-BE49-F238E27FC236}">
                <a16:creationId xmlns:a16="http://schemas.microsoft.com/office/drawing/2014/main" id="{F3DB0328-CA99-AB4D-ADF0-41FD8EBDE8F5}"/>
              </a:ext>
            </a:extLst>
          </p:cNvPr>
          <p:cNvSpPr/>
          <p:nvPr/>
        </p:nvSpPr>
        <p:spPr>
          <a:xfrm>
            <a:off x="6208699" y="1852642"/>
            <a:ext cx="5049851" cy="4524315"/>
          </a:xfrm>
          <a:prstGeom prst="rect">
            <a:avLst/>
          </a:prstGeom>
        </p:spPr>
        <p:txBody>
          <a:bodyPr wrap="square">
            <a:spAutoFit/>
          </a:bodyPr>
          <a:lstStyle/>
          <a:p>
            <a:pPr marL="457200" indent="-457200">
              <a:buClr>
                <a:schemeClr val="accent1"/>
              </a:buClr>
              <a:buFont typeface="Wingdings" pitchFamily="2" charset="2"/>
              <a:buChar char="§"/>
            </a:pPr>
            <a:r>
              <a:rPr lang="en-US" dirty="0">
                <a:latin typeface="Arial" charset="0"/>
              </a:rPr>
              <a:t>Assay standardization, normal control ranges</a:t>
            </a:r>
          </a:p>
          <a:p>
            <a:pPr marL="457200" indent="-457200">
              <a:buClr>
                <a:schemeClr val="accent1"/>
              </a:buClr>
              <a:buFont typeface="Wingdings" pitchFamily="2" charset="2"/>
              <a:buChar char="§"/>
            </a:pPr>
            <a:r>
              <a:rPr lang="en-US" dirty="0">
                <a:latin typeface="Arial" charset="0"/>
              </a:rPr>
              <a:t>Mixed lymphocyte-tumor cultures</a:t>
            </a:r>
          </a:p>
          <a:p>
            <a:pPr marL="457200" indent="-457200">
              <a:buClr>
                <a:schemeClr val="accent1"/>
              </a:buClr>
              <a:buFont typeface="Wingdings" pitchFamily="2" charset="2"/>
              <a:buChar char="§"/>
            </a:pPr>
            <a:r>
              <a:rPr lang="en-US" dirty="0">
                <a:latin typeface="Arial" charset="0"/>
              </a:rPr>
              <a:t>Cytotoxicity (</a:t>
            </a:r>
            <a:r>
              <a:rPr lang="en-US" baseline="30000" dirty="0">
                <a:latin typeface="Arial" charset="0"/>
              </a:rPr>
              <a:t>51</a:t>
            </a:r>
            <a:r>
              <a:rPr lang="en-US" dirty="0">
                <a:latin typeface="Arial" charset="0"/>
              </a:rPr>
              <a:t>Cr-release, FLOCA, CD107a, Granzyme B ELISPOT) </a:t>
            </a:r>
          </a:p>
          <a:p>
            <a:pPr marL="457200" indent="-457200">
              <a:buClr>
                <a:schemeClr val="accent1"/>
              </a:buClr>
              <a:buFont typeface="Wingdings" pitchFamily="2" charset="2"/>
              <a:buChar char="§"/>
            </a:pPr>
            <a:r>
              <a:rPr lang="en-US" dirty="0">
                <a:latin typeface="Arial" charset="0"/>
              </a:rPr>
              <a:t>Proliferation (</a:t>
            </a:r>
            <a:r>
              <a:rPr lang="en-US" baseline="30000" dirty="0">
                <a:latin typeface="Arial" charset="0"/>
              </a:rPr>
              <a:t>3</a:t>
            </a:r>
            <a:r>
              <a:rPr lang="en-US" dirty="0">
                <a:latin typeface="Arial" charset="0"/>
              </a:rPr>
              <a:t>H-thymidine and CFSE)</a:t>
            </a:r>
          </a:p>
          <a:p>
            <a:pPr marL="457200" indent="-457200">
              <a:buClr>
                <a:schemeClr val="accent1"/>
              </a:buClr>
              <a:buFont typeface="Wingdings" pitchFamily="2" charset="2"/>
              <a:buChar char="§"/>
            </a:pPr>
            <a:r>
              <a:rPr lang="en-US" dirty="0">
                <a:latin typeface="Arial" charset="0"/>
              </a:rPr>
              <a:t>Multiparameter flow cytometry (effectors, regulatory (</a:t>
            </a:r>
            <a:r>
              <a:rPr lang="en-US" dirty="0" err="1">
                <a:latin typeface="Arial" charset="0"/>
              </a:rPr>
              <a:t>Treg</a:t>
            </a:r>
            <a:r>
              <a:rPr lang="en-US" dirty="0">
                <a:latin typeface="Arial" charset="0"/>
              </a:rPr>
              <a:t>, MDSC) cells)</a:t>
            </a:r>
          </a:p>
          <a:p>
            <a:pPr marL="457200" indent="-457200">
              <a:buClr>
                <a:schemeClr val="accent1"/>
              </a:buClr>
              <a:buFont typeface="Wingdings" pitchFamily="2" charset="2"/>
              <a:buChar char="§"/>
            </a:pPr>
            <a:r>
              <a:rPr lang="en-US" dirty="0">
                <a:latin typeface="Arial" charset="0"/>
              </a:rPr>
              <a:t>Single-cell assays (ELISPOT (2-color, fluorescence), CFC, and </a:t>
            </a:r>
            <a:r>
              <a:rPr lang="en-US" dirty="0"/>
              <a:t>multi</a:t>
            </a:r>
            <a:r>
              <a:rPr lang="en-US" dirty="0">
                <a:latin typeface="Arial" charset="0"/>
              </a:rPr>
              <a:t>mer) </a:t>
            </a:r>
          </a:p>
          <a:p>
            <a:pPr marL="457200" indent="-457200">
              <a:buClr>
                <a:schemeClr val="accent1"/>
              </a:buClr>
              <a:buFont typeface="Wingdings" pitchFamily="2" charset="2"/>
              <a:buChar char="§"/>
            </a:pPr>
            <a:r>
              <a:rPr lang="en-US" dirty="0">
                <a:latin typeface="Arial" charset="0"/>
              </a:rPr>
              <a:t>Signaling molecules  </a:t>
            </a:r>
          </a:p>
          <a:p>
            <a:pPr marL="457200" indent="-457200">
              <a:buClr>
                <a:schemeClr val="accent1"/>
              </a:buClr>
              <a:buFont typeface="Wingdings" pitchFamily="2" charset="2"/>
              <a:buChar char="§"/>
            </a:pPr>
            <a:r>
              <a:rPr lang="en-US" dirty="0">
                <a:latin typeface="Arial" charset="0"/>
              </a:rPr>
              <a:t>Frequency of apoptotic T cells</a:t>
            </a:r>
          </a:p>
          <a:p>
            <a:pPr marL="457200" indent="-457200">
              <a:buClr>
                <a:schemeClr val="accent1"/>
              </a:buClr>
              <a:buFont typeface="Wingdings" pitchFamily="2" charset="2"/>
              <a:buChar char="§"/>
            </a:pPr>
            <a:r>
              <a:rPr lang="en-US" dirty="0">
                <a:latin typeface="Arial" charset="0"/>
              </a:rPr>
              <a:t>Anti-tumor antibodies</a:t>
            </a:r>
          </a:p>
          <a:p>
            <a:pPr marL="457200" indent="-457200">
              <a:buClr>
                <a:schemeClr val="accent1"/>
              </a:buClr>
              <a:buFont typeface="Wingdings" pitchFamily="2" charset="2"/>
              <a:buChar char="§"/>
            </a:pPr>
            <a:r>
              <a:rPr lang="en-US" dirty="0">
                <a:latin typeface="Arial" charset="0"/>
              </a:rPr>
              <a:t>Cytokine/chemokine analysis (Luminex, ELISA)</a:t>
            </a:r>
          </a:p>
          <a:p>
            <a:pPr marL="457200" indent="-457200">
              <a:buClr>
                <a:schemeClr val="accent1"/>
              </a:buClr>
              <a:buFont typeface="Wingdings" pitchFamily="2" charset="2"/>
              <a:buChar char="§"/>
            </a:pPr>
            <a:r>
              <a:rPr lang="en-US" dirty="0">
                <a:latin typeface="Arial" charset="0"/>
              </a:rPr>
              <a:t>Data entry and analysis</a:t>
            </a:r>
          </a:p>
        </p:txBody>
      </p:sp>
      <p:sp>
        <p:nvSpPr>
          <p:cNvPr id="8" name="TextBox 7">
            <a:extLst>
              <a:ext uri="{FF2B5EF4-FFF2-40B4-BE49-F238E27FC236}">
                <a16:creationId xmlns:a16="http://schemas.microsoft.com/office/drawing/2014/main" id="{17BF2BBE-BA88-4549-968A-F32F63AEDE2C}"/>
              </a:ext>
            </a:extLst>
          </p:cNvPr>
          <p:cNvSpPr txBox="1"/>
          <p:nvPr/>
        </p:nvSpPr>
        <p:spPr>
          <a:xfrm>
            <a:off x="895350" y="1452532"/>
            <a:ext cx="3686869" cy="400110"/>
          </a:xfrm>
          <a:prstGeom prst="rect">
            <a:avLst/>
          </a:prstGeom>
          <a:noFill/>
        </p:spPr>
        <p:txBody>
          <a:bodyPr wrap="square" rtlCol="0">
            <a:spAutoFit/>
          </a:bodyPr>
          <a:lstStyle/>
          <a:p>
            <a:r>
              <a:rPr lang="en-US" sz="2000" dirty="0">
                <a:solidFill>
                  <a:schemeClr val="accent1">
                    <a:lumMod val="75000"/>
                  </a:schemeClr>
                </a:solidFill>
              </a:rPr>
              <a:t>MANUFACTURING RELATED</a:t>
            </a:r>
          </a:p>
        </p:txBody>
      </p:sp>
      <p:sp>
        <p:nvSpPr>
          <p:cNvPr id="7" name="Title 6">
            <a:extLst>
              <a:ext uri="{FF2B5EF4-FFF2-40B4-BE49-F238E27FC236}">
                <a16:creationId xmlns:a16="http://schemas.microsoft.com/office/drawing/2014/main" id="{FE91D4F1-A2C4-1049-AE50-304D3576939E}"/>
              </a:ext>
            </a:extLst>
          </p:cNvPr>
          <p:cNvSpPr>
            <a:spLocks noGrp="1"/>
          </p:cNvSpPr>
          <p:nvPr>
            <p:ph type="title"/>
          </p:nvPr>
        </p:nvSpPr>
        <p:spPr/>
        <p:txBody>
          <a:bodyPr/>
          <a:lstStyle/>
          <a:p>
            <a:r>
              <a:rPr lang="en-US" dirty="0">
                <a:solidFill>
                  <a:schemeClr val="accent1">
                    <a:lumMod val="75000"/>
                  </a:schemeClr>
                </a:solidFill>
              </a:rPr>
              <a:t>Services</a:t>
            </a:r>
          </a:p>
        </p:txBody>
      </p:sp>
      <p:sp>
        <p:nvSpPr>
          <p:cNvPr id="2" name="TextBox 1">
            <a:extLst>
              <a:ext uri="{FF2B5EF4-FFF2-40B4-BE49-F238E27FC236}">
                <a16:creationId xmlns:a16="http://schemas.microsoft.com/office/drawing/2014/main" id="{6B01925C-3B97-4F39-BF16-9A40FD0550E4}"/>
              </a:ext>
            </a:extLst>
          </p:cNvPr>
          <p:cNvSpPr txBox="1"/>
          <p:nvPr/>
        </p:nvSpPr>
        <p:spPr>
          <a:xfrm>
            <a:off x="86510" y="6138000"/>
            <a:ext cx="6122189" cy="369332"/>
          </a:xfrm>
          <a:prstGeom prst="rect">
            <a:avLst/>
          </a:prstGeom>
          <a:noFill/>
        </p:spPr>
        <p:txBody>
          <a:bodyPr wrap="none" rtlCol="0">
            <a:spAutoFit/>
          </a:bodyPr>
          <a:lstStyle/>
          <a:p>
            <a:r>
              <a:rPr lang="en-US" dirty="0">
                <a:solidFill>
                  <a:schemeClr val="accent1">
                    <a:lumMod val="75000"/>
                  </a:schemeClr>
                </a:solidFill>
              </a:rPr>
              <a:t>Focus on first-in-human, academic bench-to-bedside trials</a:t>
            </a:r>
          </a:p>
        </p:txBody>
      </p:sp>
    </p:spTree>
    <p:extLst>
      <p:ext uri="{BB962C8B-B14F-4D97-AF65-F5344CB8AC3E}">
        <p14:creationId xmlns:p14="http://schemas.microsoft.com/office/powerpoint/2010/main" val="1332652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Rectangle 138"/>
          <p:cNvSpPr>
            <a:spLocks noChangeArrowheads="1"/>
          </p:cNvSpPr>
          <p:nvPr/>
        </p:nvSpPr>
        <p:spPr bwMode="auto">
          <a:xfrm>
            <a:off x="152400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z="1800">
              <a:solidFill>
                <a:schemeClr val="tx1"/>
              </a:solidFill>
              <a:latin typeface="Arial" pitchFamily="34" charset="0"/>
              <a:cs typeface="Arial" pitchFamily="34" charset="0"/>
            </a:endParaRPr>
          </a:p>
        </p:txBody>
      </p:sp>
      <p:sp>
        <p:nvSpPr>
          <p:cNvPr id="2" name="Title 1">
            <a:extLst>
              <a:ext uri="{FF2B5EF4-FFF2-40B4-BE49-F238E27FC236}">
                <a16:creationId xmlns:a16="http://schemas.microsoft.com/office/drawing/2014/main" id="{51CE7013-49AD-5D40-A650-AB5FA956677F}"/>
              </a:ext>
            </a:extLst>
          </p:cNvPr>
          <p:cNvSpPr>
            <a:spLocks noGrp="1"/>
          </p:cNvSpPr>
          <p:nvPr>
            <p:ph type="title"/>
          </p:nvPr>
        </p:nvSpPr>
        <p:spPr/>
        <p:txBody>
          <a:bodyPr/>
          <a:lstStyle/>
          <a:p>
            <a:r>
              <a:rPr lang="en-US" dirty="0"/>
              <a:t>Administrative Organizational Chart</a:t>
            </a:r>
          </a:p>
        </p:txBody>
      </p:sp>
      <p:grpSp>
        <p:nvGrpSpPr>
          <p:cNvPr id="42" name="Group 41">
            <a:extLst>
              <a:ext uri="{FF2B5EF4-FFF2-40B4-BE49-F238E27FC236}">
                <a16:creationId xmlns:a16="http://schemas.microsoft.com/office/drawing/2014/main" id="{61D9AB1E-F9BE-4886-89C7-43B9A289CA92}"/>
              </a:ext>
            </a:extLst>
          </p:cNvPr>
          <p:cNvGrpSpPr/>
          <p:nvPr/>
        </p:nvGrpSpPr>
        <p:grpSpPr>
          <a:xfrm>
            <a:off x="1624806" y="1649153"/>
            <a:ext cx="8433594" cy="4790162"/>
            <a:chOff x="100806" y="1231900"/>
            <a:chExt cx="8433594" cy="4790162"/>
          </a:xfrm>
        </p:grpSpPr>
        <p:cxnSp>
          <p:nvCxnSpPr>
            <p:cNvPr id="43" name="Straight Connector 42">
              <a:extLst>
                <a:ext uri="{FF2B5EF4-FFF2-40B4-BE49-F238E27FC236}">
                  <a16:creationId xmlns:a16="http://schemas.microsoft.com/office/drawing/2014/main" id="{C17CFD0D-6CD6-4D3B-B467-DBD851D09211}"/>
                </a:ext>
              </a:extLst>
            </p:cNvPr>
            <p:cNvCxnSpPr/>
            <p:nvPr/>
          </p:nvCxnSpPr>
          <p:spPr bwMode="auto">
            <a:xfrm>
              <a:off x="2001044" y="1676400"/>
              <a:ext cx="2139156" cy="754062"/>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Rectangle 22">
              <a:extLst>
                <a:ext uri="{FF2B5EF4-FFF2-40B4-BE49-F238E27FC236}">
                  <a16:creationId xmlns:a16="http://schemas.microsoft.com/office/drawing/2014/main" id="{C02BB6F8-3E2D-4DF1-A95B-E891405A05BD}"/>
                </a:ext>
              </a:extLst>
            </p:cNvPr>
            <p:cNvSpPr>
              <a:spLocks noChangeArrowheads="1"/>
            </p:cNvSpPr>
            <p:nvPr/>
          </p:nvSpPr>
          <p:spPr bwMode="auto">
            <a:xfrm>
              <a:off x="100806" y="1231900"/>
              <a:ext cx="1931987" cy="444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en-US" altLang="en-US" sz="1100" b="1" dirty="0">
                  <a:solidFill>
                    <a:schemeClr val="accent1">
                      <a:lumMod val="75000"/>
                    </a:schemeClr>
                  </a:solidFill>
                  <a:latin typeface="Arial" pitchFamily="34" charset="0"/>
                  <a:ea typeface="Times New Roman" pitchFamily="18" charset="0"/>
                  <a:cs typeface="Times New Roman" pitchFamily="18" charset="0"/>
                </a:rPr>
                <a:t>MD Pathology</a:t>
              </a:r>
              <a:endParaRPr lang="en-US" altLang="en-US" sz="1200" dirty="0">
                <a:solidFill>
                  <a:schemeClr val="accent1">
                    <a:lumMod val="75000"/>
                  </a:schemeClr>
                </a:solidFill>
                <a:latin typeface="Arial" pitchFamily="34" charset="0"/>
                <a:ea typeface="Times New Roman" pitchFamily="18" charset="0"/>
                <a:cs typeface="Arial" pitchFamily="34" charset="0"/>
              </a:endParaRPr>
            </a:p>
            <a:p>
              <a:pPr algn="ctr" eaLnBrk="0" fontAlgn="base" hangingPunct="0">
                <a:spcBef>
                  <a:spcPct val="0"/>
                </a:spcBef>
                <a:spcAft>
                  <a:spcPct val="0"/>
                </a:spcAft>
              </a:pPr>
              <a:r>
                <a:rPr lang="en-US" altLang="en-US" sz="1100" b="1" dirty="0">
                  <a:solidFill>
                    <a:schemeClr val="accent1">
                      <a:lumMod val="75000"/>
                    </a:schemeClr>
                  </a:solidFill>
                  <a:latin typeface="Arial" pitchFamily="34" charset="0"/>
                  <a:ea typeface="Times New Roman" pitchFamily="18" charset="0"/>
                  <a:cs typeface="Times New Roman" pitchFamily="18" charset="0"/>
                </a:rPr>
                <a:t>IMCPL CAP/CLIA Director</a:t>
              </a:r>
              <a:endParaRPr lang="en-US" altLang="en-US" sz="1800" dirty="0">
                <a:solidFill>
                  <a:schemeClr val="accent1">
                    <a:lumMod val="75000"/>
                  </a:schemeClr>
                </a:solidFill>
                <a:latin typeface="Arial" pitchFamily="34" charset="0"/>
                <a:cs typeface="Arial" pitchFamily="34" charset="0"/>
              </a:endParaRPr>
            </a:p>
          </p:txBody>
        </p:sp>
        <p:grpSp>
          <p:nvGrpSpPr>
            <p:cNvPr id="46" name="Group 45">
              <a:extLst>
                <a:ext uri="{FF2B5EF4-FFF2-40B4-BE49-F238E27FC236}">
                  <a16:creationId xmlns:a16="http://schemas.microsoft.com/office/drawing/2014/main" id="{A005372D-F00C-456F-BB7B-EABFD1A3AB97}"/>
                </a:ext>
              </a:extLst>
            </p:cNvPr>
            <p:cNvGrpSpPr/>
            <p:nvPr/>
          </p:nvGrpSpPr>
          <p:grpSpPr>
            <a:xfrm>
              <a:off x="463550" y="1238250"/>
              <a:ext cx="8070850" cy="4781550"/>
              <a:chOff x="238125" y="1123950"/>
              <a:chExt cx="8070850" cy="4781550"/>
            </a:xfrm>
          </p:grpSpPr>
          <p:sp>
            <p:nvSpPr>
              <p:cNvPr id="48" name="Line 70">
                <a:extLst>
                  <a:ext uri="{FF2B5EF4-FFF2-40B4-BE49-F238E27FC236}">
                    <a16:creationId xmlns:a16="http://schemas.microsoft.com/office/drawing/2014/main" id="{55E01424-257E-454C-9345-095CA142DFAA}"/>
                  </a:ext>
                </a:extLst>
              </p:cNvPr>
              <p:cNvSpPr>
                <a:spLocks noChangeShapeType="1"/>
              </p:cNvSpPr>
              <p:nvPr/>
            </p:nvSpPr>
            <p:spPr bwMode="auto">
              <a:xfrm flipV="1">
                <a:off x="2105025" y="3895725"/>
                <a:ext cx="4552950" cy="1343025"/>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50" name="Text Box 4">
                <a:extLst>
                  <a:ext uri="{FF2B5EF4-FFF2-40B4-BE49-F238E27FC236}">
                    <a16:creationId xmlns:a16="http://schemas.microsoft.com/office/drawing/2014/main" id="{B570A212-8E32-412A-925D-20C879CA4255}"/>
                  </a:ext>
                </a:extLst>
              </p:cNvPr>
              <p:cNvSpPr txBox="1">
                <a:spLocks noChangeArrowheads="1"/>
              </p:cNvSpPr>
              <p:nvPr/>
            </p:nvSpPr>
            <p:spPr bwMode="auto">
              <a:xfrm>
                <a:off x="238125" y="2714625"/>
                <a:ext cx="1447800" cy="438150"/>
              </a:xfrm>
              <a:prstGeom prst="rect">
                <a:avLst/>
              </a:prstGeom>
              <a:noFill/>
              <a:ln w="9525">
                <a:solidFill>
                  <a:schemeClr val="accent1"/>
                </a:solidFill>
                <a:miter lim="800000"/>
                <a:headEnd/>
                <a:tailEnd/>
              </a:ln>
            </p:spPr>
            <p:txBody>
              <a:bodyPr>
                <a:spAutoFit/>
              </a:bodyPr>
              <a:lstStyle/>
              <a:p>
                <a:pPr algn="ctr"/>
                <a:r>
                  <a:rPr lang="en-US" sz="1100">
                    <a:solidFill>
                      <a:schemeClr val="accent1">
                        <a:lumMod val="75000"/>
                      </a:schemeClr>
                    </a:solidFill>
                    <a:latin typeface="Arial" charset="0"/>
                  </a:rPr>
                  <a:t>Research and Development</a:t>
                </a:r>
              </a:p>
            </p:txBody>
          </p:sp>
          <p:sp>
            <p:nvSpPr>
              <p:cNvPr id="51" name="Text Box 3">
                <a:extLst>
                  <a:ext uri="{FF2B5EF4-FFF2-40B4-BE49-F238E27FC236}">
                    <a16:creationId xmlns:a16="http://schemas.microsoft.com/office/drawing/2014/main" id="{74DE8FB8-E2A0-4802-92B8-58605A222EF1}"/>
                  </a:ext>
                </a:extLst>
              </p:cNvPr>
              <p:cNvSpPr txBox="1">
                <a:spLocks noChangeArrowheads="1"/>
              </p:cNvSpPr>
              <p:nvPr/>
            </p:nvSpPr>
            <p:spPr bwMode="auto">
              <a:xfrm>
                <a:off x="4029613" y="2216150"/>
                <a:ext cx="1497525" cy="461665"/>
              </a:xfrm>
              <a:prstGeom prst="rect">
                <a:avLst/>
              </a:prstGeom>
              <a:noFill/>
              <a:ln w="9525">
                <a:solidFill>
                  <a:schemeClr val="accent1"/>
                </a:solidFill>
                <a:miter lim="800000"/>
                <a:headEnd/>
                <a:tailEnd/>
              </a:ln>
            </p:spPr>
            <p:txBody>
              <a:bodyPr wrap="none">
                <a:spAutoFit/>
              </a:bodyPr>
              <a:lstStyle/>
              <a:p>
                <a:pPr algn="ctr"/>
                <a:r>
                  <a:rPr lang="en-US" sz="1200" dirty="0">
                    <a:solidFill>
                      <a:schemeClr val="accent1">
                        <a:lumMod val="75000"/>
                      </a:schemeClr>
                    </a:solidFill>
                    <a:latin typeface="Arial" charset="0"/>
                  </a:rPr>
                  <a:t>PhD</a:t>
                </a:r>
              </a:p>
              <a:p>
                <a:pPr algn="ctr"/>
                <a:r>
                  <a:rPr lang="en-US" sz="1200" dirty="0">
                    <a:solidFill>
                      <a:schemeClr val="accent1">
                        <a:lumMod val="75000"/>
                      </a:schemeClr>
                    </a:solidFill>
                    <a:latin typeface="Arial" charset="0"/>
                  </a:rPr>
                  <a:t>Laboratory Director</a:t>
                </a:r>
              </a:p>
            </p:txBody>
          </p:sp>
          <p:sp>
            <p:nvSpPr>
              <p:cNvPr id="53" name="Text Box 5">
                <a:extLst>
                  <a:ext uri="{FF2B5EF4-FFF2-40B4-BE49-F238E27FC236}">
                    <a16:creationId xmlns:a16="http://schemas.microsoft.com/office/drawing/2014/main" id="{B477031C-0E49-447C-B158-1E29EE1D889E}"/>
                  </a:ext>
                </a:extLst>
              </p:cNvPr>
              <p:cNvSpPr txBox="1">
                <a:spLocks noChangeArrowheads="1"/>
              </p:cNvSpPr>
              <p:nvPr/>
            </p:nvSpPr>
            <p:spPr bwMode="auto">
              <a:xfrm>
                <a:off x="3683035" y="3600450"/>
                <a:ext cx="1273105" cy="261610"/>
              </a:xfrm>
              <a:prstGeom prst="rect">
                <a:avLst/>
              </a:prstGeom>
              <a:noFill/>
              <a:ln w="9525">
                <a:solidFill>
                  <a:schemeClr val="accent1"/>
                </a:solidFill>
                <a:miter lim="800000"/>
                <a:headEnd/>
                <a:tailEnd/>
              </a:ln>
            </p:spPr>
            <p:txBody>
              <a:bodyPr wrap="none">
                <a:spAutoFit/>
              </a:bodyPr>
              <a:lstStyle/>
              <a:p>
                <a:pPr algn="ctr"/>
                <a:r>
                  <a:rPr lang="en-US" sz="1100" dirty="0">
                    <a:solidFill>
                      <a:schemeClr val="accent1">
                        <a:lumMod val="75000"/>
                      </a:schemeClr>
                    </a:solidFill>
                    <a:latin typeface="Arial" charset="0"/>
                  </a:rPr>
                  <a:t> Admin. Assistant</a:t>
                </a:r>
              </a:p>
            </p:txBody>
          </p:sp>
          <p:sp>
            <p:nvSpPr>
              <p:cNvPr id="58" name="Text Box 6">
                <a:extLst>
                  <a:ext uri="{FF2B5EF4-FFF2-40B4-BE49-F238E27FC236}">
                    <a16:creationId xmlns:a16="http://schemas.microsoft.com/office/drawing/2014/main" id="{C700E882-B275-43BC-830A-73EF7F686C98}"/>
                  </a:ext>
                </a:extLst>
              </p:cNvPr>
              <p:cNvSpPr txBox="1">
                <a:spLocks noChangeArrowheads="1"/>
              </p:cNvSpPr>
              <p:nvPr/>
            </p:nvSpPr>
            <p:spPr bwMode="auto">
              <a:xfrm>
                <a:off x="6438899" y="3448050"/>
                <a:ext cx="1733550" cy="438150"/>
              </a:xfrm>
              <a:prstGeom prst="rect">
                <a:avLst/>
              </a:prstGeom>
              <a:noFill/>
              <a:ln w="9525">
                <a:solidFill>
                  <a:schemeClr val="accent1"/>
                </a:solidFill>
                <a:miter lim="800000"/>
                <a:headEnd/>
                <a:tailEnd/>
              </a:ln>
            </p:spPr>
            <p:txBody>
              <a:bodyPr>
                <a:spAutoFit/>
              </a:bodyPr>
              <a:lstStyle/>
              <a:p>
                <a:pPr algn="ctr"/>
                <a:r>
                  <a:rPr lang="en-US" sz="1100" dirty="0">
                    <a:solidFill>
                      <a:schemeClr val="accent1">
                        <a:lumMod val="75000"/>
                      </a:schemeClr>
                    </a:solidFill>
                    <a:latin typeface="Arial" charset="0"/>
                  </a:rPr>
                  <a:t>MBA</a:t>
                </a:r>
              </a:p>
              <a:p>
                <a:pPr algn="ctr"/>
                <a:r>
                  <a:rPr lang="en-US" sz="1100" dirty="0">
                    <a:solidFill>
                      <a:schemeClr val="accent1">
                        <a:lumMod val="75000"/>
                      </a:schemeClr>
                    </a:solidFill>
                    <a:latin typeface="Arial" charset="0"/>
                  </a:rPr>
                  <a:t>IMCPL Manager</a:t>
                </a:r>
              </a:p>
            </p:txBody>
          </p:sp>
          <p:sp>
            <p:nvSpPr>
              <p:cNvPr id="59" name="Line 11">
                <a:extLst>
                  <a:ext uri="{FF2B5EF4-FFF2-40B4-BE49-F238E27FC236}">
                    <a16:creationId xmlns:a16="http://schemas.microsoft.com/office/drawing/2014/main" id="{3D4B50B9-6E6F-485C-81F6-0EB4E3D88BA4}"/>
                  </a:ext>
                </a:extLst>
              </p:cNvPr>
              <p:cNvSpPr>
                <a:spLocks noChangeShapeType="1"/>
              </p:cNvSpPr>
              <p:nvPr/>
            </p:nvSpPr>
            <p:spPr bwMode="auto">
              <a:xfrm>
                <a:off x="5448299" y="3524250"/>
                <a:ext cx="990600" cy="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62" name="Line 13">
                <a:extLst>
                  <a:ext uri="{FF2B5EF4-FFF2-40B4-BE49-F238E27FC236}">
                    <a16:creationId xmlns:a16="http://schemas.microsoft.com/office/drawing/2014/main" id="{2290EB0D-2A86-4E88-AEA8-F159BD408752}"/>
                  </a:ext>
                </a:extLst>
              </p:cNvPr>
              <p:cNvSpPr>
                <a:spLocks noChangeShapeType="1"/>
              </p:cNvSpPr>
              <p:nvPr/>
            </p:nvSpPr>
            <p:spPr bwMode="auto">
              <a:xfrm flipH="1">
                <a:off x="5448299" y="2686050"/>
                <a:ext cx="0" cy="838200"/>
              </a:xfrm>
              <a:prstGeom prst="line">
                <a:avLst/>
              </a:prstGeom>
              <a:noFill/>
              <a:ln w="8001">
                <a:solidFill>
                  <a:schemeClr val="accent1"/>
                </a:solidFill>
                <a:round/>
                <a:headEnd/>
                <a:tailEnd/>
              </a:ln>
            </p:spPr>
            <p:txBody>
              <a:bodyPr/>
              <a:lstStyle/>
              <a:p>
                <a:endParaRPr lang="en-US">
                  <a:solidFill>
                    <a:schemeClr val="accent1">
                      <a:lumMod val="75000"/>
                    </a:schemeClr>
                  </a:solidFill>
                </a:endParaRPr>
              </a:p>
            </p:txBody>
          </p:sp>
          <p:sp>
            <p:nvSpPr>
              <p:cNvPr id="64" name="Text Box 19">
                <a:extLst>
                  <a:ext uri="{FF2B5EF4-FFF2-40B4-BE49-F238E27FC236}">
                    <a16:creationId xmlns:a16="http://schemas.microsoft.com/office/drawing/2014/main" id="{0ED31501-EE69-4A7A-909C-6AC53F4C82A0}"/>
                  </a:ext>
                </a:extLst>
              </p:cNvPr>
              <p:cNvSpPr txBox="1">
                <a:spLocks noChangeArrowheads="1"/>
              </p:cNvSpPr>
              <p:nvPr/>
            </p:nvSpPr>
            <p:spPr bwMode="auto">
              <a:xfrm>
                <a:off x="6151562" y="4667250"/>
                <a:ext cx="2157413" cy="269875"/>
              </a:xfrm>
              <a:prstGeom prst="rect">
                <a:avLst/>
              </a:prstGeom>
              <a:noFill/>
              <a:ln w="9525">
                <a:solidFill>
                  <a:schemeClr val="accent1"/>
                </a:solidFill>
                <a:miter lim="800000"/>
                <a:headEnd/>
                <a:tailEnd/>
              </a:ln>
            </p:spPr>
            <p:txBody>
              <a:bodyPr>
                <a:spAutoFit/>
              </a:bodyPr>
              <a:lstStyle/>
              <a:p>
                <a:pPr algn="ctr"/>
                <a:r>
                  <a:rPr lang="en-US" sz="1100">
                    <a:solidFill>
                      <a:schemeClr val="accent1">
                        <a:lumMod val="75000"/>
                      </a:schemeClr>
                    </a:solidFill>
                    <a:latin typeface="Arial" charset="0"/>
                  </a:rPr>
                  <a:t>Lead Technologists</a:t>
                </a:r>
              </a:p>
            </p:txBody>
          </p:sp>
          <p:sp>
            <p:nvSpPr>
              <p:cNvPr id="65" name="Text Box 20">
                <a:extLst>
                  <a:ext uri="{FF2B5EF4-FFF2-40B4-BE49-F238E27FC236}">
                    <a16:creationId xmlns:a16="http://schemas.microsoft.com/office/drawing/2014/main" id="{52CAD501-DEC2-4B39-8B95-F1DD04E8DE7B}"/>
                  </a:ext>
                </a:extLst>
              </p:cNvPr>
              <p:cNvSpPr txBox="1">
                <a:spLocks noChangeArrowheads="1"/>
              </p:cNvSpPr>
              <p:nvPr/>
            </p:nvSpPr>
            <p:spPr bwMode="auto">
              <a:xfrm>
                <a:off x="1714500" y="3457575"/>
                <a:ext cx="1676400" cy="430887"/>
              </a:xfrm>
              <a:prstGeom prst="rect">
                <a:avLst/>
              </a:prstGeom>
              <a:noFill/>
              <a:ln w="9525">
                <a:solidFill>
                  <a:schemeClr val="accent1"/>
                </a:solidFill>
                <a:miter lim="800000"/>
                <a:headEnd/>
                <a:tailEnd/>
              </a:ln>
            </p:spPr>
            <p:txBody>
              <a:bodyPr>
                <a:spAutoFit/>
              </a:bodyPr>
              <a:lstStyle/>
              <a:p>
                <a:pPr algn="ctr"/>
                <a:r>
                  <a:rPr lang="en-US" sz="1100" dirty="0">
                    <a:solidFill>
                      <a:schemeClr val="accent1">
                        <a:lumMod val="75000"/>
                      </a:schemeClr>
                    </a:solidFill>
                    <a:latin typeface="Arial" charset="0"/>
                  </a:rPr>
                  <a:t>Cellular Products Supervisor</a:t>
                </a:r>
              </a:p>
            </p:txBody>
          </p:sp>
          <p:sp>
            <p:nvSpPr>
              <p:cNvPr id="66" name="Text Box 28">
                <a:extLst>
                  <a:ext uri="{FF2B5EF4-FFF2-40B4-BE49-F238E27FC236}">
                    <a16:creationId xmlns:a16="http://schemas.microsoft.com/office/drawing/2014/main" id="{B0F5DB9E-49BB-4951-9746-8503CB8075F2}"/>
                  </a:ext>
                </a:extLst>
              </p:cNvPr>
              <p:cNvSpPr txBox="1">
                <a:spLocks noChangeArrowheads="1"/>
              </p:cNvSpPr>
              <p:nvPr/>
            </p:nvSpPr>
            <p:spPr bwMode="auto">
              <a:xfrm>
                <a:off x="4972049" y="5467350"/>
                <a:ext cx="1828800" cy="438150"/>
              </a:xfrm>
              <a:prstGeom prst="rect">
                <a:avLst/>
              </a:prstGeom>
              <a:noFill/>
              <a:ln w="9525">
                <a:solidFill>
                  <a:schemeClr val="accent1"/>
                </a:solidFill>
                <a:miter lim="800000"/>
                <a:headEnd/>
                <a:tailEnd/>
              </a:ln>
            </p:spPr>
            <p:txBody>
              <a:bodyPr>
                <a:spAutoFit/>
              </a:bodyPr>
              <a:lstStyle/>
              <a:p>
                <a:pPr algn="ctr"/>
                <a:r>
                  <a:rPr lang="en-US" sz="1100">
                    <a:solidFill>
                      <a:schemeClr val="accent1">
                        <a:lumMod val="75000"/>
                      </a:schemeClr>
                    </a:solidFill>
                    <a:latin typeface="Arial" charset="0"/>
                  </a:rPr>
                  <a:t>Cellular Products Lab &amp;</a:t>
                </a:r>
              </a:p>
              <a:p>
                <a:pPr algn="ctr"/>
                <a:r>
                  <a:rPr lang="en-US" sz="1100">
                    <a:solidFill>
                      <a:schemeClr val="accent1">
                        <a:lumMod val="75000"/>
                      </a:schemeClr>
                    </a:solidFill>
                    <a:latin typeface="Arial" charset="0"/>
                  </a:rPr>
                  <a:t>QA/QC Coordinator</a:t>
                </a:r>
              </a:p>
            </p:txBody>
          </p:sp>
          <p:sp>
            <p:nvSpPr>
              <p:cNvPr id="67" name="Text Box 21">
                <a:extLst>
                  <a:ext uri="{FF2B5EF4-FFF2-40B4-BE49-F238E27FC236}">
                    <a16:creationId xmlns:a16="http://schemas.microsoft.com/office/drawing/2014/main" id="{AC0A1C0B-D7A6-4AA4-A7CC-4ED32616EF28}"/>
                  </a:ext>
                </a:extLst>
              </p:cNvPr>
              <p:cNvSpPr txBox="1">
                <a:spLocks noChangeArrowheads="1"/>
              </p:cNvSpPr>
              <p:nvPr/>
            </p:nvSpPr>
            <p:spPr bwMode="auto">
              <a:xfrm>
                <a:off x="2895600" y="4619625"/>
                <a:ext cx="2381250" cy="254000"/>
              </a:xfrm>
              <a:prstGeom prst="rect">
                <a:avLst/>
              </a:prstGeom>
              <a:noFill/>
              <a:ln w="9525">
                <a:solidFill>
                  <a:schemeClr val="accent1"/>
                </a:solidFill>
                <a:miter lim="800000"/>
                <a:headEnd/>
                <a:tailEnd/>
              </a:ln>
            </p:spPr>
            <p:txBody>
              <a:bodyPr>
                <a:spAutoFit/>
              </a:bodyPr>
              <a:lstStyle/>
              <a:p>
                <a:pPr algn="ctr"/>
                <a:r>
                  <a:rPr lang="en-US" sz="1000" dirty="0">
                    <a:solidFill>
                      <a:schemeClr val="accent1">
                        <a:lumMod val="75000"/>
                      </a:schemeClr>
                    </a:solidFill>
                    <a:latin typeface="Arial" charset="0"/>
                  </a:rPr>
                  <a:t>Data Coordinator &amp; Analyst</a:t>
                </a:r>
              </a:p>
            </p:txBody>
          </p:sp>
          <p:sp>
            <p:nvSpPr>
              <p:cNvPr id="69" name="Text Box 29">
                <a:extLst>
                  <a:ext uri="{FF2B5EF4-FFF2-40B4-BE49-F238E27FC236}">
                    <a16:creationId xmlns:a16="http://schemas.microsoft.com/office/drawing/2014/main" id="{1810F49B-0C32-404D-BD98-6AEE9BF54FA3}"/>
                  </a:ext>
                </a:extLst>
              </p:cNvPr>
              <p:cNvSpPr txBox="1">
                <a:spLocks noChangeArrowheads="1"/>
              </p:cNvSpPr>
              <p:nvPr/>
            </p:nvSpPr>
            <p:spPr bwMode="auto">
              <a:xfrm>
                <a:off x="6905624" y="5467350"/>
                <a:ext cx="1374775" cy="438150"/>
              </a:xfrm>
              <a:prstGeom prst="rect">
                <a:avLst/>
              </a:prstGeom>
              <a:noFill/>
              <a:ln w="9525">
                <a:solidFill>
                  <a:schemeClr val="accent1"/>
                </a:solidFill>
                <a:miter lim="800000"/>
                <a:headEnd/>
                <a:tailEnd/>
              </a:ln>
            </p:spPr>
            <p:txBody>
              <a:bodyPr>
                <a:spAutoFit/>
              </a:bodyPr>
              <a:lstStyle/>
              <a:p>
                <a:pPr algn="ctr"/>
                <a:r>
                  <a:rPr lang="en-US" sz="1100">
                    <a:solidFill>
                      <a:schemeClr val="accent1">
                        <a:lumMod val="75000"/>
                      </a:schemeClr>
                    </a:solidFill>
                    <a:latin typeface="Arial" charset="0"/>
                  </a:rPr>
                  <a:t>Immunologic</a:t>
                </a:r>
              </a:p>
              <a:p>
                <a:pPr algn="ctr"/>
                <a:r>
                  <a:rPr lang="en-US" sz="1100">
                    <a:solidFill>
                      <a:schemeClr val="accent1">
                        <a:lumMod val="75000"/>
                      </a:schemeClr>
                    </a:solidFill>
                    <a:latin typeface="Arial" charset="0"/>
                  </a:rPr>
                  <a:t>Monitoring Lab</a:t>
                </a:r>
              </a:p>
            </p:txBody>
          </p:sp>
          <p:sp>
            <p:nvSpPr>
              <p:cNvPr id="71" name="Line 31">
                <a:extLst>
                  <a:ext uri="{FF2B5EF4-FFF2-40B4-BE49-F238E27FC236}">
                    <a16:creationId xmlns:a16="http://schemas.microsoft.com/office/drawing/2014/main" id="{BB75BA35-37D7-4E2E-BA15-DEE23D538499}"/>
                  </a:ext>
                </a:extLst>
              </p:cNvPr>
              <p:cNvSpPr>
                <a:spLocks noChangeShapeType="1"/>
              </p:cNvSpPr>
              <p:nvPr/>
            </p:nvSpPr>
            <p:spPr bwMode="auto">
              <a:xfrm flipH="1">
                <a:off x="4229100" y="5238750"/>
                <a:ext cx="0" cy="228600"/>
              </a:xfrm>
              <a:prstGeom prst="line">
                <a:avLst/>
              </a:prstGeom>
              <a:noFill/>
              <a:ln w="8001">
                <a:solidFill>
                  <a:schemeClr val="accent1"/>
                </a:solidFill>
                <a:round/>
                <a:headEnd/>
                <a:tailEnd/>
              </a:ln>
            </p:spPr>
            <p:txBody>
              <a:bodyPr/>
              <a:lstStyle/>
              <a:p>
                <a:endParaRPr lang="en-US">
                  <a:solidFill>
                    <a:schemeClr val="accent1">
                      <a:lumMod val="75000"/>
                    </a:schemeClr>
                  </a:solidFill>
                </a:endParaRPr>
              </a:p>
            </p:txBody>
          </p:sp>
          <p:sp>
            <p:nvSpPr>
              <p:cNvPr id="73" name="Line 42">
                <a:extLst>
                  <a:ext uri="{FF2B5EF4-FFF2-40B4-BE49-F238E27FC236}">
                    <a16:creationId xmlns:a16="http://schemas.microsoft.com/office/drawing/2014/main" id="{B00B8E8A-C402-4D8C-B806-3D9F0FFA2738}"/>
                  </a:ext>
                </a:extLst>
              </p:cNvPr>
              <p:cNvSpPr>
                <a:spLocks noChangeShapeType="1"/>
              </p:cNvSpPr>
              <p:nvPr/>
            </p:nvSpPr>
            <p:spPr bwMode="auto">
              <a:xfrm>
                <a:off x="4152900" y="2686050"/>
                <a:ext cx="0" cy="83820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74" name="Line 48">
                <a:extLst>
                  <a:ext uri="{FF2B5EF4-FFF2-40B4-BE49-F238E27FC236}">
                    <a16:creationId xmlns:a16="http://schemas.microsoft.com/office/drawing/2014/main" id="{EC002828-669A-43ED-A80C-1A2350978165}"/>
                  </a:ext>
                </a:extLst>
              </p:cNvPr>
              <p:cNvSpPr>
                <a:spLocks noChangeShapeType="1"/>
              </p:cNvSpPr>
              <p:nvPr/>
            </p:nvSpPr>
            <p:spPr bwMode="auto">
              <a:xfrm>
                <a:off x="7400924" y="5248275"/>
                <a:ext cx="3175" cy="20955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75" name="Line 49">
                <a:extLst>
                  <a:ext uri="{FF2B5EF4-FFF2-40B4-BE49-F238E27FC236}">
                    <a16:creationId xmlns:a16="http://schemas.microsoft.com/office/drawing/2014/main" id="{EEE40BCC-F253-4D92-A9A3-CF2721405A88}"/>
                  </a:ext>
                </a:extLst>
              </p:cNvPr>
              <p:cNvSpPr>
                <a:spLocks noChangeShapeType="1"/>
              </p:cNvSpPr>
              <p:nvPr/>
            </p:nvSpPr>
            <p:spPr bwMode="auto">
              <a:xfrm flipV="1">
                <a:off x="5686424" y="5238750"/>
                <a:ext cx="1714500" cy="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77" name="Line 51">
                <a:extLst>
                  <a:ext uri="{FF2B5EF4-FFF2-40B4-BE49-F238E27FC236}">
                    <a16:creationId xmlns:a16="http://schemas.microsoft.com/office/drawing/2014/main" id="{09D06DB8-7629-45A0-8B7D-FBAD66714F29}"/>
                  </a:ext>
                </a:extLst>
              </p:cNvPr>
              <p:cNvSpPr>
                <a:spLocks noChangeShapeType="1"/>
              </p:cNvSpPr>
              <p:nvPr/>
            </p:nvSpPr>
            <p:spPr bwMode="auto">
              <a:xfrm flipV="1">
                <a:off x="7143749" y="3905250"/>
                <a:ext cx="0" cy="76200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78" name="Line 52">
                <a:extLst>
                  <a:ext uri="{FF2B5EF4-FFF2-40B4-BE49-F238E27FC236}">
                    <a16:creationId xmlns:a16="http://schemas.microsoft.com/office/drawing/2014/main" id="{6781E0B9-6756-4CCF-8C02-EA15EC4C0E64}"/>
                  </a:ext>
                </a:extLst>
              </p:cNvPr>
              <p:cNvSpPr>
                <a:spLocks noChangeShapeType="1"/>
              </p:cNvSpPr>
              <p:nvPr/>
            </p:nvSpPr>
            <p:spPr bwMode="auto">
              <a:xfrm>
                <a:off x="4686299" y="2686050"/>
                <a:ext cx="0" cy="91440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79" name="Line 53">
                <a:extLst>
                  <a:ext uri="{FF2B5EF4-FFF2-40B4-BE49-F238E27FC236}">
                    <a16:creationId xmlns:a16="http://schemas.microsoft.com/office/drawing/2014/main" id="{001DD8A0-BAD0-476A-94B4-86A717FF3A9C}"/>
                  </a:ext>
                </a:extLst>
              </p:cNvPr>
              <p:cNvSpPr>
                <a:spLocks noChangeShapeType="1"/>
              </p:cNvSpPr>
              <p:nvPr/>
            </p:nvSpPr>
            <p:spPr bwMode="auto">
              <a:xfrm flipH="1">
                <a:off x="3390900" y="3524250"/>
                <a:ext cx="762000" cy="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81" name="Line 59">
                <a:extLst>
                  <a:ext uri="{FF2B5EF4-FFF2-40B4-BE49-F238E27FC236}">
                    <a16:creationId xmlns:a16="http://schemas.microsoft.com/office/drawing/2014/main" id="{746D9F42-6494-4D52-8D89-417F8AA71EF9}"/>
                  </a:ext>
                </a:extLst>
              </p:cNvPr>
              <p:cNvSpPr>
                <a:spLocks noChangeShapeType="1"/>
              </p:cNvSpPr>
              <p:nvPr/>
            </p:nvSpPr>
            <p:spPr bwMode="auto">
              <a:xfrm flipV="1">
                <a:off x="1685925" y="2495550"/>
                <a:ext cx="2209800" cy="285750"/>
              </a:xfrm>
              <a:prstGeom prst="line">
                <a:avLst/>
              </a:prstGeom>
              <a:noFill/>
              <a:ln w="9525">
                <a:solidFill>
                  <a:schemeClr val="accent1"/>
                </a:solidFill>
                <a:prstDash val="dash"/>
                <a:round/>
                <a:headEnd/>
                <a:tailEnd/>
              </a:ln>
            </p:spPr>
            <p:txBody>
              <a:bodyPr/>
              <a:lstStyle/>
              <a:p>
                <a:endParaRPr lang="en-US">
                  <a:solidFill>
                    <a:schemeClr val="accent1">
                      <a:lumMod val="75000"/>
                    </a:schemeClr>
                  </a:solidFill>
                </a:endParaRPr>
              </a:p>
            </p:txBody>
          </p:sp>
          <p:sp>
            <p:nvSpPr>
              <p:cNvPr id="82" name="Line 70">
                <a:extLst>
                  <a:ext uri="{FF2B5EF4-FFF2-40B4-BE49-F238E27FC236}">
                    <a16:creationId xmlns:a16="http://schemas.microsoft.com/office/drawing/2014/main" id="{C227A842-D5AE-4D36-84EF-A855219C16B0}"/>
                  </a:ext>
                </a:extLst>
              </p:cNvPr>
              <p:cNvSpPr>
                <a:spLocks noChangeShapeType="1"/>
              </p:cNvSpPr>
              <p:nvPr/>
            </p:nvSpPr>
            <p:spPr bwMode="auto">
              <a:xfrm>
                <a:off x="4229100" y="5238750"/>
                <a:ext cx="1447800" cy="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84" name="Line 72">
                <a:extLst>
                  <a:ext uri="{FF2B5EF4-FFF2-40B4-BE49-F238E27FC236}">
                    <a16:creationId xmlns:a16="http://schemas.microsoft.com/office/drawing/2014/main" id="{D22140D0-C893-4321-B604-42B11D37CAB3}"/>
                  </a:ext>
                </a:extLst>
              </p:cNvPr>
              <p:cNvSpPr>
                <a:spLocks noChangeShapeType="1"/>
              </p:cNvSpPr>
              <p:nvPr/>
            </p:nvSpPr>
            <p:spPr bwMode="auto">
              <a:xfrm flipH="1">
                <a:off x="5105398" y="2695576"/>
                <a:ext cx="1" cy="1924050"/>
              </a:xfrm>
              <a:prstGeom prst="line">
                <a:avLst/>
              </a:prstGeom>
              <a:noFill/>
              <a:ln w="8001">
                <a:solidFill>
                  <a:schemeClr val="accent1"/>
                </a:solidFill>
                <a:round/>
                <a:headEnd/>
                <a:tailEnd/>
              </a:ln>
            </p:spPr>
            <p:txBody>
              <a:bodyPr/>
              <a:lstStyle/>
              <a:p>
                <a:endParaRPr lang="en-US">
                  <a:solidFill>
                    <a:schemeClr val="accent1">
                      <a:lumMod val="75000"/>
                    </a:schemeClr>
                  </a:solidFill>
                </a:endParaRPr>
              </a:p>
            </p:txBody>
          </p:sp>
          <p:sp>
            <p:nvSpPr>
              <p:cNvPr id="85" name="Line 74">
                <a:extLst>
                  <a:ext uri="{FF2B5EF4-FFF2-40B4-BE49-F238E27FC236}">
                    <a16:creationId xmlns:a16="http://schemas.microsoft.com/office/drawing/2014/main" id="{35061C5B-5A3E-4E50-8976-EF1944A73C46}"/>
                  </a:ext>
                </a:extLst>
              </p:cNvPr>
              <p:cNvSpPr>
                <a:spLocks noChangeShapeType="1"/>
              </p:cNvSpPr>
              <p:nvPr/>
            </p:nvSpPr>
            <p:spPr bwMode="auto">
              <a:xfrm>
                <a:off x="5905499" y="5238750"/>
                <a:ext cx="0" cy="22860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86" name="Rectangle 2">
                <a:extLst>
                  <a:ext uri="{FF2B5EF4-FFF2-40B4-BE49-F238E27FC236}">
                    <a16:creationId xmlns:a16="http://schemas.microsoft.com/office/drawing/2014/main" id="{FA6E090E-FE50-4BBA-B71E-8AF7B24E55EB}"/>
                  </a:ext>
                </a:extLst>
              </p:cNvPr>
              <p:cNvSpPr>
                <a:spLocks noChangeArrowheads="1"/>
              </p:cNvSpPr>
              <p:nvPr/>
            </p:nvSpPr>
            <p:spPr bwMode="auto">
              <a:xfrm>
                <a:off x="1000125" y="2181225"/>
                <a:ext cx="1550988" cy="269875"/>
              </a:xfrm>
              <a:prstGeom prst="rect">
                <a:avLst/>
              </a:prstGeom>
              <a:noFill/>
              <a:ln w="9525">
                <a:solidFill>
                  <a:schemeClr val="accent1"/>
                </a:solidFill>
                <a:miter lim="800000"/>
                <a:headEnd/>
                <a:tailEnd/>
              </a:ln>
            </p:spPr>
            <p:txBody>
              <a:bodyPr>
                <a:spAutoFit/>
              </a:bodyPr>
              <a:lstStyle/>
              <a:p>
                <a:pPr algn="ctr"/>
                <a:r>
                  <a:rPr lang="en-US" sz="1100" b="1">
                    <a:solidFill>
                      <a:schemeClr val="accent1">
                        <a:lumMod val="75000"/>
                      </a:schemeClr>
                    </a:solidFill>
                    <a:latin typeface="Arial" charset="0"/>
                  </a:rPr>
                  <a:t>Advisory Committee</a:t>
                </a:r>
              </a:p>
            </p:txBody>
          </p:sp>
          <p:grpSp>
            <p:nvGrpSpPr>
              <p:cNvPr id="87" name="Group 43">
                <a:extLst>
                  <a:ext uri="{FF2B5EF4-FFF2-40B4-BE49-F238E27FC236}">
                    <a16:creationId xmlns:a16="http://schemas.microsoft.com/office/drawing/2014/main" id="{D0AAE8E4-FDF2-45EF-ADB6-04AE3467510D}"/>
                  </a:ext>
                </a:extLst>
              </p:cNvPr>
              <p:cNvGrpSpPr>
                <a:grpSpLocks/>
              </p:cNvGrpSpPr>
              <p:nvPr/>
            </p:nvGrpSpPr>
            <p:grpSpPr bwMode="auto">
              <a:xfrm>
                <a:off x="3924300" y="1123950"/>
                <a:ext cx="4152899" cy="1690688"/>
                <a:chOff x="2472" y="708"/>
                <a:chExt cx="2616" cy="1065"/>
              </a:xfrm>
            </p:grpSpPr>
            <p:sp>
              <p:nvSpPr>
                <p:cNvPr id="97" name="Text Box 7">
                  <a:extLst>
                    <a:ext uri="{FF2B5EF4-FFF2-40B4-BE49-F238E27FC236}">
                      <a16:creationId xmlns:a16="http://schemas.microsoft.com/office/drawing/2014/main" id="{43017129-B9B7-4300-9BC8-DE02205E1942}"/>
                    </a:ext>
                  </a:extLst>
                </p:cNvPr>
                <p:cNvSpPr txBox="1">
                  <a:spLocks noChangeArrowheads="1"/>
                </p:cNvSpPr>
                <p:nvPr/>
              </p:nvSpPr>
              <p:spPr bwMode="auto">
                <a:xfrm>
                  <a:off x="4062" y="1608"/>
                  <a:ext cx="864" cy="165"/>
                </a:xfrm>
                <a:prstGeom prst="rect">
                  <a:avLst/>
                </a:prstGeom>
                <a:noFill/>
                <a:ln w="9525">
                  <a:solidFill>
                    <a:schemeClr val="accent1"/>
                  </a:solidFill>
                  <a:miter lim="800000"/>
                  <a:headEnd/>
                  <a:tailEnd/>
                </a:ln>
              </p:spPr>
              <p:txBody>
                <a:bodyPr>
                  <a:spAutoFit/>
                </a:bodyPr>
                <a:lstStyle/>
                <a:p>
                  <a:pPr algn="ctr"/>
                  <a:r>
                    <a:rPr lang="en-US" sz="1100">
                      <a:solidFill>
                        <a:schemeClr val="accent1">
                          <a:lumMod val="75000"/>
                        </a:schemeClr>
                      </a:solidFill>
                      <a:latin typeface="Arial" charset="0"/>
                    </a:rPr>
                    <a:t>QA </a:t>
                  </a:r>
                  <a:r>
                    <a:rPr lang="en-US" sz="1100" dirty="0">
                      <a:solidFill>
                        <a:schemeClr val="accent1">
                          <a:lumMod val="75000"/>
                        </a:schemeClr>
                      </a:solidFill>
                      <a:latin typeface="Arial" charset="0"/>
                    </a:rPr>
                    <a:t>Manager</a:t>
                  </a:r>
                </a:p>
              </p:txBody>
            </p:sp>
            <p:sp>
              <p:nvSpPr>
                <p:cNvPr id="98" name="Rectangle 2">
                  <a:extLst>
                    <a:ext uri="{FF2B5EF4-FFF2-40B4-BE49-F238E27FC236}">
                      <a16:creationId xmlns:a16="http://schemas.microsoft.com/office/drawing/2014/main" id="{4DE55D06-8FD2-4F66-893B-8C5892F0B207}"/>
                    </a:ext>
                  </a:extLst>
                </p:cNvPr>
                <p:cNvSpPr>
                  <a:spLocks noChangeArrowheads="1"/>
                </p:cNvSpPr>
                <p:nvPr/>
              </p:nvSpPr>
              <p:spPr bwMode="auto">
                <a:xfrm>
                  <a:off x="2472" y="708"/>
                  <a:ext cx="1061" cy="330"/>
                </a:xfrm>
                <a:prstGeom prst="rect">
                  <a:avLst/>
                </a:prstGeom>
                <a:noFill/>
                <a:ln w="9525">
                  <a:solidFill>
                    <a:schemeClr val="accent1"/>
                  </a:solidFill>
                  <a:miter lim="800000"/>
                  <a:headEnd/>
                  <a:tailEnd/>
                </a:ln>
              </p:spPr>
              <p:txBody>
                <a:bodyPr>
                  <a:spAutoFit/>
                </a:bodyPr>
                <a:lstStyle/>
                <a:p>
                  <a:pPr algn="ctr"/>
                  <a:r>
                    <a:rPr lang="en-US" sz="1400" b="1" dirty="0">
                      <a:solidFill>
                        <a:schemeClr val="accent1">
                          <a:lumMod val="75000"/>
                        </a:schemeClr>
                      </a:solidFill>
                      <a:latin typeface="Arial" charset="0"/>
                    </a:rPr>
                    <a:t>Cancer Center Director </a:t>
                  </a:r>
                </a:p>
              </p:txBody>
            </p:sp>
            <p:sp>
              <p:nvSpPr>
                <p:cNvPr id="99" name="Line 10">
                  <a:extLst>
                    <a:ext uri="{FF2B5EF4-FFF2-40B4-BE49-F238E27FC236}">
                      <a16:creationId xmlns:a16="http://schemas.microsoft.com/office/drawing/2014/main" id="{3BB841EC-1990-4AE7-974B-275370B1107B}"/>
                    </a:ext>
                  </a:extLst>
                </p:cNvPr>
                <p:cNvSpPr>
                  <a:spLocks noChangeShapeType="1"/>
                </p:cNvSpPr>
                <p:nvPr/>
              </p:nvSpPr>
              <p:spPr bwMode="auto">
                <a:xfrm flipH="1">
                  <a:off x="4488" y="1512"/>
                  <a:ext cx="0" cy="98"/>
                </a:xfrm>
                <a:prstGeom prst="line">
                  <a:avLst/>
                </a:prstGeom>
                <a:noFill/>
                <a:ln w="8001">
                  <a:solidFill>
                    <a:schemeClr val="accent1"/>
                  </a:solidFill>
                  <a:round/>
                  <a:headEnd/>
                  <a:tailEnd/>
                </a:ln>
              </p:spPr>
              <p:txBody>
                <a:bodyPr/>
                <a:lstStyle/>
                <a:p>
                  <a:endParaRPr lang="en-US">
                    <a:solidFill>
                      <a:schemeClr val="accent1">
                        <a:lumMod val="75000"/>
                      </a:schemeClr>
                    </a:solidFill>
                  </a:endParaRPr>
                </a:p>
              </p:txBody>
            </p:sp>
            <p:sp>
              <p:nvSpPr>
                <p:cNvPr id="100" name="Text Box 6">
                  <a:extLst>
                    <a:ext uri="{FF2B5EF4-FFF2-40B4-BE49-F238E27FC236}">
                      <a16:creationId xmlns:a16="http://schemas.microsoft.com/office/drawing/2014/main" id="{F503A404-DBF8-4256-B683-724C2274FBA5}"/>
                    </a:ext>
                  </a:extLst>
                </p:cNvPr>
                <p:cNvSpPr txBox="1">
                  <a:spLocks noChangeArrowheads="1"/>
                </p:cNvSpPr>
                <p:nvPr/>
              </p:nvSpPr>
              <p:spPr bwMode="auto">
                <a:xfrm>
                  <a:off x="3894" y="1260"/>
                  <a:ext cx="1194" cy="155"/>
                </a:xfrm>
                <a:prstGeom prst="rect">
                  <a:avLst/>
                </a:prstGeom>
                <a:noFill/>
                <a:ln w="9525">
                  <a:solidFill>
                    <a:schemeClr val="accent1"/>
                  </a:solidFill>
                  <a:miter lim="800000"/>
                  <a:headEnd/>
                  <a:tailEnd/>
                </a:ln>
              </p:spPr>
              <p:txBody>
                <a:bodyPr>
                  <a:spAutoFit/>
                </a:bodyPr>
                <a:lstStyle/>
                <a:p>
                  <a:pPr algn="ctr"/>
                  <a:r>
                    <a:rPr lang="en-US" sz="1000" dirty="0">
                      <a:solidFill>
                        <a:schemeClr val="accent1">
                          <a:lumMod val="75000"/>
                        </a:schemeClr>
                      </a:solidFill>
                      <a:latin typeface="Arial" charset="0"/>
                    </a:rPr>
                    <a:t>Assoc. Dir. Res.</a:t>
                  </a:r>
                </a:p>
              </p:txBody>
            </p:sp>
            <p:sp>
              <p:nvSpPr>
                <p:cNvPr id="101" name="Rectangle 2">
                  <a:extLst>
                    <a:ext uri="{FF2B5EF4-FFF2-40B4-BE49-F238E27FC236}">
                      <a16:creationId xmlns:a16="http://schemas.microsoft.com/office/drawing/2014/main" id="{85873D00-EA05-41D3-A55F-75C77EA0E478}"/>
                    </a:ext>
                  </a:extLst>
                </p:cNvPr>
                <p:cNvSpPr>
                  <a:spLocks noChangeArrowheads="1"/>
                </p:cNvSpPr>
                <p:nvPr/>
              </p:nvSpPr>
              <p:spPr bwMode="auto">
                <a:xfrm>
                  <a:off x="4002" y="738"/>
                  <a:ext cx="977" cy="382"/>
                </a:xfrm>
                <a:prstGeom prst="rect">
                  <a:avLst/>
                </a:prstGeom>
                <a:noFill/>
                <a:ln w="9525">
                  <a:solidFill>
                    <a:schemeClr val="accent1"/>
                  </a:solidFill>
                  <a:miter lim="800000"/>
                  <a:headEnd/>
                  <a:tailEnd/>
                </a:ln>
              </p:spPr>
              <p:txBody>
                <a:bodyPr>
                  <a:spAutoFit/>
                </a:bodyPr>
                <a:lstStyle/>
                <a:p>
                  <a:pPr algn="ctr"/>
                  <a:r>
                    <a:rPr lang="en-US" sz="1100" b="1" dirty="0">
                      <a:solidFill>
                        <a:schemeClr val="accent1">
                          <a:lumMod val="75000"/>
                        </a:schemeClr>
                      </a:solidFill>
                      <a:latin typeface="Arial" charset="0"/>
                    </a:rPr>
                    <a:t>Shared Facility Oversight Advisory Committee</a:t>
                  </a:r>
                </a:p>
              </p:txBody>
            </p:sp>
            <p:sp>
              <p:nvSpPr>
                <p:cNvPr id="102" name="Line 11">
                  <a:extLst>
                    <a:ext uri="{FF2B5EF4-FFF2-40B4-BE49-F238E27FC236}">
                      <a16:creationId xmlns:a16="http://schemas.microsoft.com/office/drawing/2014/main" id="{BFC37A56-4423-4FEC-A302-18BFAABF4258}"/>
                    </a:ext>
                  </a:extLst>
                </p:cNvPr>
                <p:cNvSpPr>
                  <a:spLocks noChangeShapeType="1"/>
                </p:cNvSpPr>
                <p:nvPr/>
              </p:nvSpPr>
              <p:spPr bwMode="auto">
                <a:xfrm flipV="1">
                  <a:off x="3528" y="924"/>
                  <a:ext cx="462" cy="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103" name="Line 52">
                  <a:extLst>
                    <a:ext uri="{FF2B5EF4-FFF2-40B4-BE49-F238E27FC236}">
                      <a16:creationId xmlns:a16="http://schemas.microsoft.com/office/drawing/2014/main" id="{AA56F302-38DD-4A17-B4BC-C1A943580594}"/>
                    </a:ext>
                  </a:extLst>
                </p:cNvPr>
                <p:cNvSpPr>
                  <a:spLocks noChangeShapeType="1"/>
                </p:cNvSpPr>
                <p:nvPr/>
              </p:nvSpPr>
              <p:spPr bwMode="auto">
                <a:xfrm flipH="1">
                  <a:off x="3024" y="1020"/>
                  <a:ext cx="0" cy="372"/>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grpSp>
          <p:sp>
            <p:nvSpPr>
              <p:cNvPr id="88" name="Line 51">
                <a:extLst>
                  <a:ext uri="{FF2B5EF4-FFF2-40B4-BE49-F238E27FC236}">
                    <a16:creationId xmlns:a16="http://schemas.microsoft.com/office/drawing/2014/main" id="{4BEB6A6E-221A-4903-B1C3-385D57C92B40}"/>
                  </a:ext>
                </a:extLst>
              </p:cNvPr>
              <p:cNvSpPr>
                <a:spLocks noChangeShapeType="1"/>
              </p:cNvSpPr>
              <p:nvPr/>
            </p:nvSpPr>
            <p:spPr bwMode="auto">
              <a:xfrm flipV="1">
                <a:off x="5915024" y="4933950"/>
                <a:ext cx="1219200" cy="295275"/>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89" name="Line 51">
                <a:extLst>
                  <a:ext uri="{FF2B5EF4-FFF2-40B4-BE49-F238E27FC236}">
                    <a16:creationId xmlns:a16="http://schemas.microsoft.com/office/drawing/2014/main" id="{46AE0C3F-FF56-437A-9C08-CF54C021A9AA}"/>
                  </a:ext>
                </a:extLst>
              </p:cNvPr>
              <p:cNvSpPr>
                <a:spLocks noChangeShapeType="1"/>
              </p:cNvSpPr>
              <p:nvPr/>
            </p:nvSpPr>
            <p:spPr bwMode="auto">
              <a:xfrm flipV="1">
                <a:off x="3543300" y="2667000"/>
                <a:ext cx="342900" cy="161925"/>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90" name="Line 39">
                <a:extLst>
                  <a:ext uri="{FF2B5EF4-FFF2-40B4-BE49-F238E27FC236}">
                    <a16:creationId xmlns:a16="http://schemas.microsoft.com/office/drawing/2014/main" id="{5D5F90B7-16C2-4167-ABEE-939A4A10D755}"/>
                  </a:ext>
                </a:extLst>
              </p:cNvPr>
              <p:cNvSpPr>
                <a:spLocks noChangeShapeType="1"/>
              </p:cNvSpPr>
              <p:nvPr/>
            </p:nvSpPr>
            <p:spPr bwMode="auto">
              <a:xfrm>
                <a:off x="2552700" y="2336800"/>
                <a:ext cx="1343025" cy="63500"/>
              </a:xfrm>
              <a:prstGeom prst="line">
                <a:avLst/>
              </a:prstGeom>
              <a:noFill/>
              <a:ln w="9525">
                <a:solidFill>
                  <a:schemeClr val="accent1"/>
                </a:solidFill>
                <a:prstDash val="sysDot"/>
                <a:round/>
                <a:headEnd/>
                <a:tailEnd/>
              </a:ln>
            </p:spPr>
            <p:txBody>
              <a:bodyPr/>
              <a:lstStyle/>
              <a:p>
                <a:endParaRPr lang="en-US">
                  <a:solidFill>
                    <a:schemeClr val="accent1">
                      <a:lumMod val="75000"/>
                    </a:schemeClr>
                  </a:solidFill>
                </a:endParaRPr>
              </a:p>
            </p:txBody>
          </p:sp>
          <p:sp>
            <p:nvSpPr>
              <p:cNvPr id="91" name="Text Box 28">
                <a:extLst>
                  <a:ext uri="{FF2B5EF4-FFF2-40B4-BE49-F238E27FC236}">
                    <a16:creationId xmlns:a16="http://schemas.microsoft.com/office/drawing/2014/main" id="{B1775F84-0D78-4518-999B-880A2DEA2875}"/>
                  </a:ext>
                </a:extLst>
              </p:cNvPr>
              <p:cNvSpPr txBox="1">
                <a:spLocks noChangeArrowheads="1"/>
              </p:cNvSpPr>
              <p:nvPr/>
            </p:nvSpPr>
            <p:spPr bwMode="auto">
              <a:xfrm>
                <a:off x="1200150" y="5467350"/>
                <a:ext cx="1828800" cy="430887"/>
              </a:xfrm>
              <a:prstGeom prst="rect">
                <a:avLst/>
              </a:prstGeom>
              <a:noFill/>
              <a:ln w="9525">
                <a:solidFill>
                  <a:schemeClr val="accent1"/>
                </a:solidFill>
                <a:miter lim="800000"/>
                <a:headEnd/>
                <a:tailEnd/>
              </a:ln>
            </p:spPr>
            <p:txBody>
              <a:bodyPr>
                <a:spAutoFit/>
              </a:bodyPr>
              <a:lstStyle/>
              <a:p>
                <a:pPr algn="ctr"/>
                <a:r>
                  <a:rPr lang="en-US" sz="1100" dirty="0">
                    <a:solidFill>
                      <a:schemeClr val="accent1">
                        <a:lumMod val="75000"/>
                      </a:schemeClr>
                    </a:solidFill>
                    <a:latin typeface="Arial" charset="0"/>
                  </a:rPr>
                  <a:t>Material &amp; Reagents</a:t>
                </a:r>
              </a:p>
              <a:p>
                <a:pPr algn="ctr"/>
                <a:r>
                  <a:rPr lang="en-US" sz="1100" dirty="0">
                    <a:solidFill>
                      <a:schemeClr val="accent1">
                        <a:lumMod val="75000"/>
                      </a:schemeClr>
                    </a:solidFill>
                    <a:latin typeface="Arial" charset="0"/>
                  </a:rPr>
                  <a:t> Control</a:t>
                </a:r>
              </a:p>
            </p:txBody>
          </p:sp>
          <p:sp>
            <p:nvSpPr>
              <p:cNvPr id="92" name="Line 31">
                <a:extLst>
                  <a:ext uri="{FF2B5EF4-FFF2-40B4-BE49-F238E27FC236}">
                    <a16:creationId xmlns:a16="http://schemas.microsoft.com/office/drawing/2014/main" id="{3871968A-236B-413C-A35A-9ED450AB6500}"/>
                  </a:ext>
                </a:extLst>
              </p:cNvPr>
              <p:cNvSpPr>
                <a:spLocks noChangeShapeType="1"/>
              </p:cNvSpPr>
              <p:nvPr/>
            </p:nvSpPr>
            <p:spPr bwMode="auto">
              <a:xfrm flipH="1">
                <a:off x="2095500" y="5248275"/>
                <a:ext cx="0" cy="228600"/>
              </a:xfrm>
              <a:prstGeom prst="line">
                <a:avLst/>
              </a:prstGeom>
              <a:noFill/>
              <a:ln w="8001">
                <a:solidFill>
                  <a:schemeClr val="accent1"/>
                </a:solidFill>
                <a:round/>
                <a:headEnd/>
                <a:tailEnd/>
              </a:ln>
            </p:spPr>
            <p:txBody>
              <a:bodyPr/>
              <a:lstStyle/>
              <a:p>
                <a:endParaRPr lang="en-US">
                  <a:solidFill>
                    <a:schemeClr val="accent1">
                      <a:lumMod val="75000"/>
                    </a:schemeClr>
                  </a:solidFill>
                </a:endParaRPr>
              </a:p>
            </p:txBody>
          </p:sp>
          <p:cxnSp>
            <p:nvCxnSpPr>
              <p:cNvPr id="93" name="Straight Connector 92">
                <a:extLst>
                  <a:ext uri="{FF2B5EF4-FFF2-40B4-BE49-F238E27FC236}">
                    <a16:creationId xmlns:a16="http://schemas.microsoft.com/office/drawing/2014/main" id="{0F67A3FE-5318-4FDC-8582-7D45A025DF3A}"/>
                  </a:ext>
                </a:extLst>
              </p:cNvPr>
              <p:cNvCxnSpPr>
                <a:endCxn id="100" idx="0"/>
              </p:cNvCxnSpPr>
              <p:nvPr/>
            </p:nvCxnSpPr>
            <p:spPr bwMode="auto">
              <a:xfrm>
                <a:off x="5581650" y="1609725"/>
                <a:ext cx="1547812" cy="390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4" name="Rectangle 46">
                <a:extLst>
                  <a:ext uri="{FF2B5EF4-FFF2-40B4-BE49-F238E27FC236}">
                    <a16:creationId xmlns:a16="http://schemas.microsoft.com/office/drawing/2014/main" id="{41515B42-C18A-4757-833B-6FC92F7601E8}"/>
                  </a:ext>
                </a:extLst>
              </p:cNvPr>
              <p:cNvSpPr>
                <a:spLocks noChangeArrowheads="1"/>
              </p:cNvSpPr>
              <p:nvPr/>
            </p:nvSpPr>
            <p:spPr bwMode="auto">
              <a:xfrm>
                <a:off x="2305050" y="2832527"/>
                <a:ext cx="1276350" cy="430887"/>
              </a:xfrm>
              <a:prstGeom prst="rect">
                <a:avLst/>
              </a:prstGeom>
              <a:noFill/>
              <a:ln w="9525">
                <a:solidFill>
                  <a:schemeClr val="accent1"/>
                </a:solidFill>
                <a:miter lim="800000"/>
                <a:headEnd/>
                <a:tailEnd/>
              </a:ln>
            </p:spPr>
            <p:txBody>
              <a:bodyPr>
                <a:spAutoFit/>
              </a:bodyPr>
              <a:lstStyle/>
              <a:p>
                <a:pPr algn="ctr"/>
                <a:r>
                  <a:rPr lang="en-US" sz="1100" dirty="0">
                    <a:solidFill>
                      <a:schemeClr val="accent1">
                        <a:lumMod val="75000"/>
                      </a:schemeClr>
                    </a:solidFill>
                    <a:latin typeface="Arial" charset="0"/>
                  </a:rPr>
                  <a:t>Office/Grants</a:t>
                </a:r>
              </a:p>
              <a:p>
                <a:pPr algn="ctr"/>
                <a:r>
                  <a:rPr lang="en-US" sz="1100" dirty="0">
                    <a:solidFill>
                      <a:schemeClr val="accent1">
                        <a:lumMod val="75000"/>
                      </a:schemeClr>
                    </a:solidFill>
                    <a:latin typeface="Arial" charset="0"/>
                  </a:rPr>
                  <a:t>Administrator</a:t>
                </a:r>
              </a:p>
            </p:txBody>
          </p:sp>
          <p:sp>
            <p:nvSpPr>
              <p:cNvPr id="95" name="Text Box 3">
                <a:extLst>
                  <a:ext uri="{FF2B5EF4-FFF2-40B4-BE49-F238E27FC236}">
                    <a16:creationId xmlns:a16="http://schemas.microsoft.com/office/drawing/2014/main" id="{13C30B42-C1AF-4D14-9704-2598E40582DC}"/>
                  </a:ext>
                </a:extLst>
              </p:cNvPr>
              <p:cNvSpPr txBox="1">
                <a:spLocks noChangeArrowheads="1"/>
              </p:cNvSpPr>
              <p:nvPr/>
            </p:nvSpPr>
            <p:spPr bwMode="auto">
              <a:xfrm>
                <a:off x="2273474" y="1638743"/>
                <a:ext cx="1244251" cy="430887"/>
              </a:xfrm>
              <a:prstGeom prst="rect">
                <a:avLst/>
              </a:prstGeom>
              <a:noFill/>
              <a:ln w="9525">
                <a:solidFill>
                  <a:schemeClr val="accent1"/>
                </a:solidFill>
                <a:miter lim="800000"/>
                <a:headEnd/>
                <a:tailEnd/>
              </a:ln>
            </p:spPr>
            <p:txBody>
              <a:bodyPr wrap="none">
                <a:spAutoFit/>
              </a:bodyPr>
              <a:lstStyle/>
              <a:p>
                <a:pPr algn="ctr"/>
                <a:r>
                  <a:rPr lang="en-US" sz="1100" dirty="0">
                    <a:solidFill>
                      <a:schemeClr val="accent1">
                        <a:lumMod val="75000"/>
                      </a:schemeClr>
                    </a:solidFill>
                    <a:latin typeface="Arial" charset="0"/>
                  </a:rPr>
                  <a:t>Hem/</a:t>
                </a:r>
                <a:r>
                  <a:rPr lang="en-US" sz="1100" dirty="0" err="1">
                    <a:solidFill>
                      <a:schemeClr val="accent1">
                        <a:lumMod val="75000"/>
                      </a:schemeClr>
                    </a:solidFill>
                    <a:latin typeface="Arial" charset="0"/>
                  </a:rPr>
                  <a:t>Onc</a:t>
                </a:r>
                <a:r>
                  <a:rPr lang="en-US" sz="1100" dirty="0">
                    <a:solidFill>
                      <a:schemeClr val="accent1">
                        <a:lumMod val="75000"/>
                      </a:schemeClr>
                    </a:solidFill>
                    <a:latin typeface="Arial" charset="0"/>
                  </a:rPr>
                  <a:t> MD</a:t>
                </a:r>
              </a:p>
              <a:p>
                <a:pPr algn="ctr"/>
                <a:r>
                  <a:rPr lang="en-US" sz="1100" dirty="0">
                    <a:solidFill>
                      <a:schemeClr val="accent1">
                        <a:lumMod val="75000"/>
                      </a:schemeClr>
                    </a:solidFill>
                    <a:latin typeface="Arial" charset="0"/>
                  </a:rPr>
                  <a:t>Medical Director</a:t>
                </a:r>
              </a:p>
            </p:txBody>
          </p:sp>
          <p:cxnSp>
            <p:nvCxnSpPr>
              <p:cNvPr id="96" name="Straight Connector 95">
                <a:extLst>
                  <a:ext uri="{FF2B5EF4-FFF2-40B4-BE49-F238E27FC236}">
                    <a16:creationId xmlns:a16="http://schemas.microsoft.com/office/drawing/2014/main" id="{E88B54E2-5E04-4908-B0DB-373355319EBE}"/>
                  </a:ext>
                </a:extLst>
              </p:cNvPr>
              <p:cNvCxnSpPr>
                <a:stCxn id="95" idx="3"/>
              </p:cNvCxnSpPr>
              <p:nvPr/>
            </p:nvCxnSpPr>
            <p:spPr>
              <a:xfrm>
                <a:off x="3517725" y="1854187"/>
                <a:ext cx="905050" cy="356056"/>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05FD0850-9136-4061-8650-413C2AD557CD}"/>
                </a:ext>
              </a:extLst>
            </p:cNvPr>
            <p:cNvSpPr txBox="1"/>
            <p:nvPr/>
          </p:nvSpPr>
          <p:spPr>
            <a:xfrm>
              <a:off x="3505200" y="5591175"/>
              <a:ext cx="1446229" cy="430887"/>
            </a:xfrm>
            <a:prstGeom prst="rect">
              <a:avLst/>
            </a:prstGeom>
            <a:noFill/>
            <a:ln>
              <a:solidFill>
                <a:schemeClr val="accent1"/>
              </a:solidFill>
            </a:ln>
          </p:spPr>
          <p:txBody>
            <a:bodyPr wrap="none" rtlCol="0">
              <a:spAutoFit/>
            </a:bodyPr>
            <a:lstStyle/>
            <a:p>
              <a:pPr algn="ctr"/>
              <a:r>
                <a:rPr lang="en-US" sz="1100" dirty="0">
                  <a:solidFill>
                    <a:schemeClr val="accent1">
                      <a:lumMod val="75000"/>
                    </a:schemeClr>
                  </a:solidFill>
                  <a:latin typeface="Arial" charset="0"/>
                </a:rPr>
                <a:t>Tissue Procurement</a:t>
              </a:r>
            </a:p>
            <a:p>
              <a:pPr algn="ctr"/>
              <a:r>
                <a:rPr lang="en-US" sz="1100" dirty="0">
                  <a:solidFill>
                    <a:schemeClr val="accent1">
                      <a:lumMod val="75000"/>
                    </a:schemeClr>
                  </a:solidFill>
                  <a:latin typeface="Arial" charset="0"/>
                </a:rPr>
                <a:t>Facility</a:t>
              </a:r>
            </a:p>
          </p:txBody>
        </p:sp>
      </p:grpSp>
    </p:spTree>
    <p:extLst>
      <p:ext uri="{BB962C8B-B14F-4D97-AF65-F5344CB8AC3E}">
        <p14:creationId xmlns:p14="http://schemas.microsoft.com/office/powerpoint/2010/main" val="2579096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Rectangle 138"/>
          <p:cNvSpPr>
            <a:spLocks noChangeArrowheads="1"/>
          </p:cNvSpPr>
          <p:nvPr/>
        </p:nvSpPr>
        <p:spPr bwMode="auto">
          <a:xfrm>
            <a:off x="152400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z="1800">
              <a:solidFill>
                <a:schemeClr val="tx1"/>
              </a:solidFill>
              <a:latin typeface="Arial" pitchFamily="34" charset="0"/>
              <a:cs typeface="Arial" pitchFamily="34" charset="0"/>
            </a:endParaRPr>
          </a:p>
        </p:txBody>
      </p:sp>
      <p:sp>
        <p:nvSpPr>
          <p:cNvPr id="2" name="Title 1">
            <a:extLst>
              <a:ext uri="{FF2B5EF4-FFF2-40B4-BE49-F238E27FC236}">
                <a16:creationId xmlns:a16="http://schemas.microsoft.com/office/drawing/2014/main" id="{51CE7013-49AD-5D40-A650-AB5FA956677F}"/>
              </a:ext>
            </a:extLst>
          </p:cNvPr>
          <p:cNvSpPr>
            <a:spLocks noGrp="1"/>
          </p:cNvSpPr>
          <p:nvPr>
            <p:ph type="title"/>
          </p:nvPr>
        </p:nvSpPr>
        <p:spPr/>
        <p:txBody>
          <a:bodyPr/>
          <a:lstStyle/>
          <a:p>
            <a:r>
              <a:rPr lang="en-US" dirty="0"/>
              <a:t>Administrative Organizational Chart</a:t>
            </a:r>
          </a:p>
        </p:txBody>
      </p:sp>
      <p:grpSp>
        <p:nvGrpSpPr>
          <p:cNvPr id="42" name="Group 41">
            <a:extLst>
              <a:ext uri="{FF2B5EF4-FFF2-40B4-BE49-F238E27FC236}">
                <a16:creationId xmlns:a16="http://schemas.microsoft.com/office/drawing/2014/main" id="{61D9AB1E-F9BE-4886-89C7-43B9A289CA92}"/>
              </a:ext>
            </a:extLst>
          </p:cNvPr>
          <p:cNvGrpSpPr/>
          <p:nvPr/>
        </p:nvGrpSpPr>
        <p:grpSpPr>
          <a:xfrm>
            <a:off x="1624806" y="1649153"/>
            <a:ext cx="8433594" cy="4790162"/>
            <a:chOff x="100806" y="1231900"/>
            <a:chExt cx="8433594" cy="4790162"/>
          </a:xfrm>
        </p:grpSpPr>
        <p:cxnSp>
          <p:nvCxnSpPr>
            <p:cNvPr id="43" name="Straight Connector 42">
              <a:extLst>
                <a:ext uri="{FF2B5EF4-FFF2-40B4-BE49-F238E27FC236}">
                  <a16:creationId xmlns:a16="http://schemas.microsoft.com/office/drawing/2014/main" id="{C17CFD0D-6CD6-4D3B-B467-DBD851D09211}"/>
                </a:ext>
              </a:extLst>
            </p:cNvPr>
            <p:cNvCxnSpPr/>
            <p:nvPr/>
          </p:nvCxnSpPr>
          <p:spPr bwMode="auto">
            <a:xfrm>
              <a:off x="2001044" y="1676400"/>
              <a:ext cx="2139156" cy="754062"/>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Rectangle 22">
              <a:extLst>
                <a:ext uri="{FF2B5EF4-FFF2-40B4-BE49-F238E27FC236}">
                  <a16:creationId xmlns:a16="http://schemas.microsoft.com/office/drawing/2014/main" id="{C02BB6F8-3E2D-4DF1-A95B-E891405A05BD}"/>
                </a:ext>
              </a:extLst>
            </p:cNvPr>
            <p:cNvSpPr>
              <a:spLocks noChangeArrowheads="1"/>
            </p:cNvSpPr>
            <p:nvPr/>
          </p:nvSpPr>
          <p:spPr bwMode="auto">
            <a:xfrm>
              <a:off x="100806" y="1231900"/>
              <a:ext cx="1931987" cy="444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en-US" altLang="en-US" sz="1100" b="1" dirty="0">
                  <a:solidFill>
                    <a:schemeClr val="accent1">
                      <a:lumMod val="75000"/>
                    </a:schemeClr>
                  </a:solidFill>
                  <a:latin typeface="Arial" pitchFamily="34" charset="0"/>
                  <a:ea typeface="Times New Roman" pitchFamily="18" charset="0"/>
                  <a:cs typeface="Times New Roman" pitchFamily="18" charset="0"/>
                </a:rPr>
                <a:t>MD Pathology</a:t>
              </a:r>
              <a:endParaRPr lang="en-US" altLang="en-US" sz="1200" dirty="0">
                <a:solidFill>
                  <a:schemeClr val="accent1">
                    <a:lumMod val="75000"/>
                  </a:schemeClr>
                </a:solidFill>
                <a:latin typeface="Arial" pitchFamily="34" charset="0"/>
                <a:ea typeface="Times New Roman" pitchFamily="18" charset="0"/>
                <a:cs typeface="Arial" pitchFamily="34" charset="0"/>
              </a:endParaRPr>
            </a:p>
            <a:p>
              <a:pPr algn="ctr" eaLnBrk="0" fontAlgn="base" hangingPunct="0">
                <a:spcBef>
                  <a:spcPct val="0"/>
                </a:spcBef>
                <a:spcAft>
                  <a:spcPct val="0"/>
                </a:spcAft>
              </a:pPr>
              <a:r>
                <a:rPr lang="en-US" altLang="en-US" sz="1100" b="1" dirty="0">
                  <a:solidFill>
                    <a:schemeClr val="accent1">
                      <a:lumMod val="75000"/>
                    </a:schemeClr>
                  </a:solidFill>
                  <a:latin typeface="Arial" pitchFamily="34" charset="0"/>
                  <a:ea typeface="Times New Roman" pitchFamily="18" charset="0"/>
                  <a:cs typeface="Times New Roman" pitchFamily="18" charset="0"/>
                </a:rPr>
                <a:t>IMCPL CAP/CLIA Director</a:t>
              </a:r>
              <a:endParaRPr lang="en-US" altLang="en-US" sz="1800" dirty="0">
                <a:solidFill>
                  <a:schemeClr val="accent1">
                    <a:lumMod val="75000"/>
                  </a:schemeClr>
                </a:solidFill>
                <a:latin typeface="Arial" pitchFamily="34" charset="0"/>
                <a:cs typeface="Arial" pitchFamily="34" charset="0"/>
              </a:endParaRPr>
            </a:p>
          </p:txBody>
        </p:sp>
        <p:grpSp>
          <p:nvGrpSpPr>
            <p:cNvPr id="46" name="Group 45">
              <a:extLst>
                <a:ext uri="{FF2B5EF4-FFF2-40B4-BE49-F238E27FC236}">
                  <a16:creationId xmlns:a16="http://schemas.microsoft.com/office/drawing/2014/main" id="{A005372D-F00C-456F-BB7B-EABFD1A3AB97}"/>
                </a:ext>
              </a:extLst>
            </p:cNvPr>
            <p:cNvGrpSpPr/>
            <p:nvPr/>
          </p:nvGrpSpPr>
          <p:grpSpPr>
            <a:xfrm>
              <a:off x="463550" y="1238250"/>
              <a:ext cx="8070850" cy="4781550"/>
              <a:chOff x="238125" y="1123950"/>
              <a:chExt cx="8070850" cy="4781550"/>
            </a:xfrm>
          </p:grpSpPr>
          <p:sp>
            <p:nvSpPr>
              <p:cNvPr id="48" name="Line 70">
                <a:extLst>
                  <a:ext uri="{FF2B5EF4-FFF2-40B4-BE49-F238E27FC236}">
                    <a16:creationId xmlns:a16="http://schemas.microsoft.com/office/drawing/2014/main" id="{55E01424-257E-454C-9345-095CA142DFAA}"/>
                  </a:ext>
                </a:extLst>
              </p:cNvPr>
              <p:cNvSpPr>
                <a:spLocks noChangeShapeType="1"/>
              </p:cNvSpPr>
              <p:nvPr/>
            </p:nvSpPr>
            <p:spPr bwMode="auto">
              <a:xfrm flipV="1">
                <a:off x="2105025" y="3895725"/>
                <a:ext cx="4552950" cy="1343025"/>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50" name="Text Box 4">
                <a:extLst>
                  <a:ext uri="{FF2B5EF4-FFF2-40B4-BE49-F238E27FC236}">
                    <a16:creationId xmlns:a16="http://schemas.microsoft.com/office/drawing/2014/main" id="{B570A212-8E32-412A-925D-20C879CA4255}"/>
                  </a:ext>
                </a:extLst>
              </p:cNvPr>
              <p:cNvSpPr txBox="1">
                <a:spLocks noChangeArrowheads="1"/>
              </p:cNvSpPr>
              <p:nvPr/>
            </p:nvSpPr>
            <p:spPr bwMode="auto">
              <a:xfrm>
                <a:off x="238125" y="2714625"/>
                <a:ext cx="1447800" cy="438150"/>
              </a:xfrm>
              <a:prstGeom prst="rect">
                <a:avLst/>
              </a:prstGeom>
              <a:noFill/>
              <a:ln w="9525">
                <a:solidFill>
                  <a:schemeClr val="accent1"/>
                </a:solidFill>
                <a:miter lim="800000"/>
                <a:headEnd/>
                <a:tailEnd/>
              </a:ln>
            </p:spPr>
            <p:txBody>
              <a:bodyPr>
                <a:spAutoFit/>
              </a:bodyPr>
              <a:lstStyle/>
              <a:p>
                <a:pPr algn="ctr"/>
                <a:r>
                  <a:rPr lang="en-US" sz="1100">
                    <a:solidFill>
                      <a:schemeClr val="accent1">
                        <a:lumMod val="75000"/>
                      </a:schemeClr>
                    </a:solidFill>
                    <a:latin typeface="Arial" charset="0"/>
                  </a:rPr>
                  <a:t>Research and Development</a:t>
                </a:r>
              </a:p>
            </p:txBody>
          </p:sp>
          <p:sp>
            <p:nvSpPr>
              <p:cNvPr id="51" name="Text Box 3">
                <a:extLst>
                  <a:ext uri="{FF2B5EF4-FFF2-40B4-BE49-F238E27FC236}">
                    <a16:creationId xmlns:a16="http://schemas.microsoft.com/office/drawing/2014/main" id="{74DE8FB8-E2A0-4802-92B8-58605A222EF1}"/>
                  </a:ext>
                </a:extLst>
              </p:cNvPr>
              <p:cNvSpPr txBox="1">
                <a:spLocks noChangeArrowheads="1"/>
              </p:cNvSpPr>
              <p:nvPr/>
            </p:nvSpPr>
            <p:spPr bwMode="auto">
              <a:xfrm>
                <a:off x="4029613" y="2216150"/>
                <a:ext cx="1497525" cy="461665"/>
              </a:xfrm>
              <a:prstGeom prst="rect">
                <a:avLst/>
              </a:prstGeom>
              <a:noFill/>
              <a:ln w="12700">
                <a:solidFill>
                  <a:schemeClr val="accent1"/>
                </a:solidFill>
                <a:miter lim="800000"/>
                <a:headEnd/>
                <a:tailEnd/>
              </a:ln>
            </p:spPr>
            <p:txBody>
              <a:bodyPr wrap="none">
                <a:spAutoFit/>
              </a:bodyPr>
              <a:lstStyle/>
              <a:p>
                <a:pPr algn="ctr"/>
                <a:r>
                  <a:rPr lang="en-US" sz="1200" dirty="0">
                    <a:solidFill>
                      <a:schemeClr val="accent1">
                        <a:lumMod val="75000"/>
                      </a:schemeClr>
                    </a:solidFill>
                    <a:latin typeface="Arial" charset="0"/>
                  </a:rPr>
                  <a:t>PhD</a:t>
                </a:r>
              </a:p>
              <a:p>
                <a:pPr algn="ctr"/>
                <a:r>
                  <a:rPr lang="en-US" sz="1200" dirty="0">
                    <a:solidFill>
                      <a:schemeClr val="accent1">
                        <a:lumMod val="75000"/>
                      </a:schemeClr>
                    </a:solidFill>
                    <a:latin typeface="Arial" charset="0"/>
                  </a:rPr>
                  <a:t>Laboratory Director</a:t>
                </a:r>
              </a:p>
            </p:txBody>
          </p:sp>
          <p:sp>
            <p:nvSpPr>
              <p:cNvPr id="53" name="Text Box 5">
                <a:extLst>
                  <a:ext uri="{FF2B5EF4-FFF2-40B4-BE49-F238E27FC236}">
                    <a16:creationId xmlns:a16="http://schemas.microsoft.com/office/drawing/2014/main" id="{B477031C-0E49-447C-B158-1E29EE1D889E}"/>
                  </a:ext>
                </a:extLst>
              </p:cNvPr>
              <p:cNvSpPr txBox="1">
                <a:spLocks noChangeArrowheads="1"/>
              </p:cNvSpPr>
              <p:nvPr/>
            </p:nvSpPr>
            <p:spPr bwMode="auto">
              <a:xfrm>
                <a:off x="3683035" y="3600450"/>
                <a:ext cx="1273105" cy="261610"/>
              </a:xfrm>
              <a:prstGeom prst="rect">
                <a:avLst/>
              </a:prstGeom>
              <a:noFill/>
              <a:ln w="9525">
                <a:solidFill>
                  <a:schemeClr val="accent1"/>
                </a:solidFill>
                <a:miter lim="800000"/>
                <a:headEnd/>
                <a:tailEnd/>
              </a:ln>
            </p:spPr>
            <p:txBody>
              <a:bodyPr wrap="none">
                <a:spAutoFit/>
              </a:bodyPr>
              <a:lstStyle/>
              <a:p>
                <a:pPr algn="ctr"/>
                <a:r>
                  <a:rPr lang="en-US" sz="1100" dirty="0">
                    <a:solidFill>
                      <a:schemeClr val="accent1">
                        <a:lumMod val="75000"/>
                      </a:schemeClr>
                    </a:solidFill>
                    <a:latin typeface="Arial" charset="0"/>
                  </a:rPr>
                  <a:t> Admin. Assistant</a:t>
                </a:r>
              </a:p>
            </p:txBody>
          </p:sp>
          <p:sp>
            <p:nvSpPr>
              <p:cNvPr id="58" name="Text Box 6">
                <a:extLst>
                  <a:ext uri="{FF2B5EF4-FFF2-40B4-BE49-F238E27FC236}">
                    <a16:creationId xmlns:a16="http://schemas.microsoft.com/office/drawing/2014/main" id="{C700E882-B275-43BC-830A-73EF7F686C98}"/>
                  </a:ext>
                </a:extLst>
              </p:cNvPr>
              <p:cNvSpPr txBox="1">
                <a:spLocks noChangeArrowheads="1"/>
              </p:cNvSpPr>
              <p:nvPr/>
            </p:nvSpPr>
            <p:spPr bwMode="auto">
              <a:xfrm>
                <a:off x="6438899" y="3448050"/>
                <a:ext cx="1733550" cy="438150"/>
              </a:xfrm>
              <a:prstGeom prst="rect">
                <a:avLst/>
              </a:prstGeom>
              <a:noFill/>
              <a:ln w="9525">
                <a:solidFill>
                  <a:schemeClr val="accent1"/>
                </a:solidFill>
                <a:miter lim="800000"/>
                <a:headEnd/>
                <a:tailEnd/>
              </a:ln>
            </p:spPr>
            <p:txBody>
              <a:bodyPr>
                <a:spAutoFit/>
              </a:bodyPr>
              <a:lstStyle/>
              <a:p>
                <a:pPr algn="ctr"/>
                <a:r>
                  <a:rPr lang="en-US" sz="1100" dirty="0">
                    <a:solidFill>
                      <a:schemeClr val="accent1">
                        <a:lumMod val="75000"/>
                      </a:schemeClr>
                    </a:solidFill>
                    <a:latin typeface="Arial" charset="0"/>
                  </a:rPr>
                  <a:t>MBA</a:t>
                </a:r>
              </a:p>
              <a:p>
                <a:pPr algn="ctr"/>
                <a:r>
                  <a:rPr lang="en-US" sz="1100" dirty="0">
                    <a:solidFill>
                      <a:schemeClr val="accent1">
                        <a:lumMod val="75000"/>
                      </a:schemeClr>
                    </a:solidFill>
                    <a:latin typeface="Arial" charset="0"/>
                  </a:rPr>
                  <a:t>IMCPL Manager</a:t>
                </a:r>
              </a:p>
            </p:txBody>
          </p:sp>
          <p:sp>
            <p:nvSpPr>
              <p:cNvPr id="59" name="Line 11">
                <a:extLst>
                  <a:ext uri="{FF2B5EF4-FFF2-40B4-BE49-F238E27FC236}">
                    <a16:creationId xmlns:a16="http://schemas.microsoft.com/office/drawing/2014/main" id="{3D4B50B9-6E6F-485C-81F6-0EB4E3D88BA4}"/>
                  </a:ext>
                </a:extLst>
              </p:cNvPr>
              <p:cNvSpPr>
                <a:spLocks noChangeShapeType="1"/>
              </p:cNvSpPr>
              <p:nvPr/>
            </p:nvSpPr>
            <p:spPr bwMode="auto">
              <a:xfrm>
                <a:off x="5448299" y="3524250"/>
                <a:ext cx="990600" cy="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62" name="Line 13">
                <a:extLst>
                  <a:ext uri="{FF2B5EF4-FFF2-40B4-BE49-F238E27FC236}">
                    <a16:creationId xmlns:a16="http://schemas.microsoft.com/office/drawing/2014/main" id="{2290EB0D-2A86-4E88-AEA8-F159BD408752}"/>
                  </a:ext>
                </a:extLst>
              </p:cNvPr>
              <p:cNvSpPr>
                <a:spLocks noChangeShapeType="1"/>
              </p:cNvSpPr>
              <p:nvPr/>
            </p:nvSpPr>
            <p:spPr bwMode="auto">
              <a:xfrm flipH="1">
                <a:off x="5448299" y="2686050"/>
                <a:ext cx="0" cy="838200"/>
              </a:xfrm>
              <a:prstGeom prst="line">
                <a:avLst/>
              </a:prstGeom>
              <a:noFill/>
              <a:ln w="8001">
                <a:solidFill>
                  <a:schemeClr val="accent1"/>
                </a:solidFill>
                <a:round/>
                <a:headEnd/>
                <a:tailEnd/>
              </a:ln>
            </p:spPr>
            <p:txBody>
              <a:bodyPr/>
              <a:lstStyle/>
              <a:p>
                <a:endParaRPr lang="en-US">
                  <a:solidFill>
                    <a:schemeClr val="accent1">
                      <a:lumMod val="75000"/>
                    </a:schemeClr>
                  </a:solidFill>
                </a:endParaRPr>
              </a:p>
            </p:txBody>
          </p:sp>
          <p:sp>
            <p:nvSpPr>
              <p:cNvPr id="64" name="Text Box 19">
                <a:extLst>
                  <a:ext uri="{FF2B5EF4-FFF2-40B4-BE49-F238E27FC236}">
                    <a16:creationId xmlns:a16="http://schemas.microsoft.com/office/drawing/2014/main" id="{0ED31501-EE69-4A7A-909C-6AC53F4C82A0}"/>
                  </a:ext>
                </a:extLst>
              </p:cNvPr>
              <p:cNvSpPr txBox="1">
                <a:spLocks noChangeArrowheads="1"/>
              </p:cNvSpPr>
              <p:nvPr/>
            </p:nvSpPr>
            <p:spPr bwMode="auto">
              <a:xfrm>
                <a:off x="6151562" y="4667250"/>
                <a:ext cx="2157413" cy="269875"/>
              </a:xfrm>
              <a:prstGeom prst="rect">
                <a:avLst/>
              </a:prstGeom>
              <a:noFill/>
              <a:ln w="9525">
                <a:solidFill>
                  <a:schemeClr val="accent1"/>
                </a:solidFill>
                <a:miter lim="800000"/>
                <a:headEnd/>
                <a:tailEnd/>
              </a:ln>
            </p:spPr>
            <p:txBody>
              <a:bodyPr>
                <a:spAutoFit/>
              </a:bodyPr>
              <a:lstStyle/>
              <a:p>
                <a:pPr algn="ctr"/>
                <a:r>
                  <a:rPr lang="en-US" sz="1100">
                    <a:solidFill>
                      <a:schemeClr val="accent1">
                        <a:lumMod val="75000"/>
                      </a:schemeClr>
                    </a:solidFill>
                    <a:latin typeface="Arial" charset="0"/>
                  </a:rPr>
                  <a:t>Lead Technologists</a:t>
                </a:r>
              </a:p>
            </p:txBody>
          </p:sp>
          <p:sp>
            <p:nvSpPr>
              <p:cNvPr id="65" name="Text Box 20">
                <a:extLst>
                  <a:ext uri="{FF2B5EF4-FFF2-40B4-BE49-F238E27FC236}">
                    <a16:creationId xmlns:a16="http://schemas.microsoft.com/office/drawing/2014/main" id="{52CAD501-DEC2-4B39-8B95-F1DD04E8DE7B}"/>
                  </a:ext>
                </a:extLst>
              </p:cNvPr>
              <p:cNvSpPr txBox="1">
                <a:spLocks noChangeArrowheads="1"/>
              </p:cNvSpPr>
              <p:nvPr/>
            </p:nvSpPr>
            <p:spPr bwMode="auto">
              <a:xfrm>
                <a:off x="1714500" y="3457575"/>
                <a:ext cx="1676400" cy="430887"/>
              </a:xfrm>
              <a:prstGeom prst="rect">
                <a:avLst/>
              </a:prstGeom>
              <a:noFill/>
              <a:ln w="9525">
                <a:solidFill>
                  <a:schemeClr val="accent1"/>
                </a:solidFill>
                <a:miter lim="800000"/>
                <a:headEnd/>
                <a:tailEnd/>
              </a:ln>
            </p:spPr>
            <p:txBody>
              <a:bodyPr>
                <a:spAutoFit/>
              </a:bodyPr>
              <a:lstStyle/>
              <a:p>
                <a:pPr algn="ctr"/>
                <a:r>
                  <a:rPr lang="en-US" sz="1100" dirty="0">
                    <a:solidFill>
                      <a:schemeClr val="accent1">
                        <a:lumMod val="75000"/>
                      </a:schemeClr>
                    </a:solidFill>
                    <a:latin typeface="Arial" charset="0"/>
                  </a:rPr>
                  <a:t>Cellular Products Supervisor</a:t>
                </a:r>
              </a:p>
            </p:txBody>
          </p:sp>
          <p:sp>
            <p:nvSpPr>
              <p:cNvPr id="66" name="Text Box 28">
                <a:extLst>
                  <a:ext uri="{FF2B5EF4-FFF2-40B4-BE49-F238E27FC236}">
                    <a16:creationId xmlns:a16="http://schemas.microsoft.com/office/drawing/2014/main" id="{B0F5DB9E-49BB-4951-9746-8503CB8075F2}"/>
                  </a:ext>
                </a:extLst>
              </p:cNvPr>
              <p:cNvSpPr txBox="1">
                <a:spLocks noChangeArrowheads="1"/>
              </p:cNvSpPr>
              <p:nvPr/>
            </p:nvSpPr>
            <p:spPr bwMode="auto">
              <a:xfrm>
                <a:off x="4972049" y="5467350"/>
                <a:ext cx="1828800" cy="438150"/>
              </a:xfrm>
              <a:prstGeom prst="rect">
                <a:avLst/>
              </a:prstGeom>
              <a:noFill/>
              <a:ln w="9525">
                <a:solidFill>
                  <a:schemeClr val="accent1"/>
                </a:solidFill>
                <a:miter lim="800000"/>
                <a:headEnd/>
                <a:tailEnd/>
              </a:ln>
            </p:spPr>
            <p:txBody>
              <a:bodyPr>
                <a:spAutoFit/>
              </a:bodyPr>
              <a:lstStyle/>
              <a:p>
                <a:pPr algn="ctr"/>
                <a:r>
                  <a:rPr lang="en-US" sz="1100">
                    <a:solidFill>
                      <a:schemeClr val="accent1">
                        <a:lumMod val="75000"/>
                      </a:schemeClr>
                    </a:solidFill>
                    <a:latin typeface="Arial" charset="0"/>
                  </a:rPr>
                  <a:t>Cellular Products Lab &amp;</a:t>
                </a:r>
              </a:p>
              <a:p>
                <a:pPr algn="ctr"/>
                <a:r>
                  <a:rPr lang="en-US" sz="1100">
                    <a:solidFill>
                      <a:schemeClr val="accent1">
                        <a:lumMod val="75000"/>
                      </a:schemeClr>
                    </a:solidFill>
                    <a:latin typeface="Arial" charset="0"/>
                  </a:rPr>
                  <a:t>QA/QC Coordinator</a:t>
                </a:r>
              </a:p>
            </p:txBody>
          </p:sp>
          <p:sp>
            <p:nvSpPr>
              <p:cNvPr id="67" name="Text Box 21">
                <a:extLst>
                  <a:ext uri="{FF2B5EF4-FFF2-40B4-BE49-F238E27FC236}">
                    <a16:creationId xmlns:a16="http://schemas.microsoft.com/office/drawing/2014/main" id="{AC0A1C0B-D7A6-4AA4-A7CC-4ED32616EF28}"/>
                  </a:ext>
                </a:extLst>
              </p:cNvPr>
              <p:cNvSpPr txBox="1">
                <a:spLocks noChangeArrowheads="1"/>
              </p:cNvSpPr>
              <p:nvPr/>
            </p:nvSpPr>
            <p:spPr bwMode="auto">
              <a:xfrm>
                <a:off x="2895600" y="4619625"/>
                <a:ext cx="2381250" cy="254000"/>
              </a:xfrm>
              <a:prstGeom prst="rect">
                <a:avLst/>
              </a:prstGeom>
              <a:noFill/>
              <a:ln w="9525">
                <a:solidFill>
                  <a:schemeClr val="accent1"/>
                </a:solidFill>
                <a:miter lim="800000"/>
                <a:headEnd/>
                <a:tailEnd/>
              </a:ln>
            </p:spPr>
            <p:txBody>
              <a:bodyPr>
                <a:spAutoFit/>
              </a:bodyPr>
              <a:lstStyle/>
              <a:p>
                <a:pPr algn="ctr"/>
                <a:r>
                  <a:rPr lang="en-US" sz="1000" dirty="0">
                    <a:solidFill>
                      <a:schemeClr val="accent1">
                        <a:lumMod val="75000"/>
                      </a:schemeClr>
                    </a:solidFill>
                    <a:latin typeface="Arial" charset="0"/>
                  </a:rPr>
                  <a:t>Data Coordinator &amp; Analyst</a:t>
                </a:r>
              </a:p>
            </p:txBody>
          </p:sp>
          <p:sp>
            <p:nvSpPr>
              <p:cNvPr id="69" name="Text Box 29">
                <a:extLst>
                  <a:ext uri="{FF2B5EF4-FFF2-40B4-BE49-F238E27FC236}">
                    <a16:creationId xmlns:a16="http://schemas.microsoft.com/office/drawing/2014/main" id="{1810F49B-0C32-404D-BD98-6AEE9BF54FA3}"/>
                  </a:ext>
                </a:extLst>
              </p:cNvPr>
              <p:cNvSpPr txBox="1">
                <a:spLocks noChangeArrowheads="1"/>
              </p:cNvSpPr>
              <p:nvPr/>
            </p:nvSpPr>
            <p:spPr bwMode="auto">
              <a:xfrm>
                <a:off x="6905624" y="5467350"/>
                <a:ext cx="1374775" cy="438150"/>
              </a:xfrm>
              <a:prstGeom prst="rect">
                <a:avLst/>
              </a:prstGeom>
              <a:noFill/>
              <a:ln w="9525">
                <a:solidFill>
                  <a:schemeClr val="accent1"/>
                </a:solidFill>
                <a:miter lim="800000"/>
                <a:headEnd/>
                <a:tailEnd/>
              </a:ln>
            </p:spPr>
            <p:txBody>
              <a:bodyPr>
                <a:spAutoFit/>
              </a:bodyPr>
              <a:lstStyle/>
              <a:p>
                <a:pPr algn="ctr"/>
                <a:r>
                  <a:rPr lang="en-US" sz="1100">
                    <a:solidFill>
                      <a:schemeClr val="accent1">
                        <a:lumMod val="75000"/>
                      </a:schemeClr>
                    </a:solidFill>
                    <a:latin typeface="Arial" charset="0"/>
                  </a:rPr>
                  <a:t>Immunologic</a:t>
                </a:r>
              </a:p>
              <a:p>
                <a:pPr algn="ctr"/>
                <a:r>
                  <a:rPr lang="en-US" sz="1100">
                    <a:solidFill>
                      <a:schemeClr val="accent1">
                        <a:lumMod val="75000"/>
                      </a:schemeClr>
                    </a:solidFill>
                    <a:latin typeface="Arial" charset="0"/>
                  </a:rPr>
                  <a:t>Monitoring Lab</a:t>
                </a:r>
              </a:p>
            </p:txBody>
          </p:sp>
          <p:sp>
            <p:nvSpPr>
              <p:cNvPr id="71" name="Line 31">
                <a:extLst>
                  <a:ext uri="{FF2B5EF4-FFF2-40B4-BE49-F238E27FC236}">
                    <a16:creationId xmlns:a16="http://schemas.microsoft.com/office/drawing/2014/main" id="{BB75BA35-37D7-4E2E-BA15-DEE23D538499}"/>
                  </a:ext>
                </a:extLst>
              </p:cNvPr>
              <p:cNvSpPr>
                <a:spLocks noChangeShapeType="1"/>
              </p:cNvSpPr>
              <p:nvPr/>
            </p:nvSpPr>
            <p:spPr bwMode="auto">
              <a:xfrm flipH="1">
                <a:off x="4229100" y="5238750"/>
                <a:ext cx="0" cy="228600"/>
              </a:xfrm>
              <a:prstGeom prst="line">
                <a:avLst/>
              </a:prstGeom>
              <a:noFill/>
              <a:ln w="8001">
                <a:solidFill>
                  <a:schemeClr val="accent1"/>
                </a:solidFill>
                <a:round/>
                <a:headEnd/>
                <a:tailEnd/>
              </a:ln>
            </p:spPr>
            <p:txBody>
              <a:bodyPr/>
              <a:lstStyle/>
              <a:p>
                <a:endParaRPr lang="en-US">
                  <a:solidFill>
                    <a:schemeClr val="accent1">
                      <a:lumMod val="75000"/>
                    </a:schemeClr>
                  </a:solidFill>
                </a:endParaRPr>
              </a:p>
            </p:txBody>
          </p:sp>
          <p:sp>
            <p:nvSpPr>
              <p:cNvPr id="73" name="Line 42">
                <a:extLst>
                  <a:ext uri="{FF2B5EF4-FFF2-40B4-BE49-F238E27FC236}">
                    <a16:creationId xmlns:a16="http://schemas.microsoft.com/office/drawing/2014/main" id="{B00B8E8A-C402-4D8C-B806-3D9F0FFA2738}"/>
                  </a:ext>
                </a:extLst>
              </p:cNvPr>
              <p:cNvSpPr>
                <a:spLocks noChangeShapeType="1"/>
              </p:cNvSpPr>
              <p:nvPr/>
            </p:nvSpPr>
            <p:spPr bwMode="auto">
              <a:xfrm>
                <a:off x="4152900" y="2686050"/>
                <a:ext cx="0" cy="83820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74" name="Line 48">
                <a:extLst>
                  <a:ext uri="{FF2B5EF4-FFF2-40B4-BE49-F238E27FC236}">
                    <a16:creationId xmlns:a16="http://schemas.microsoft.com/office/drawing/2014/main" id="{EC002828-669A-43ED-A80C-1A2350978165}"/>
                  </a:ext>
                </a:extLst>
              </p:cNvPr>
              <p:cNvSpPr>
                <a:spLocks noChangeShapeType="1"/>
              </p:cNvSpPr>
              <p:nvPr/>
            </p:nvSpPr>
            <p:spPr bwMode="auto">
              <a:xfrm>
                <a:off x="7400924" y="5248275"/>
                <a:ext cx="3175" cy="20955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75" name="Line 49">
                <a:extLst>
                  <a:ext uri="{FF2B5EF4-FFF2-40B4-BE49-F238E27FC236}">
                    <a16:creationId xmlns:a16="http://schemas.microsoft.com/office/drawing/2014/main" id="{EEE40BCC-F253-4D92-A9A3-CF2721405A88}"/>
                  </a:ext>
                </a:extLst>
              </p:cNvPr>
              <p:cNvSpPr>
                <a:spLocks noChangeShapeType="1"/>
              </p:cNvSpPr>
              <p:nvPr/>
            </p:nvSpPr>
            <p:spPr bwMode="auto">
              <a:xfrm flipV="1">
                <a:off x="5686424" y="5238750"/>
                <a:ext cx="1714500" cy="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77" name="Line 51">
                <a:extLst>
                  <a:ext uri="{FF2B5EF4-FFF2-40B4-BE49-F238E27FC236}">
                    <a16:creationId xmlns:a16="http://schemas.microsoft.com/office/drawing/2014/main" id="{09D06DB8-7629-45A0-8B7D-FBAD66714F29}"/>
                  </a:ext>
                </a:extLst>
              </p:cNvPr>
              <p:cNvSpPr>
                <a:spLocks noChangeShapeType="1"/>
              </p:cNvSpPr>
              <p:nvPr/>
            </p:nvSpPr>
            <p:spPr bwMode="auto">
              <a:xfrm flipV="1">
                <a:off x="7143749" y="3905250"/>
                <a:ext cx="0" cy="76200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78" name="Line 52">
                <a:extLst>
                  <a:ext uri="{FF2B5EF4-FFF2-40B4-BE49-F238E27FC236}">
                    <a16:creationId xmlns:a16="http://schemas.microsoft.com/office/drawing/2014/main" id="{6781E0B9-6756-4CCF-8C02-EA15EC4C0E64}"/>
                  </a:ext>
                </a:extLst>
              </p:cNvPr>
              <p:cNvSpPr>
                <a:spLocks noChangeShapeType="1"/>
              </p:cNvSpPr>
              <p:nvPr/>
            </p:nvSpPr>
            <p:spPr bwMode="auto">
              <a:xfrm>
                <a:off x="4686299" y="2686050"/>
                <a:ext cx="0" cy="91440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79" name="Line 53">
                <a:extLst>
                  <a:ext uri="{FF2B5EF4-FFF2-40B4-BE49-F238E27FC236}">
                    <a16:creationId xmlns:a16="http://schemas.microsoft.com/office/drawing/2014/main" id="{001DD8A0-BAD0-476A-94B4-86A717FF3A9C}"/>
                  </a:ext>
                </a:extLst>
              </p:cNvPr>
              <p:cNvSpPr>
                <a:spLocks noChangeShapeType="1"/>
              </p:cNvSpPr>
              <p:nvPr/>
            </p:nvSpPr>
            <p:spPr bwMode="auto">
              <a:xfrm flipH="1">
                <a:off x="3390900" y="3524250"/>
                <a:ext cx="762000" cy="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81" name="Line 59">
                <a:extLst>
                  <a:ext uri="{FF2B5EF4-FFF2-40B4-BE49-F238E27FC236}">
                    <a16:creationId xmlns:a16="http://schemas.microsoft.com/office/drawing/2014/main" id="{746D9F42-6494-4D52-8D89-417F8AA71EF9}"/>
                  </a:ext>
                </a:extLst>
              </p:cNvPr>
              <p:cNvSpPr>
                <a:spLocks noChangeShapeType="1"/>
              </p:cNvSpPr>
              <p:nvPr/>
            </p:nvSpPr>
            <p:spPr bwMode="auto">
              <a:xfrm flipV="1">
                <a:off x="1685925" y="2495550"/>
                <a:ext cx="2209800" cy="285750"/>
              </a:xfrm>
              <a:prstGeom prst="line">
                <a:avLst/>
              </a:prstGeom>
              <a:noFill/>
              <a:ln w="9525">
                <a:solidFill>
                  <a:schemeClr val="accent1"/>
                </a:solidFill>
                <a:prstDash val="dash"/>
                <a:round/>
                <a:headEnd/>
                <a:tailEnd/>
              </a:ln>
            </p:spPr>
            <p:txBody>
              <a:bodyPr/>
              <a:lstStyle/>
              <a:p>
                <a:endParaRPr lang="en-US">
                  <a:solidFill>
                    <a:schemeClr val="accent1">
                      <a:lumMod val="75000"/>
                    </a:schemeClr>
                  </a:solidFill>
                </a:endParaRPr>
              </a:p>
            </p:txBody>
          </p:sp>
          <p:sp>
            <p:nvSpPr>
              <p:cNvPr id="82" name="Line 70">
                <a:extLst>
                  <a:ext uri="{FF2B5EF4-FFF2-40B4-BE49-F238E27FC236}">
                    <a16:creationId xmlns:a16="http://schemas.microsoft.com/office/drawing/2014/main" id="{C227A842-D5AE-4D36-84EF-A855219C16B0}"/>
                  </a:ext>
                </a:extLst>
              </p:cNvPr>
              <p:cNvSpPr>
                <a:spLocks noChangeShapeType="1"/>
              </p:cNvSpPr>
              <p:nvPr/>
            </p:nvSpPr>
            <p:spPr bwMode="auto">
              <a:xfrm>
                <a:off x="4229100" y="5238750"/>
                <a:ext cx="1447800" cy="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84" name="Line 72">
                <a:extLst>
                  <a:ext uri="{FF2B5EF4-FFF2-40B4-BE49-F238E27FC236}">
                    <a16:creationId xmlns:a16="http://schemas.microsoft.com/office/drawing/2014/main" id="{D22140D0-C893-4321-B604-42B11D37CAB3}"/>
                  </a:ext>
                </a:extLst>
              </p:cNvPr>
              <p:cNvSpPr>
                <a:spLocks noChangeShapeType="1"/>
              </p:cNvSpPr>
              <p:nvPr/>
            </p:nvSpPr>
            <p:spPr bwMode="auto">
              <a:xfrm flipH="1">
                <a:off x="5105398" y="2695576"/>
                <a:ext cx="1" cy="1924050"/>
              </a:xfrm>
              <a:prstGeom prst="line">
                <a:avLst/>
              </a:prstGeom>
              <a:noFill/>
              <a:ln w="8001">
                <a:solidFill>
                  <a:schemeClr val="accent1"/>
                </a:solidFill>
                <a:round/>
                <a:headEnd/>
                <a:tailEnd/>
              </a:ln>
            </p:spPr>
            <p:txBody>
              <a:bodyPr/>
              <a:lstStyle/>
              <a:p>
                <a:endParaRPr lang="en-US">
                  <a:solidFill>
                    <a:schemeClr val="accent1">
                      <a:lumMod val="75000"/>
                    </a:schemeClr>
                  </a:solidFill>
                </a:endParaRPr>
              </a:p>
            </p:txBody>
          </p:sp>
          <p:sp>
            <p:nvSpPr>
              <p:cNvPr id="85" name="Line 74">
                <a:extLst>
                  <a:ext uri="{FF2B5EF4-FFF2-40B4-BE49-F238E27FC236}">
                    <a16:creationId xmlns:a16="http://schemas.microsoft.com/office/drawing/2014/main" id="{35061C5B-5A3E-4E50-8976-EF1944A73C46}"/>
                  </a:ext>
                </a:extLst>
              </p:cNvPr>
              <p:cNvSpPr>
                <a:spLocks noChangeShapeType="1"/>
              </p:cNvSpPr>
              <p:nvPr/>
            </p:nvSpPr>
            <p:spPr bwMode="auto">
              <a:xfrm>
                <a:off x="5905499" y="5238750"/>
                <a:ext cx="0" cy="22860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86" name="Rectangle 2">
                <a:extLst>
                  <a:ext uri="{FF2B5EF4-FFF2-40B4-BE49-F238E27FC236}">
                    <a16:creationId xmlns:a16="http://schemas.microsoft.com/office/drawing/2014/main" id="{FA6E090E-FE50-4BBA-B71E-8AF7B24E55EB}"/>
                  </a:ext>
                </a:extLst>
              </p:cNvPr>
              <p:cNvSpPr>
                <a:spLocks noChangeArrowheads="1"/>
              </p:cNvSpPr>
              <p:nvPr/>
            </p:nvSpPr>
            <p:spPr bwMode="auto">
              <a:xfrm>
                <a:off x="1000125" y="2181225"/>
                <a:ext cx="1550988" cy="269875"/>
              </a:xfrm>
              <a:prstGeom prst="rect">
                <a:avLst/>
              </a:prstGeom>
              <a:noFill/>
              <a:ln w="9525">
                <a:solidFill>
                  <a:schemeClr val="accent1"/>
                </a:solidFill>
                <a:miter lim="800000"/>
                <a:headEnd/>
                <a:tailEnd/>
              </a:ln>
            </p:spPr>
            <p:txBody>
              <a:bodyPr>
                <a:spAutoFit/>
              </a:bodyPr>
              <a:lstStyle/>
              <a:p>
                <a:pPr algn="ctr"/>
                <a:r>
                  <a:rPr lang="en-US" sz="1100" b="1">
                    <a:solidFill>
                      <a:schemeClr val="accent1">
                        <a:lumMod val="75000"/>
                      </a:schemeClr>
                    </a:solidFill>
                    <a:latin typeface="Arial" charset="0"/>
                  </a:rPr>
                  <a:t>Advisory Committee</a:t>
                </a:r>
              </a:p>
            </p:txBody>
          </p:sp>
          <p:grpSp>
            <p:nvGrpSpPr>
              <p:cNvPr id="87" name="Group 43">
                <a:extLst>
                  <a:ext uri="{FF2B5EF4-FFF2-40B4-BE49-F238E27FC236}">
                    <a16:creationId xmlns:a16="http://schemas.microsoft.com/office/drawing/2014/main" id="{D0AAE8E4-FDF2-45EF-ADB6-04AE3467510D}"/>
                  </a:ext>
                </a:extLst>
              </p:cNvPr>
              <p:cNvGrpSpPr>
                <a:grpSpLocks/>
              </p:cNvGrpSpPr>
              <p:nvPr/>
            </p:nvGrpSpPr>
            <p:grpSpPr bwMode="auto">
              <a:xfrm>
                <a:off x="3924300" y="1123950"/>
                <a:ext cx="4152899" cy="1690688"/>
                <a:chOff x="2472" y="708"/>
                <a:chExt cx="2616" cy="1065"/>
              </a:xfrm>
            </p:grpSpPr>
            <p:sp>
              <p:nvSpPr>
                <p:cNvPr id="97" name="Text Box 7">
                  <a:extLst>
                    <a:ext uri="{FF2B5EF4-FFF2-40B4-BE49-F238E27FC236}">
                      <a16:creationId xmlns:a16="http://schemas.microsoft.com/office/drawing/2014/main" id="{43017129-B9B7-4300-9BC8-DE02205E1942}"/>
                    </a:ext>
                  </a:extLst>
                </p:cNvPr>
                <p:cNvSpPr txBox="1">
                  <a:spLocks noChangeArrowheads="1"/>
                </p:cNvSpPr>
                <p:nvPr/>
              </p:nvSpPr>
              <p:spPr bwMode="auto">
                <a:xfrm>
                  <a:off x="4062" y="1608"/>
                  <a:ext cx="864" cy="165"/>
                </a:xfrm>
                <a:prstGeom prst="rect">
                  <a:avLst/>
                </a:prstGeom>
                <a:noFill/>
                <a:ln w="9525">
                  <a:solidFill>
                    <a:schemeClr val="accent1"/>
                  </a:solidFill>
                  <a:miter lim="800000"/>
                  <a:headEnd/>
                  <a:tailEnd/>
                </a:ln>
              </p:spPr>
              <p:txBody>
                <a:bodyPr>
                  <a:spAutoFit/>
                </a:bodyPr>
                <a:lstStyle/>
                <a:p>
                  <a:pPr algn="ctr"/>
                  <a:r>
                    <a:rPr lang="en-US" sz="1100">
                      <a:solidFill>
                        <a:schemeClr val="accent1">
                          <a:lumMod val="75000"/>
                        </a:schemeClr>
                      </a:solidFill>
                      <a:latin typeface="Arial" charset="0"/>
                    </a:rPr>
                    <a:t>QA </a:t>
                  </a:r>
                  <a:r>
                    <a:rPr lang="en-US" sz="1100" dirty="0">
                      <a:solidFill>
                        <a:schemeClr val="accent1">
                          <a:lumMod val="75000"/>
                        </a:schemeClr>
                      </a:solidFill>
                      <a:latin typeface="Arial" charset="0"/>
                    </a:rPr>
                    <a:t>Manager</a:t>
                  </a:r>
                </a:p>
              </p:txBody>
            </p:sp>
            <p:sp>
              <p:nvSpPr>
                <p:cNvPr id="98" name="Rectangle 2">
                  <a:extLst>
                    <a:ext uri="{FF2B5EF4-FFF2-40B4-BE49-F238E27FC236}">
                      <a16:creationId xmlns:a16="http://schemas.microsoft.com/office/drawing/2014/main" id="{4DE55D06-8FD2-4F66-893B-8C5892F0B207}"/>
                    </a:ext>
                  </a:extLst>
                </p:cNvPr>
                <p:cNvSpPr>
                  <a:spLocks noChangeArrowheads="1"/>
                </p:cNvSpPr>
                <p:nvPr/>
              </p:nvSpPr>
              <p:spPr bwMode="auto">
                <a:xfrm>
                  <a:off x="2472" y="708"/>
                  <a:ext cx="1061" cy="330"/>
                </a:xfrm>
                <a:prstGeom prst="rect">
                  <a:avLst/>
                </a:prstGeom>
                <a:noFill/>
                <a:ln w="9525">
                  <a:solidFill>
                    <a:schemeClr val="accent1"/>
                  </a:solidFill>
                  <a:miter lim="800000"/>
                  <a:headEnd/>
                  <a:tailEnd/>
                </a:ln>
              </p:spPr>
              <p:txBody>
                <a:bodyPr>
                  <a:spAutoFit/>
                </a:bodyPr>
                <a:lstStyle/>
                <a:p>
                  <a:pPr algn="ctr"/>
                  <a:r>
                    <a:rPr lang="en-US" sz="1400" b="1" dirty="0">
                      <a:solidFill>
                        <a:schemeClr val="accent1">
                          <a:lumMod val="75000"/>
                        </a:schemeClr>
                      </a:solidFill>
                      <a:latin typeface="Arial" charset="0"/>
                    </a:rPr>
                    <a:t>Cancer Center Director </a:t>
                  </a:r>
                </a:p>
              </p:txBody>
            </p:sp>
            <p:sp>
              <p:nvSpPr>
                <p:cNvPr id="99" name="Line 10">
                  <a:extLst>
                    <a:ext uri="{FF2B5EF4-FFF2-40B4-BE49-F238E27FC236}">
                      <a16:creationId xmlns:a16="http://schemas.microsoft.com/office/drawing/2014/main" id="{3BB841EC-1990-4AE7-974B-275370B1107B}"/>
                    </a:ext>
                  </a:extLst>
                </p:cNvPr>
                <p:cNvSpPr>
                  <a:spLocks noChangeShapeType="1"/>
                </p:cNvSpPr>
                <p:nvPr/>
              </p:nvSpPr>
              <p:spPr bwMode="auto">
                <a:xfrm flipH="1">
                  <a:off x="4488" y="1512"/>
                  <a:ext cx="0" cy="98"/>
                </a:xfrm>
                <a:prstGeom prst="line">
                  <a:avLst/>
                </a:prstGeom>
                <a:noFill/>
                <a:ln w="8001">
                  <a:solidFill>
                    <a:schemeClr val="accent1"/>
                  </a:solidFill>
                  <a:round/>
                  <a:headEnd/>
                  <a:tailEnd/>
                </a:ln>
              </p:spPr>
              <p:txBody>
                <a:bodyPr/>
                <a:lstStyle/>
                <a:p>
                  <a:endParaRPr lang="en-US">
                    <a:solidFill>
                      <a:schemeClr val="accent1">
                        <a:lumMod val="75000"/>
                      </a:schemeClr>
                    </a:solidFill>
                  </a:endParaRPr>
                </a:p>
              </p:txBody>
            </p:sp>
            <p:sp>
              <p:nvSpPr>
                <p:cNvPr id="100" name="Text Box 6">
                  <a:extLst>
                    <a:ext uri="{FF2B5EF4-FFF2-40B4-BE49-F238E27FC236}">
                      <a16:creationId xmlns:a16="http://schemas.microsoft.com/office/drawing/2014/main" id="{F503A404-DBF8-4256-B683-724C2274FBA5}"/>
                    </a:ext>
                  </a:extLst>
                </p:cNvPr>
                <p:cNvSpPr txBox="1">
                  <a:spLocks noChangeArrowheads="1"/>
                </p:cNvSpPr>
                <p:nvPr/>
              </p:nvSpPr>
              <p:spPr bwMode="auto">
                <a:xfrm>
                  <a:off x="3894" y="1260"/>
                  <a:ext cx="1194" cy="155"/>
                </a:xfrm>
                <a:prstGeom prst="rect">
                  <a:avLst/>
                </a:prstGeom>
                <a:noFill/>
                <a:ln w="9525">
                  <a:solidFill>
                    <a:schemeClr val="accent1"/>
                  </a:solidFill>
                  <a:miter lim="800000"/>
                  <a:headEnd/>
                  <a:tailEnd/>
                </a:ln>
              </p:spPr>
              <p:txBody>
                <a:bodyPr>
                  <a:spAutoFit/>
                </a:bodyPr>
                <a:lstStyle/>
                <a:p>
                  <a:pPr algn="ctr"/>
                  <a:r>
                    <a:rPr lang="en-US" sz="1000" dirty="0">
                      <a:solidFill>
                        <a:schemeClr val="accent1">
                          <a:lumMod val="75000"/>
                        </a:schemeClr>
                      </a:solidFill>
                      <a:latin typeface="Arial" charset="0"/>
                    </a:rPr>
                    <a:t>Assoc. Dir. Res.</a:t>
                  </a:r>
                </a:p>
              </p:txBody>
            </p:sp>
            <p:sp>
              <p:nvSpPr>
                <p:cNvPr id="101" name="Rectangle 2">
                  <a:extLst>
                    <a:ext uri="{FF2B5EF4-FFF2-40B4-BE49-F238E27FC236}">
                      <a16:creationId xmlns:a16="http://schemas.microsoft.com/office/drawing/2014/main" id="{85873D00-EA05-41D3-A55F-75C77EA0E478}"/>
                    </a:ext>
                  </a:extLst>
                </p:cNvPr>
                <p:cNvSpPr>
                  <a:spLocks noChangeArrowheads="1"/>
                </p:cNvSpPr>
                <p:nvPr/>
              </p:nvSpPr>
              <p:spPr bwMode="auto">
                <a:xfrm>
                  <a:off x="4002" y="738"/>
                  <a:ext cx="977" cy="382"/>
                </a:xfrm>
                <a:prstGeom prst="rect">
                  <a:avLst/>
                </a:prstGeom>
                <a:noFill/>
                <a:ln w="9525">
                  <a:solidFill>
                    <a:schemeClr val="accent1"/>
                  </a:solidFill>
                  <a:miter lim="800000"/>
                  <a:headEnd/>
                  <a:tailEnd/>
                </a:ln>
              </p:spPr>
              <p:txBody>
                <a:bodyPr>
                  <a:spAutoFit/>
                </a:bodyPr>
                <a:lstStyle/>
                <a:p>
                  <a:pPr algn="ctr"/>
                  <a:r>
                    <a:rPr lang="en-US" sz="1100" b="1" dirty="0">
                      <a:solidFill>
                        <a:schemeClr val="accent1">
                          <a:lumMod val="75000"/>
                        </a:schemeClr>
                      </a:solidFill>
                      <a:latin typeface="Arial" charset="0"/>
                    </a:rPr>
                    <a:t>Shared Facility Oversight Advisory Committee</a:t>
                  </a:r>
                </a:p>
              </p:txBody>
            </p:sp>
            <p:sp>
              <p:nvSpPr>
                <p:cNvPr id="102" name="Line 11">
                  <a:extLst>
                    <a:ext uri="{FF2B5EF4-FFF2-40B4-BE49-F238E27FC236}">
                      <a16:creationId xmlns:a16="http://schemas.microsoft.com/office/drawing/2014/main" id="{BFC37A56-4423-4FEC-A302-18BFAABF4258}"/>
                    </a:ext>
                  </a:extLst>
                </p:cNvPr>
                <p:cNvSpPr>
                  <a:spLocks noChangeShapeType="1"/>
                </p:cNvSpPr>
                <p:nvPr/>
              </p:nvSpPr>
              <p:spPr bwMode="auto">
                <a:xfrm flipV="1">
                  <a:off x="3528" y="924"/>
                  <a:ext cx="462" cy="0"/>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103" name="Line 52">
                  <a:extLst>
                    <a:ext uri="{FF2B5EF4-FFF2-40B4-BE49-F238E27FC236}">
                      <a16:creationId xmlns:a16="http://schemas.microsoft.com/office/drawing/2014/main" id="{AA56F302-38DD-4A17-B4BC-C1A943580594}"/>
                    </a:ext>
                  </a:extLst>
                </p:cNvPr>
                <p:cNvSpPr>
                  <a:spLocks noChangeShapeType="1"/>
                </p:cNvSpPr>
                <p:nvPr/>
              </p:nvSpPr>
              <p:spPr bwMode="auto">
                <a:xfrm flipH="1">
                  <a:off x="3024" y="1020"/>
                  <a:ext cx="0" cy="372"/>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grpSp>
          <p:sp>
            <p:nvSpPr>
              <p:cNvPr id="88" name="Line 51">
                <a:extLst>
                  <a:ext uri="{FF2B5EF4-FFF2-40B4-BE49-F238E27FC236}">
                    <a16:creationId xmlns:a16="http://schemas.microsoft.com/office/drawing/2014/main" id="{4BEB6A6E-221A-4903-B1C3-385D57C92B40}"/>
                  </a:ext>
                </a:extLst>
              </p:cNvPr>
              <p:cNvSpPr>
                <a:spLocks noChangeShapeType="1"/>
              </p:cNvSpPr>
              <p:nvPr/>
            </p:nvSpPr>
            <p:spPr bwMode="auto">
              <a:xfrm flipV="1">
                <a:off x="5915024" y="4933950"/>
                <a:ext cx="1219200" cy="295275"/>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89" name="Line 51">
                <a:extLst>
                  <a:ext uri="{FF2B5EF4-FFF2-40B4-BE49-F238E27FC236}">
                    <a16:creationId xmlns:a16="http://schemas.microsoft.com/office/drawing/2014/main" id="{46AE0C3F-FF56-437A-9C08-CF54C021A9AA}"/>
                  </a:ext>
                </a:extLst>
              </p:cNvPr>
              <p:cNvSpPr>
                <a:spLocks noChangeShapeType="1"/>
              </p:cNvSpPr>
              <p:nvPr/>
            </p:nvSpPr>
            <p:spPr bwMode="auto">
              <a:xfrm flipV="1">
                <a:off x="3543300" y="2667000"/>
                <a:ext cx="342900" cy="161925"/>
              </a:xfrm>
              <a:prstGeom prst="line">
                <a:avLst/>
              </a:prstGeom>
              <a:noFill/>
              <a:ln w="9525">
                <a:solidFill>
                  <a:schemeClr val="accent1"/>
                </a:solidFill>
                <a:round/>
                <a:headEnd/>
                <a:tailEnd/>
              </a:ln>
            </p:spPr>
            <p:txBody>
              <a:bodyPr/>
              <a:lstStyle/>
              <a:p>
                <a:endParaRPr lang="en-US">
                  <a:solidFill>
                    <a:schemeClr val="accent1">
                      <a:lumMod val="75000"/>
                    </a:schemeClr>
                  </a:solidFill>
                </a:endParaRPr>
              </a:p>
            </p:txBody>
          </p:sp>
          <p:sp>
            <p:nvSpPr>
              <p:cNvPr id="90" name="Line 39">
                <a:extLst>
                  <a:ext uri="{FF2B5EF4-FFF2-40B4-BE49-F238E27FC236}">
                    <a16:creationId xmlns:a16="http://schemas.microsoft.com/office/drawing/2014/main" id="{5D5F90B7-16C2-4167-ABEE-939A4A10D755}"/>
                  </a:ext>
                </a:extLst>
              </p:cNvPr>
              <p:cNvSpPr>
                <a:spLocks noChangeShapeType="1"/>
              </p:cNvSpPr>
              <p:nvPr/>
            </p:nvSpPr>
            <p:spPr bwMode="auto">
              <a:xfrm>
                <a:off x="2552700" y="2336800"/>
                <a:ext cx="1343025" cy="63500"/>
              </a:xfrm>
              <a:prstGeom prst="line">
                <a:avLst/>
              </a:prstGeom>
              <a:noFill/>
              <a:ln w="9525">
                <a:solidFill>
                  <a:schemeClr val="accent1"/>
                </a:solidFill>
                <a:prstDash val="sysDot"/>
                <a:round/>
                <a:headEnd/>
                <a:tailEnd/>
              </a:ln>
            </p:spPr>
            <p:txBody>
              <a:bodyPr/>
              <a:lstStyle/>
              <a:p>
                <a:endParaRPr lang="en-US">
                  <a:solidFill>
                    <a:schemeClr val="accent1">
                      <a:lumMod val="75000"/>
                    </a:schemeClr>
                  </a:solidFill>
                </a:endParaRPr>
              </a:p>
            </p:txBody>
          </p:sp>
          <p:sp>
            <p:nvSpPr>
              <p:cNvPr id="91" name="Text Box 28">
                <a:extLst>
                  <a:ext uri="{FF2B5EF4-FFF2-40B4-BE49-F238E27FC236}">
                    <a16:creationId xmlns:a16="http://schemas.microsoft.com/office/drawing/2014/main" id="{B1775F84-0D78-4518-999B-880A2DEA2875}"/>
                  </a:ext>
                </a:extLst>
              </p:cNvPr>
              <p:cNvSpPr txBox="1">
                <a:spLocks noChangeArrowheads="1"/>
              </p:cNvSpPr>
              <p:nvPr/>
            </p:nvSpPr>
            <p:spPr bwMode="auto">
              <a:xfrm>
                <a:off x="1200150" y="5467350"/>
                <a:ext cx="1828800" cy="430887"/>
              </a:xfrm>
              <a:prstGeom prst="rect">
                <a:avLst/>
              </a:prstGeom>
              <a:noFill/>
              <a:ln w="9525">
                <a:solidFill>
                  <a:schemeClr val="accent1"/>
                </a:solidFill>
                <a:miter lim="800000"/>
                <a:headEnd/>
                <a:tailEnd/>
              </a:ln>
            </p:spPr>
            <p:txBody>
              <a:bodyPr>
                <a:spAutoFit/>
              </a:bodyPr>
              <a:lstStyle/>
              <a:p>
                <a:pPr algn="ctr"/>
                <a:r>
                  <a:rPr lang="en-US" sz="1100" dirty="0">
                    <a:solidFill>
                      <a:schemeClr val="accent1">
                        <a:lumMod val="75000"/>
                      </a:schemeClr>
                    </a:solidFill>
                    <a:latin typeface="Arial" charset="0"/>
                  </a:rPr>
                  <a:t>Material &amp; Reagents</a:t>
                </a:r>
              </a:p>
              <a:p>
                <a:pPr algn="ctr"/>
                <a:r>
                  <a:rPr lang="en-US" sz="1100" dirty="0">
                    <a:solidFill>
                      <a:schemeClr val="accent1">
                        <a:lumMod val="75000"/>
                      </a:schemeClr>
                    </a:solidFill>
                    <a:latin typeface="Arial" charset="0"/>
                  </a:rPr>
                  <a:t> Control</a:t>
                </a:r>
              </a:p>
            </p:txBody>
          </p:sp>
          <p:sp>
            <p:nvSpPr>
              <p:cNvPr id="92" name="Line 31">
                <a:extLst>
                  <a:ext uri="{FF2B5EF4-FFF2-40B4-BE49-F238E27FC236}">
                    <a16:creationId xmlns:a16="http://schemas.microsoft.com/office/drawing/2014/main" id="{3871968A-236B-413C-A35A-9ED450AB6500}"/>
                  </a:ext>
                </a:extLst>
              </p:cNvPr>
              <p:cNvSpPr>
                <a:spLocks noChangeShapeType="1"/>
              </p:cNvSpPr>
              <p:nvPr/>
            </p:nvSpPr>
            <p:spPr bwMode="auto">
              <a:xfrm flipH="1">
                <a:off x="2095500" y="5248275"/>
                <a:ext cx="0" cy="228600"/>
              </a:xfrm>
              <a:prstGeom prst="line">
                <a:avLst/>
              </a:prstGeom>
              <a:noFill/>
              <a:ln w="8001">
                <a:solidFill>
                  <a:schemeClr val="accent1"/>
                </a:solidFill>
                <a:round/>
                <a:headEnd/>
                <a:tailEnd/>
              </a:ln>
            </p:spPr>
            <p:txBody>
              <a:bodyPr/>
              <a:lstStyle/>
              <a:p>
                <a:endParaRPr lang="en-US">
                  <a:solidFill>
                    <a:schemeClr val="accent1">
                      <a:lumMod val="75000"/>
                    </a:schemeClr>
                  </a:solidFill>
                </a:endParaRPr>
              </a:p>
            </p:txBody>
          </p:sp>
          <p:cxnSp>
            <p:nvCxnSpPr>
              <p:cNvPr id="93" name="Straight Connector 92">
                <a:extLst>
                  <a:ext uri="{FF2B5EF4-FFF2-40B4-BE49-F238E27FC236}">
                    <a16:creationId xmlns:a16="http://schemas.microsoft.com/office/drawing/2014/main" id="{0F67A3FE-5318-4FDC-8582-7D45A025DF3A}"/>
                  </a:ext>
                </a:extLst>
              </p:cNvPr>
              <p:cNvCxnSpPr>
                <a:endCxn id="100" idx="0"/>
              </p:cNvCxnSpPr>
              <p:nvPr/>
            </p:nvCxnSpPr>
            <p:spPr bwMode="auto">
              <a:xfrm>
                <a:off x="5581650" y="1609725"/>
                <a:ext cx="1547812" cy="3905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4" name="Rectangle 46">
                <a:extLst>
                  <a:ext uri="{FF2B5EF4-FFF2-40B4-BE49-F238E27FC236}">
                    <a16:creationId xmlns:a16="http://schemas.microsoft.com/office/drawing/2014/main" id="{41515B42-C18A-4757-833B-6FC92F7601E8}"/>
                  </a:ext>
                </a:extLst>
              </p:cNvPr>
              <p:cNvSpPr>
                <a:spLocks noChangeArrowheads="1"/>
              </p:cNvSpPr>
              <p:nvPr/>
            </p:nvSpPr>
            <p:spPr bwMode="auto">
              <a:xfrm>
                <a:off x="2305050" y="2832527"/>
                <a:ext cx="1276350" cy="430887"/>
              </a:xfrm>
              <a:prstGeom prst="rect">
                <a:avLst/>
              </a:prstGeom>
              <a:noFill/>
              <a:ln w="9525">
                <a:solidFill>
                  <a:schemeClr val="accent1"/>
                </a:solidFill>
                <a:miter lim="800000"/>
                <a:headEnd/>
                <a:tailEnd/>
              </a:ln>
            </p:spPr>
            <p:txBody>
              <a:bodyPr>
                <a:spAutoFit/>
              </a:bodyPr>
              <a:lstStyle/>
              <a:p>
                <a:pPr algn="ctr"/>
                <a:r>
                  <a:rPr lang="en-US" sz="1100" dirty="0">
                    <a:solidFill>
                      <a:schemeClr val="accent1">
                        <a:lumMod val="75000"/>
                      </a:schemeClr>
                    </a:solidFill>
                    <a:latin typeface="Arial" charset="0"/>
                  </a:rPr>
                  <a:t>Office/Grants</a:t>
                </a:r>
              </a:p>
              <a:p>
                <a:pPr algn="ctr"/>
                <a:r>
                  <a:rPr lang="en-US" sz="1100" dirty="0">
                    <a:solidFill>
                      <a:schemeClr val="accent1">
                        <a:lumMod val="75000"/>
                      </a:schemeClr>
                    </a:solidFill>
                    <a:latin typeface="Arial" charset="0"/>
                  </a:rPr>
                  <a:t>Administrator</a:t>
                </a:r>
              </a:p>
            </p:txBody>
          </p:sp>
          <p:sp>
            <p:nvSpPr>
              <p:cNvPr id="95" name="Text Box 3">
                <a:extLst>
                  <a:ext uri="{FF2B5EF4-FFF2-40B4-BE49-F238E27FC236}">
                    <a16:creationId xmlns:a16="http://schemas.microsoft.com/office/drawing/2014/main" id="{13C30B42-C1AF-4D14-9704-2598E40582DC}"/>
                  </a:ext>
                </a:extLst>
              </p:cNvPr>
              <p:cNvSpPr txBox="1">
                <a:spLocks noChangeArrowheads="1"/>
              </p:cNvSpPr>
              <p:nvPr/>
            </p:nvSpPr>
            <p:spPr bwMode="auto">
              <a:xfrm>
                <a:off x="2273474" y="1638743"/>
                <a:ext cx="1244251" cy="430887"/>
              </a:xfrm>
              <a:prstGeom prst="rect">
                <a:avLst/>
              </a:prstGeom>
              <a:noFill/>
              <a:ln w="9525">
                <a:solidFill>
                  <a:schemeClr val="accent1"/>
                </a:solidFill>
                <a:miter lim="800000"/>
                <a:headEnd/>
                <a:tailEnd/>
              </a:ln>
            </p:spPr>
            <p:txBody>
              <a:bodyPr wrap="none">
                <a:spAutoFit/>
              </a:bodyPr>
              <a:lstStyle/>
              <a:p>
                <a:pPr algn="ctr"/>
                <a:r>
                  <a:rPr lang="en-US" sz="1100" dirty="0">
                    <a:solidFill>
                      <a:schemeClr val="accent1">
                        <a:lumMod val="75000"/>
                      </a:schemeClr>
                    </a:solidFill>
                    <a:latin typeface="Arial" charset="0"/>
                  </a:rPr>
                  <a:t>Hem/</a:t>
                </a:r>
                <a:r>
                  <a:rPr lang="en-US" sz="1100" dirty="0" err="1">
                    <a:solidFill>
                      <a:schemeClr val="accent1">
                        <a:lumMod val="75000"/>
                      </a:schemeClr>
                    </a:solidFill>
                    <a:latin typeface="Arial" charset="0"/>
                  </a:rPr>
                  <a:t>Onc</a:t>
                </a:r>
                <a:r>
                  <a:rPr lang="en-US" sz="1100" dirty="0">
                    <a:solidFill>
                      <a:schemeClr val="accent1">
                        <a:lumMod val="75000"/>
                      </a:schemeClr>
                    </a:solidFill>
                    <a:latin typeface="Arial" charset="0"/>
                  </a:rPr>
                  <a:t> MD</a:t>
                </a:r>
              </a:p>
              <a:p>
                <a:pPr algn="ctr"/>
                <a:r>
                  <a:rPr lang="en-US" sz="1100" dirty="0">
                    <a:solidFill>
                      <a:schemeClr val="accent1">
                        <a:lumMod val="75000"/>
                      </a:schemeClr>
                    </a:solidFill>
                    <a:latin typeface="Arial" charset="0"/>
                  </a:rPr>
                  <a:t>Medical Director</a:t>
                </a:r>
              </a:p>
            </p:txBody>
          </p:sp>
          <p:cxnSp>
            <p:nvCxnSpPr>
              <p:cNvPr id="96" name="Straight Connector 95">
                <a:extLst>
                  <a:ext uri="{FF2B5EF4-FFF2-40B4-BE49-F238E27FC236}">
                    <a16:creationId xmlns:a16="http://schemas.microsoft.com/office/drawing/2014/main" id="{E88B54E2-5E04-4908-B0DB-373355319EBE}"/>
                  </a:ext>
                </a:extLst>
              </p:cNvPr>
              <p:cNvCxnSpPr>
                <a:stCxn id="95" idx="3"/>
              </p:cNvCxnSpPr>
              <p:nvPr/>
            </p:nvCxnSpPr>
            <p:spPr>
              <a:xfrm>
                <a:off x="3517725" y="1854187"/>
                <a:ext cx="905050" cy="356056"/>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05FD0850-9136-4061-8650-413C2AD557CD}"/>
                </a:ext>
              </a:extLst>
            </p:cNvPr>
            <p:cNvSpPr txBox="1"/>
            <p:nvPr/>
          </p:nvSpPr>
          <p:spPr>
            <a:xfrm>
              <a:off x="3505200" y="5591175"/>
              <a:ext cx="1446229" cy="430887"/>
            </a:xfrm>
            <a:prstGeom prst="rect">
              <a:avLst/>
            </a:prstGeom>
            <a:noFill/>
            <a:ln>
              <a:solidFill>
                <a:schemeClr val="accent1"/>
              </a:solidFill>
            </a:ln>
          </p:spPr>
          <p:txBody>
            <a:bodyPr wrap="none" rtlCol="0">
              <a:spAutoFit/>
            </a:bodyPr>
            <a:lstStyle/>
            <a:p>
              <a:pPr algn="ctr"/>
              <a:r>
                <a:rPr lang="en-US" sz="1100" dirty="0">
                  <a:solidFill>
                    <a:schemeClr val="accent1">
                      <a:lumMod val="75000"/>
                    </a:schemeClr>
                  </a:solidFill>
                  <a:latin typeface="Arial" charset="0"/>
                </a:rPr>
                <a:t>Tissue Procurement</a:t>
              </a:r>
            </a:p>
            <a:p>
              <a:pPr algn="ctr"/>
              <a:r>
                <a:rPr lang="en-US" sz="1100" dirty="0">
                  <a:solidFill>
                    <a:schemeClr val="accent1">
                      <a:lumMod val="75000"/>
                    </a:schemeClr>
                  </a:solidFill>
                  <a:latin typeface="Arial" charset="0"/>
                </a:rPr>
                <a:t>Facility</a:t>
              </a:r>
            </a:p>
          </p:txBody>
        </p:sp>
      </p:grpSp>
      <p:sp>
        <p:nvSpPr>
          <p:cNvPr id="3" name="Oval 2">
            <a:extLst>
              <a:ext uri="{FF2B5EF4-FFF2-40B4-BE49-F238E27FC236}">
                <a16:creationId xmlns:a16="http://schemas.microsoft.com/office/drawing/2014/main" id="{9D4A2DA3-F3E9-4F01-8976-DA261057B5C6}"/>
              </a:ext>
            </a:extLst>
          </p:cNvPr>
          <p:cNvSpPr/>
          <p:nvPr/>
        </p:nvSpPr>
        <p:spPr>
          <a:xfrm>
            <a:off x="8102599" y="2982653"/>
            <a:ext cx="1550987" cy="4716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B5EFD644-883F-4537-A52B-4165FB81A840}"/>
              </a:ext>
            </a:extLst>
          </p:cNvPr>
          <p:cNvSpPr/>
          <p:nvPr/>
        </p:nvSpPr>
        <p:spPr>
          <a:xfrm>
            <a:off x="3889435" y="2111409"/>
            <a:ext cx="1550987" cy="54540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DA1DDC7-8514-4485-8F23-D85993F92D67}"/>
              </a:ext>
            </a:extLst>
          </p:cNvPr>
          <p:cNvSpPr/>
          <p:nvPr/>
        </p:nvSpPr>
        <p:spPr>
          <a:xfrm>
            <a:off x="1425841" y="1526453"/>
            <a:ext cx="2290322" cy="7831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534415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1907378" y="2740239"/>
            <a:ext cx="4772600" cy="1749854"/>
            <a:chOff x="21161796" y="5557854"/>
            <a:chExt cx="2705899" cy="834088"/>
          </a:xfrm>
        </p:grpSpPr>
        <p:pic>
          <p:nvPicPr>
            <p:cNvPr id="5" name="Picture 2" descr="C:\Documents and Settings\Butterfield\Slides\Old Presentations\Tim Bio Figs\DCpink.TIF"/>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471726" y="5557854"/>
              <a:ext cx="1006698" cy="831850"/>
            </a:xfrm>
            <a:prstGeom prst="rect">
              <a:avLst/>
            </a:prstGeom>
            <a:noFill/>
            <a:extLst>
              <a:ext uri="{909E8E84-426E-40DD-AFC4-6F175D3DCCD1}">
                <a14:hiddenFill xmlns:a14="http://schemas.microsoft.com/office/drawing/2010/main">
                  <a:solidFill>
                    <a:srgbClr val="FFFFFF"/>
                  </a:solidFill>
                </a14:hiddenFill>
              </a:ext>
            </a:extLst>
          </p:spPr>
        </p:pic>
        <p:sp>
          <p:nvSpPr>
            <p:cNvPr id="6" name="Oval 104"/>
            <p:cNvSpPr>
              <a:spLocks noChangeArrowheads="1"/>
            </p:cNvSpPr>
            <p:nvPr/>
          </p:nvSpPr>
          <p:spPr bwMode="auto">
            <a:xfrm>
              <a:off x="23548607" y="5706285"/>
              <a:ext cx="319088" cy="298450"/>
            </a:xfrm>
            <a:prstGeom prst="ellipse">
              <a:avLst/>
            </a:prstGeom>
            <a:solidFill>
              <a:schemeClr val="accent1">
                <a:lumMod val="60000"/>
                <a:lumOff val="40000"/>
              </a:schemeClr>
            </a:solidFill>
            <a:ln w="9525">
              <a:solidFill>
                <a:schemeClr val="accent1"/>
              </a:solidFill>
              <a:round/>
              <a:headEnd/>
              <a:tailEnd/>
            </a:ln>
          </p:spPr>
          <p:txBody>
            <a:bodyPr wrap="none" anchor="ctr"/>
            <a:lstStyle/>
            <a:p>
              <a:endParaRPr lang="en-US" sz="1800">
                <a:solidFill>
                  <a:prstClr val="black"/>
                </a:solidFill>
                <a:latin typeface="Arial" charset="0"/>
                <a:cs typeface="Arial" charset="0"/>
              </a:endParaRPr>
            </a:p>
          </p:txBody>
        </p:sp>
        <p:sp>
          <p:nvSpPr>
            <p:cNvPr id="7" name="Oval 105"/>
            <p:cNvSpPr>
              <a:spLocks noChangeArrowheads="1"/>
            </p:cNvSpPr>
            <p:nvPr/>
          </p:nvSpPr>
          <p:spPr bwMode="auto">
            <a:xfrm>
              <a:off x="23222850" y="6028547"/>
              <a:ext cx="319088" cy="298450"/>
            </a:xfrm>
            <a:prstGeom prst="ellipse">
              <a:avLst/>
            </a:prstGeom>
            <a:solidFill>
              <a:schemeClr val="accent1">
                <a:lumMod val="60000"/>
                <a:lumOff val="40000"/>
              </a:schemeClr>
            </a:solidFill>
            <a:ln w="9525">
              <a:solidFill>
                <a:schemeClr val="accent1"/>
              </a:solidFill>
              <a:round/>
              <a:headEnd/>
              <a:tailEnd/>
            </a:ln>
          </p:spPr>
          <p:txBody>
            <a:bodyPr wrap="none" anchor="ctr"/>
            <a:lstStyle/>
            <a:p>
              <a:endParaRPr lang="en-US" sz="1800">
                <a:solidFill>
                  <a:prstClr val="black"/>
                </a:solidFill>
                <a:latin typeface="Arial" charset="0"/>
                <a:cs typeface="Arial" charset="0"/>
              </a:endParaRPr>
            </a:p>
          </p:txBody>
        </p:sp>
        <p:sp>
          <p:nvSpPr>
            <p:cNvPr id="8" name="Oval 106"/>
            <p:cNvSpPr>
              <a:spLocks noChangeArrowheads="1"/>
            </p:cNvSpPr>
            <p:nvPr/>
          </p:nvSpPr>
          <p:spPr bwMode="auto">
            <a:xfrm>
              <a:off x="22751165" y="5783279"/>
              <a:ext cx="319088" cy="298450"/>
            </a:xfrm>
            <a:prstGeom prst="ellipse">
              <a:avLst/>
            </a:prstGeom>
            <a:solidFill>
              <a:schemeClr val="accent1">
                <a:lumMod val="60000"/>
                <a:lumOff val="40000"/>
              </a:schemeClr>
            </a:solidFill>
            <a:ln w="9525">
              <a:solidFill>
                <a:schemeClr val="accent1"/>
              </a:solidFill>
              <a:round/>
              <a:headEnd/>
              <a:tailEnd/>
            </a:ln>
          </p:spPr>
          <p:txBody>
            <a:bodyPr wrap="none" anchor="ctr"/>
            <a:lstStyle/>
            <a:p>
              <a:endParaRPr lang="en-US" sz="1800">
                <a:solidFill>
                  <a:prstClr val="black"/>
                </a:solidFill>
                <a:latin typeface="Arial" charset="0"/>
                <a:cs typeface="Arial" charset="0"/>
              </a:endParaRPr>
            </a:p>
          </p:txBody>
        </p:sp>
        <p:sp>
          <p:nvSpPr>
            <p:cNvPr id="9" name="TextBox 116"/>
            <p:cNvSpPr txBox="1">
              <a:spLocks noChangeArrowheads="1"/>
            </p:cNvSpPr>
            <p:nvPr/>
          </p:nvSpPr>
          <p:spPr bwMode="auto">
            <a:xfrm>
              <a:off x="23554957" y="5722018"/>
              <a:ext cx="309563" cy="338138"/>
            </a:xfrm>
            <a:prstGeom prst="rect">
              <a:avLst/>
            </a:prstGeom>
            <a:noFill/>
            <a:ln w="9525">
              <a:noFill/>
              <a:miter lim="800000"/>
              <a:headEnd/>
              <a:tailEnd/>
            </a:ln>
          </p:spPr>
          <p:txBody>
            <a:bodyPr wrap="none">
              <a:spAutoFit/>
            </a:bodyPr>
            <a:lstStyle/>
            <a:p>
              <a:r>
                <a:rPr lang="en-US" sz="1600" dirty="0">
                  <a:solidFill>
                    <a:prstClr val="black"/>
                  </a:solidFill>
                  <a:latin typeface="Arial" charset="0"/>
                  <a:cs typeface="Arial" charset="0"/>
                </a:rPr>
                <a:t>T</a:t>
              </a:r>
            </a:p>
          </p:txBody>
        </p:sp>
        <p:sp>
          <p:nvSpPr>
            <p:cNvPr id="10" name="TextBox 117"/>
            <p:cNvSpPr txBox="1">
              <a:spLocks noChangeArrowheads="1"/>
            </p:cNvSpPr>
            <p:nvPr/>
          </p:nvSpPr>
          <p:spPr bwMode="auto">
            <a:xfrm>
              <a:off x="23232375" y="6053804"/>
              <a:ext cx="309563" cy="338138"/>
            </a:xfrm>
            <a:prstGeom prst="rect">
              <a:avLst/>
            </a:prstGeom>
            <a:noFill/>
            <a:ln w="9525">
              <a:noFill/>
              <a:miter lim="800000"/>
              <a:headEnd/>
              <a:tailEnd/>
            </a:ln>
          </p:spPr>
          <p:txBody>
            <a:bodyPr wrap="none">
              <a:spAutoFit/>
            </a:bodyPr>
            <a:lstStyle/>
            <a:p>
              <a:r>
                <a:rPr lang="en-US" sz="1600" dirty="0">
                  <a:solidFill>
                    <a:prstClr val="black"/>
                  </a:solidFill>
                  <a:latin typeface="Arial" charset="0"/>
                  <a:cs typeface="Arial" charset="0"/>
                </a:rPr>
                <a:t>T</a:t>
              </a:r>
            </a:p>
          </p:txBody>
        </p:sp>
        <p:sp>
          <p:nvSpPr>
            <p:cNvPr id="11" name="TextBox 118"/>
            <p:cNvSpPr txBox="1">
              <a:spLocks noChangeArrowheads="1"/>
            </p:cNvSpPr>
            <p:nvPr/>
          </p:nvSpPr>
          <p:spPr bwMode="auto">
            <a:xfrm>
              <a:off x="22760691" y="5799013"/>
              <a:ext cx="309563" cy="338138"/>
            </a:xfrm>
            <a:prstGeom prst="rect">
              <a:avLst/>
            </a:prstGeom>
            <a:noFill/>
            <a:ln w="9525">
              <a:noFill/>
              <a:miter lim="800000"/>
              <a:headEnd/>
              <a:tailEnd/>
            </a:ln>
          </p:spPr>
          <p:txBody>
            <a:bodyPr wrap="none">
              <a:spAutoFit/>
            </a:bodyPr>
            <a:lstStyle/>
            <a:p>
              <a:r>
                <a:rPr lang="en-US" sz="1600" dirty="0">
                  <a:solidFill>
                    <a:prstClr val="black"/>
                  </a:solidFill>
                  <a:latin typeface="Arial" charset="0"/>
                  <a:cs typeface="Arial" charset="0"/>
                </a:rPr>
                <a:t>T</a:t>
              </a:r>
            </a:p>
          </p:txBody>
        </p:sp>
        <p:grpSp>
          <p:nvGrpSpPr>
            <p:cNvPr id="12" name="Group 25"/>
            <p:cNvGrpSpPr>
              <a:grpSpLocks/>
            </p:cNvGrpSpPr>
            <p:nvPr/>
          </p:nvGrpSpPr>
          <p:grpSpPr bwMode="auto">
            <a:xfrm>
              <a:off x="21161796" y="5719763"/>
              <a:ext cx="393971" cy="323881"/>
              <a:chOff x="334" y="3131"/>
              <a:chExt cx="861" cy="768"/>
            </a:xfrm>
            <a:solidFill>
              <a:srgbClr val="FF00FF"/>
            </a:solidFill>
          </p:grpSpPr>
          <p:grpSp>
            <p:nvGrpSpPr>
              <p:cNvPr id="13" name="Group 26"/>
              <p:cNvGrpSpPr>
                <a:grpSpLocks/>
              </p:cNvGrpSpPr>
              <p:nvPr/>
            </p:nvGrpSpPr>
            <p:grpSpPr bwMode="auto">
              <a:xfrm>
                <a:off x="539" y="3131"/>
                <a:ext cx="137" cy="195"/>
                <a:chOff x="810" y="2521"/>
                <a:chExt cx="168" cy="257"/>
              </a:xfrm>
              <a:grpFill/>
            </p:grpSpPr>
            <p:sp>
              <p:nvSpPr>
                <p:cNvPr id="30" name="Line 27"/>
                <p:cNvSpPr>
                  <a:spLocks noChangeShapeType="1"/>
                </p:cNvSpPr>
                <p:nvPr/>
              </p:nvSpPr>
              <p:spPr bwMode="auto">
                <a:xfrm>
                  <a:off x="878" y="2600"/>
                  <a:ext cx="100" cy="178"/>
                </a:xfrm>
                <a:prstGeom prst="line">
                  <a:avLst/>
                </a:prstGeom>
                <a:grpFill/>
                <a:ln w="19050">
                  <a:solidFill>
                    <a:schemeClr val="accent1">
                      <a:lumMod val="50000"/>
                    </a:schemeClr>
                  </a:solidFill>
                  <a:round/>
                  <a:headEnd/>
                  <a:tailEnd/>
                </a:ln>
              </p:spPr>
              <p:txBody>
                <a:bodyPr wrap="none" anchor="ctr"/>
                <a:lstStyle/>
                <a:p>
                  <a:endParaRPr lang="en-US"/>
                </a:p>
              </p:txBody>
            </p:sp>
            <p:sp>
              <p:nvSpPr>
                <p:cNvPr id="31" name="Oval 28"/>
                <p:cNvSpPr>
                  <a:spLocks noChangeArrowheads="1"/>
                </p:cNvSpPr>
                <p:nvPr/>
              </p:nvSpPr>
              <p:spPr bwMode="auto">
                <a:xfrm>
                  <a:off x="810" y="2521"/>
                  <a:ext cx="111" cy="100"/>
                </a:xfrm>
                <a:prstGeom prst="ellipse">
                  <a:avLst/>
                </a:prstGeom>
                <a:solidFill>
                  <a:schemeClr val="accent1"/>
                </a:solidFill>
                <a:ln w="9525">
                  <a:solidFill>
                    <a:schemeClr val="accent1">
                      <a:lumMod val="50000"/>
                    </a:schemeClr>
                  </a:solidFill>
                  <a:round/>
                  <a:headEnd/>
                  <a:tailEnd/>
                </a:ln>
              </p:spPr>
              <p:txBody>
                <a:bodyPr wrap="none" anchor="ctr"/>
                <a:lstStyle/>
                <a:p>
                  <a:pPr eaLnBrk="0" hangingPunct="0"/>
                  <a:endParaRPr lang="en-US" sz="1800"/>
                </a:p>
              </p:txBody>
            </p:sp>
          </p:grpSp>
          <p:grpSp>
            <p:nvGrpSpPr>
              <p:cNvPr id="14" name="Group 29"/>
              <p:cNvGrpSpPr>
                <a:grpSpLocks/>
              </p:cNvGrpSpPr>
              <p:nvPr/>
            </p:nvGrpSpPr>
            <p:grpSpPr bwMode="auto">
              <a:xfrm rot="7249692">
                <a:off x="1027" y="3409"/>
                <a:ext cx="128" cy="209"/>
                <a:chOff x="810" y="2521"/>
                <a:chExt cx="168" cy="257"/>
              </a:xfrm>
              <a:grpFill/>
            </p:grpSpPr>
            <p:sp>
              <p:nvSpPr>
                <p:cNvPr id="28" name="Line 30"/>
                <p:cNvSpPr>
                  <a:spLocks noChangeShapeType="1"/>
                </p:cNvSpPr>
                <p:nvPr/>
              </p:nvSpPr>
              <p:spPr bwMode="auto">
                <a:xfrm>
                  <a:off x="878" y="2600"/>
                  <a:ext cx="100" cy="178"/>
                </a:xfrm>
                <a:prstGeom prst="line">
                  <a:avLst/>
                </a:prstGeom>
                <a:grpFill/>
                <a:ln w="19050">
                  <a:solidFill>
                    <a:schemeClr val="accent1">
                      <a:lumMod val="50000"/>
                    </a:schemeClr>
                  </a:solidFill>
                  <a:round/>
                  <a:headEnd/>
                  <a:tailEnd/>
                </a:ln>
              </p:spPr>
              <p:txBody>
                <a:bodyPr wrap="none" anchor="ctr"/>
                <a:lstStyle/>
                <a:p>
                  <a:endParaRPr lang="en-US"/>
                </a:p>
              </p:txBody>
            </p:sp>
            <p:sp>
              <p:nvSpPr>
                <p:cNvPr id="29" name="Oval 31"/>
                <p:cNvSpPr>
                  <a:spLocks noChangeArrowheads="1"/>
                </p:cNvSpPr>
                <p:nvPr/>
              </p:nvSpPr>
              <p:spPr bwMode="auto">
                <a:xfrm>
                  <a:off x="810" y="2521"/>
                  <a:ext cx="111" cy="100"/>
                </a:xfrm>
                <a:prstGeom prst="ellipse">
                  <a:avLst/>
                </a:prstGeom>
                <a:solidFill>
                  <a:schemeClr val="accent1"/>
                </a:solidFill>
                <a:ln w="9525">
                  <a:solidFill>
                    <a:schemeClr val="accent1">
                      <a:lumMod val="50000"/>
                    </a:schemeClr>
                  </a:solidFill>
                  <a:round/>
                  <a:headEnd/>
                  <a:tailEnd/>
                </a:ln>
              </p:spPr>
              <p:txBody>
                <a:bodyPr rot="10800000" vert="eaVert" wrap="none" anchor="ctr"/>
                <a:lstStyle/>
                <a:p>
                  <a:pPr eaLnBrk="0" hangingPunct="0"/>
                  <a:endParaRPr lang="en-US" sz="1800"/>
                </a:p>
              </p:txBody>
            </p:sp>
          </p:grpSp>
          <p:grpSp>
            <p:nvGrpSpPr>
              <p:cNvPr id="15" name="Group 32"/>
              <p:cNvGrpSpPr>
                <a:grpSpLocks/>
              </p:cNvGrpSpPr>
              <p:nvPr/>
            </p:nvGrpSpPr>
            <p:grpSpPr bwMode="auto">
              <a:xfrm rot="3831247">
                <a:off x="855" y="3137"/>
                <a:ext cx="128" cy="209"/>
                <a:chOff x="810" y="2521"/>
                <a:chExt cx="168" cy="257"/>
              </a:xfrm>
              <a:grpFill/>
            </p:grpSpPr>
            <p:sp>
              <p:nvSpPr>
                <p:cNvPr id="26" name="Line 33"/>
                <p:cNvSpPr>
                  <a:spLocks noChangeShapeType="1"/>
                </p:cNvSpPr>
                <p:nvPr/>
              </p:nvSpPr>
              <p:spPr bwMode="auto">
                <a:xfrm>
                  <a:off x="878" y="2600"/>
                  <a:ext cx="100" cy="178"/>
                </a:xfrm>
                <a:prstGeom prst="line">
                  <a:avLst/>
                </a:prstGeom>
                <a:grpFill/>
                <a:ln w="19050">
                  <a:solidFill>
                    <a:schemeClr val="accent1">
                      <a:lumMod val="50000"/>
                    </a:schemeClr>
                  </a:solidFill>
                  <a:round/>
                  <a:headEnd/>
                  <a:tailEnd/>
                </a:ln>
              </p:spPr>
              <p:txBody>
                <a:bodyPr wrap="none" anchor="ctr"/>
                <a:lstStyle/>
                <a:p>
                  <a:endParaRPr lang="en-US"/>
                </a:p>
              </p:txBody>
            </p:sp>
            <p:sp>
              <p:nvSpPr>
                <p:cNvPr id="27" name="Oval 34"/>
                <p:cNvSpPr>
                  <a:spLocks noChangeArrowheads="1"/>
                </p:cNvSpPr>
                <p:nvPr/>
              </p:nvSpPr>
              <p:spPr bwMode="auto">
                <a:xfrm>
                  <a:off x="810" y="2521"/>
                  <a:ext cx="111" cy="100"/>
                </a:xfrm>
                <a:prstGeom prst="ellipse">
                  <a:avLst/>
                </a:prstGeom>
                <a:solidFill>
                  <a:schemeClr val="accent1"/>
                </a:solidFill>
                <a:ln w="9525">
                  <a:solidFill>
                    <a:schemeClr val="accent1">
                      <a:lumMod val="50000"/>
                    </a:schemeClr>
                  </a:solidFill>
                  <a:round/>
                  <a:headEnd/>
                  <a:tailEnd/>
                </a:ln>
              </p:spPr>
              <p:txBody>
                <a:bodyPr rot="10800000" vert="eaVert" wrap="none" anchor="ctr"/>
                <a:lstStyle/>
                <a:p>
                  <a:pPr eaLnBrk="0" hangingPunct="0"/>
                  <a:endParaRPr lang="en-US" sz="1800"/>
                </a:p>
              </p:txBody>
            </p:sp>
          </p:grpSp>
          <p:grpSp>
            <p:nvGrpSpPr>
              <p:cNvPr id="16" name="Group 35"/>
              <p:cNvGrpSpPr>
                <a:grpSpLocks/>
              </p:cNvGrpSpPr>
              <p:nvPr/>
            </p:nvGrpSpPr>
            <p:grpSpPr bwMode="auto">
              <a:xfrm flipV="1">
                <a:off x="540" y="3698"/>
                <a:ext cx="136" cy="195"/>
                <a:chOff x="810" y="2521"/>
                <a:chExt cx="168" cy="257"/>
              </a:xfrm>
              <a:grpFill/>
            </p:grpSpPr>
            <p:sp>
              <p:nvSpPr>
                <p:cNvPr id="24" name="Line 36"/>
                <p:cNvSpPr>
                  <a:spLocks noChangeShapeType="1"/>
                </p:cNvSpPr>
                <p:nvPr/>
              </p:nvSpPr>
              <p:spPr bwMode="auto">
                <a:xfrm>
                  <a:off x="878" y="2600"/>
                  <a:ext cx="100" cy="178"/>
                </a:xfrm>
                <a:prstGeom prst="line">
                  <a:avLst/>
                </a:prstGeom>
                <a:grpFill/>
                <a:ln w="19050">
                  <a:solidFill>
                    <a:schemeClr val="accent1">
                      <a:lumMod val="50000"/>
                    </a:schemeClr>
                  </a:solidFill>
                  <a:round/>
                  <a:headEnd/>
                  <a:tailEnd/>
                </a:ln>
              </p:spPr>
              <p:txBody>
                <a:bodyPr wrap="none" anchor="ctr"/>
                <a:lstStyle/>
                <a:p>
                  <a:endParaRPr lang="en-US"/>
                </a:p>
              </p:txBody>
            </p:sp>
            <p:sp>
              <p:nvSpPr>
                <p:cNvPr id="25" name="Oval 37"/>
                <p:cNvSpPr>
                  <a:spLocks noChangeArrowheads="1"/>
                </p:cNvSpPr>
                <p:nvPr/>
              </p:nvSpPr>
              <p:spPr bwMode="auto">
                <a:xfrm>
                  <a:off x="810" y="2521"/>
                  <a:ext cx="111" cy="100"/>
                </a:xfrm>
                <a:prstGeom prst="ellipse">
                  <a:avLst/>
                </a:prstGeom>
                <a:solidFill>
                  <a:schemeClr val="accent1"/>
                </a:solidFill>
                <a:ln w="9525">
                  <a:solidFill>
                    <a:schemeClr val="accent1">
                      <a:lumMod val="50000"/>
                    </a:schemeClr>
                  </a:solidFill>
                  <a:round/>
                  <a:headEnd/>
                  <a:tailEnd/>
                </a:ln>
              </p:spPr>
              <p:txBody>
                <a:bodyPr rot="10800000" wrap="none" anchor="ctr"/>
                <a:lstStyle/>
                <a:p>
                  <a:pPr eaLnBrk="0" hangingPunct="0"/>
                  <a:endParaRPr lang="en-US" sz="1800"/>
                </a:p>
              </p:txBody>
            </p:sp>
          </p:grpSp>
          <p:grpSp>
            <p:nvGrpSpPr>
              <p:cNvPr id="17" name="Group 38"/>
              <p:cNvGrpSpPr>
                <a:grpSpLocks/>
              </p:cNvGrpSpPr>
              <p:nvPr/>
            </p:nvGrpSpPr>
            <p:grpSpPr bwMode="auto">
              <a:xfrm rot="14350308" flipH="1">
                <a:off x="375" y="3406"/>
                <a:ext cx="128" cy="209"/>
                <a:chOff x="810" y="2521"/>
                <a:chExt cx="168" cy="257"/>
              </a:xfrm>
              <a:grpFill/>
            </p:grpSpPr>
            <p:sp>
              <p:nvSpPr>
                <p:cNvPr id="22" name="Line 39"/>
                <p:cNvSpPr>
                  <a:spLocks noChangeShapeType="1"/>
                </p:cNvSpPr>
                <p:nvPr/>
              </p:nvSpPr>
              <p:spPr bwMode="auto">
                <a:xfrm>
                  <a:off x="878" y="2600"/>
                  <a:ext cx="100" cy="178"/>
                </a:xfrm>
                <a:prstGeom prst="line">
                  <a:avLst/>
                </a:prstGeom>
                <a:grpFill/>
                <a:ln w="19050">
                  <a:solidFill>
                    <a:schemeClr val="accent1">
                      <a:lumMod val="50000"/>
                    </a:schemeClr>
                  </a:solidFill>
                  <a:round/>
                  <a:headEnd/>
                  <a:tailEnd/>
                </a:ln>
              </p:spPr>
              <p:txBody>
                <a:bodyPr wrap="none" anchor="ctr"/>
                <a:lstStyle/>
                <a:p>
                  <a:endParaRPr lang="en-US"/>
                </a:p>
              </p:txBody>
            </p:sp>
            <p:sp>
              <p:nvSpPr>
                <p:cNvPr id="23" name="Oval 40"/>
                <p:cNvSpPr>
                  <a:spLocks noChangeArrowheads="1"/>
                </p:cNvSpPr>
                <p:nvPr/>
              </p:nvSpPr>
              <p:spPr bwMode="auto">
                <a:xfrm>
                  <a:off x="810" y="2521"/>
                  <a:ext cx="111" cy="100"/>
                </a:xfrm>
                <a:prstGeom prst="ellipse">
                  <a:avLst/>
                </a:prstGeom>
                <a:solidFill>
                  <a:schemeClr val="accent1"/>
                </a:solidFill>
                <a:ln w="9525">
                  <a:solidFill>
                    <a:schemeClr val="accent1">
                      <a:lumMod val="50000"/>
                    </a:schemeClr>
                  </a:solidFill>
                  <a:round/>
                  <a:headEnd/>
                  <a:tailEnd/>
                </a:ln>
              </p:spPr>
              <p:txBody>
                <a:bodyPr vert="eaVert" wrap="none" anchor="ctr"/>
                <a:lstStyle/>
                <a:p>
                  <a:pPr eaLnBrk="0" hangingPunct="0"/>
                  <a:endParaRPr lang="en-US" sz="1800"/>
                </a:p>
              </p:txBody>
            </p:sp>
          </p:grpSp>
          <p:grpSp>
            <p:nvGrpSpPr>
              <p:cNvPr id="18" name="Group 41"/>
              <p:cNvGrpSpPr>
                <a:grpSpLocks/>
              </p:cNvGrpSpPr>
              <p:nvPr/>
            </p:nvGrpSpPr>
            <p:grpSpPr bwMode="auto">
              <a:xfrm flipH="1" flipV="1">
                <a:off x="859" y="3704"/>
                <a:ext cx="136" cy="195"/>
                <a:chOff x="810" y="2521"/>
                <a:chExt cx="168" cy="257"/>
              </a:xfrm>
              <a:grpFill/>
            </p:grpSpPr>
            <p:sp>
              <p:nvSpPr>
                <p:cNvPr id="20" name="Line 42"/>
                <p:cNvSpPr>
                  <a:spLocks noChangeShapeType="1"/>
                </p:cNvSpPr>
                <p:nvPr/>
              </p:nvSpPr>
              <p:spPr bwMode="auto">
                <a:xfrm>
                  <a:off x="878" y="2600"/>
                  <a:ext cx="100" cy="178"/>
                </a:xfrm>
                <a:prstGeom prst="line">
                  <a:avLst/>
                </a:prstGeom>
                <a:grpFill/>
                <a:ln w="19050">
                  <a:solidFill>
                    <a:schemeClr val="accent1">
                      <a:lumMod val="50000"/>
                    </a:schemeClr>
                  </a:solidFill>
                  <a:round/>
                  <a:headEnd/>
                  <a:tailEnd/>
                </a:ln>
              </p:spPr>
              <p:txBody>
                <a:bodyPr wrap="none" anchor="ctr"/>
                <a:lstStyle/>
                <a:p>
                  <a:endParaRPr lang="en-US"/>
                </a:p>
              </p:txBody>
            </p:sp>
            <p:sp>
              <p:nvSpPr>
                <p:cNvPr id="21" name="Oval 43"/>
                <p:cNvSpPr>
                  <a:spLocks noChangeArrowheads="1"/>
                </p:cNvSpPr>
                <p:nvPr/>
              </p:nvSpPr>
              <p:spPr bwMode="auto">
                <a:xfrm>
                  <a:off x="810" y="2521"/>
                  <a:ext cx="111" cy="100"/>
                </a:xfrm>
                <a:prstGeom prst="ellipse">
                  <a:avLst/>
                </a:prstGeom>
                <a:solidFill>
                  <a:schemeClr val="accent1"/>
                </a:solidFill>
                <a:ln w="9525">
                  <a:solidFill>
                    <a:schemeClr val="accent1">
                      <a:lumMod val="50000"/>
                    </a:schemeClr>
                  </a:solidFill>
                  <a:round/>
                  <a:headEnd/>
                  <a:tailEnd/>
                </a:ln>
              </p:spPr>
              <p:txBody>
                <a:bodyPr rot="10800000" wrap="none" anchor="ctr"/>
                <a:lstStyle/>
                <a:p>
                  <a:pPr eaLnBrk="0" hangingPunct="0"/>
                  <a:endParaRPr lang="en-US" sz="1800"/>
                </a:p>
              </p:txBody>
            </p:sp>
          </p:grpSp>
          <p:sp>
            <p:nvSpPr>
              <p:cNvPr id="19" name="AutoShape 44"/>
              <p:cNvSpPr>
                <a:spLocks noChangeArrowheads="1"/>
              </p:cNvSpPr>
              <p:nvPr/>
            </p:nvSpPr>
            <p:spPr bwMode="auto">
              <a:xfrm>
                <a:off x="558" y="3317"/>
                <a:ext cx="424" cy="405"/>
              </a:xfrm>
              <a:prstGeom prst="hexagon">
                <a:avLst>
                  <a:gd name="adj" fmla="val 26173"/>
                  <a:gd name="vf" fmla="val 115470"/>
                </a:avLst>
              </a:prstGeom>
              <a:noFill/>
              <a:ln w="9525">
                <a:solidFill>
                  <a:schemeClr val="tx1"/>
                </a:solidFill>
                <a:miter lim="800000"/>
                <a:headEnd/>
                <a:tailEnd/>
              </a:ln>
            </p:spPr>
            <p:txBody>
              <a:bodyPr wrap="none" anchor="ctr"/>
              <a:lstStyle/>
              <a:p>
                <a:pPr eaLnBrk="0" hangingPunct="0"/>
                <a:endParaRPr lang="en-US" sz="1800"/>
              </a:p>
            </p:txBody>
          </p:sp>
        </p:grpSp>
      </p:grpSp>
      <p:grpSp>
        <p:nvGrpSpPr>
          <p:cNvPr id="32" name="Group 31"/>
          <p:cNvGrpSpPr/>
          <p:nvPr/>
        </p:nvGrpSpPr>
        <p:grpSpPr>
          <a:xfrm>
            <a:off x="7406323" y="2730002"/>
            <a:ext cx="3430704" cy="2390406"/>
            <a:chOff x="6810375" y="3943350"/>
            <a:chExt cx="2266950" cy="1772709"/>
          </a:xfrm>
        </p:grpSpPr>
        <p:pic>
          <p:nvPicPr>
            <p:cNvPr id="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3943350"/>
              <a:ext cx="226695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3"/>
            <p:cNvSpPr txBox="1">
              <a:spLocks noChangeArrowheads="1"/>
            </p:cNvSpPr>
            <p:nvPr/>
          </p:nvSpPr>
          <p:spPr bwMode="auto">
            <a:xfrm>
              <a:off x="7943850" y="4322782"/>
              <a:ext cx="417915" cy="23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200" b="1" dirty="0">
                  <a:solidFill>
                    <a:srgbClr val="A6A6A6"/>
                  </a:solidFill>
                  <a:latin typeface="Arial" charset="0"/>
                </a:rPr>
                <a:t>1.4%</a:t>
              </a:r>
            </a:p>
          </p:txBody>
        </p:sp>
        <p:sp>
          <p:nvSpPr>
            <p:cNvPr id="35" name="TextBox 10"/>
            <p:cNvSpPr txBox="1">
              <a:spLocks noChangeArrowheads="1"/>
            </p:cNvSpPr>
            <p:nvPr/>
          </p:nvSpPr>
          <p:spPr bwMode="auto">
            <a:xfrm>
              <a:off x="7943850" y="4525982"/>
              <a:ext cx="484389" cy="23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200" b="1" dirty="0">
                  <a:solidFill>
                    <a:srgbClr val="000000"/>
                  </a:solidFill>
                  <a:latin typeface="Arial" charset="0"/>
                </a:rPr>
                <a:t>21.5%</a:t>
              </a:r>
            </a:p>
          </p:txBody>
        </p:sp>
        <p:grpSp>
          <p:nvGrpSpPr>
            <p:cNvPr id="36" name="Group 23"/>
            <p:cNvGrpSpPr>
              <a:grpSpLocks/>
            </p:cNvGrpSpPr>
            <p:nvPr/>
          </p:nvGrpSpPr>
          <p:grpSpPr bwMode="auto">
            <a:xfrm>
              <a:off x="7335624" y="5290762"/>
              <a:ext cx="1084967" cy="425297"/>
              <a:chOff x="3968" y="504"/>
              <a:chExt cx="1736" cy="339"/>
            </a:xfrm>
          </p:grpSpPr>
          <p:sp>
            <p:nvSpPr>
              <p:cNvPr id="37" name="Rectangle 36"/>
              <p:cNvSpPr/>
              <p:nvPr/>
            </p:nvSpPr>
            <p:spPr>
              <a:xfrm>
                <a:off x="3968" y="540"/>
                <a:ext cx="576" cy="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100">
                  <a:solidFill>
                    <a:srgbClr val="FFFFFF"/>
                  </a:solidFill>
                </a:endParaRPr>
              </a:p>
            </p:txBody>
          </p:sp>
          <p:sp>
            <p:nvSpPr>
              <p:cNvPr id="38" name="Rectangle 37"/>
              <p:cNvSpPr/>
              <p:nvPr/>
            </p:nvSpPr>
            <p:spPr>
              <a:xfrm>
                <a:off x="3968" y="720"/>
                <a:ext cx="576" cy="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100">
                  <a:solidFill>
                    <a:srgbClr val="FFFFFF"/>
                  </a:solidFill>
                </a:endParaRPr>
              </a:p>
            </p:txBody>
          </p:sp>
          <p:sp>
            <p:nvSpPr>
              <p:cNvPr id="39" name="TextBox 7"/>
              <p:cNvSpPr txBox="1">
                <a:spLocks noChangeArrowheads="1"/>
              </p:cNvSpPr>
              <p:nvPr/>
            </p:nvSpPr>
            <p:spPr bwMode="auto">
              <a:xfrm>
                <a:off x="4608" y="504"/>
                <a:ext cx="799"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100">
                    <a:solidFill>
                      <a:srgbClr val="000000"/>
                    </a:solidFill>
                    <a:latin typeface="Arial" charset="0"/>
                  </a:rPr>
                  <a:t>Isotype</a:t>
                </a:r>
              </a:p>
            </p:txBody>
          </p:sp>
          <p:sp>
            <p:nvSpPr>
              <p:cNvPr id="40" name="TextBox 8"/>
              <p:cNvSpPr txBox="1">
                <a:spLocks noChangeArrowheads="1"/>
              </p:cNvSpPr>
              <p:nvPr/>
            </p:nvSpPr>
            <p:spPr bwMode="auto">
              <a:xfrm>
                <a:off x="4608" y="668"/>
                <a:ext cx="1096"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100" dirty="0">
                    <a:solidFill>
                      <a:srgbClr val="000000"/>
                    </a:solidFill>
                    <a:latin typeface="Arial" charset="0"/>
                  </a:rPr>
                  <a:t>Tyrosinase</a:t>
                </a:r>
              </a:p>
            </p:txBody>
          </p:sp>
        </p:grpSp>
      </p:grpSp>
      <p:graphicFrame>
        <p:nvGraphicFramePr>
          <p:cNvPr id="41" name="Table 40"/>
          <p:cNvGraphicFramePr>
            <a:graphicFrameLocks noGrp="1"/>
          </p:cNvGraphicFramePr>
          <p:nvPr>
            <p:extLst>
              <p:ext uri="{D42A27DB-BD31-4B8C-83A1-F6EECF244321}">
                <p14:modId xmlns:p14="http://schemas.microsoft.com/office/powerpoint/2010/main" val="2312741832"/>
              </p:ext>
            </p:extLst>
          </p:nvPr>
        </p:nvGraphicFramePr>
        <p:xfrm>
          <a:off x="1895284" y="5214938"/>
          <a:ext cx="8577323" cy="1405891"/>
        </p:xfrm>
        <a:graphic>
          <a:graphicData uri="http://schemas.openxmlformats.org/drawingml/2006/table">
            <a:tbl>
              <a:tblPr>
                <a:tableStyleId>{21E4AEA4-8DFA-4A89-87EB-49C32662AFE0}</a:tableStyleId>
              </a:tblPr>
              <a:tblGrid>
                <a:gridCol w="716147">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635000">
                  <a:extLst>
                    <a:ext uri="{9D8B030D-6E8A-4147-A177-3AD203B41FA5}">
                      <a16:colId xmlns:a16="http://schemas.microsoft.com/office/drawing/2014/main" val="20002"/>
                    </a:ext>
                  </a:extLst>
                </a:gridCol>
                <a:gridCol w="630641">
                  <a:extLst>
                    <a:ext uri="{9D8B030D-6E8A-4147-A177-3AD203B41FA5}">
                      <a16:colId xmlns:a16="http://schemas.microsoft.com/office/drawing/2014/main" val="20003"/>
                    </a:ext>
                  </a:extLst>
                </a:gridCol>
                <a:gridCol w="568138">
                  <a:extLst>
                    <a:ext uri="{9D8B030D-6E8A-4147-A177-3AD203B41FA5}">
                      <a16:colId xmlns:a16="http://schemas.microsoft.com/office/drawing/2014/main" val="20004"/>
                    </a:ext>
                  </a:extLst>
                </a:gridCol>
                <a:gridCol w="536577">
                  <a:extLst>
                    <a:ext uri="{9D8B030D-6E8A-4147-A177-3AD203B41FA5}">
                      <a16:colId xmlns:a16="http://schemas.microsoft.com/office/drawing/2014/main" val="20005"/>
                    </a:ext>
                  </a:extLst>
                </a:gridCol>
                <a:gridCol w="505012">
                  <a:extLst>
                    <a:ext uri="{9D8B030D-6E8A-4147-A177-3AD203B41FA5}">
                      <a16:colId xmlns:a16="http://schemas.microsoft.com/office/drawing/2014/main" val="20006"/>
                    </a:ext>
                  </a:extLst>
                </a:gridCol>
                <a:gridCol w="536577">
                  <a:extLst>
                    <a:ext uri="{9D8B030D-6E8A-4147-A177-3AD203B41FA5}">
                      <a16:colId xmlns:a16="http://schemas.microsoft.com/office/drawing/2014/main" val="20007"/>
                    </a:ext>
                  </a:extLst>
                </a:gridCol>
                <a:gridCol w="441886">
                  <a:extLst>
                    <a:ext uri="{9D8B030D-6E8A-4147-A177-3AD203B41FA5}">
                      <a16:colId xmlns:a16="http://schemas.microsoft.com/office/drawing/2014/main" val="20008"/>
                    </a:ext>
                  </a:extLst>
                </a:gridCol>
                <a:gridCol w="536577">
                  <a:extLst>
                    <a:ext uri="{9D8B030D-6E8A-4147-A177-3AD203B41FA5}">
                      <a16:colId xmlns:a16="http://schemas.microsoft.com/office/drawing/2014/main" val="20009"/>
                    </a:ext>
                  </a:extLst>
                </a:gridCol>
                <a:gridCol w="473449">
                  <a:extLst>
                    <a:ext uri="{9D8B030D-6E8A-4147-A177-3AD203B41FA5}">
                      <a16:colId xmlns:a16="http://schemas.microsoft.com/office/drawing/2014/main" val="20010"/>
                    </a:ext>
                  </a:extLst>
                </a:gridCol>
                <a:gridCol w="536577">
                  <a:extLst>
                    <a:ext uri="{9D8B030D-6E8A-4147-A177-3AD203B41FA5}">
                      <a16:colId xmlns:a16="http://schemas.microsoft.com/office/drawing/2014/main" val="20011"/>
                    </a:ext>
                  </a:extLst>
                </a:gridCol>
                <a:gridCol w="505012">
                  <a:extLst>
                    <a:ext uri="{9D8B030D-6E8A-4147-A177-3AD203B41FA5}">
                      <a16:colId xmlns:a16="http://schemas.microsoft.com/office/drawing/2014/main" val="20012"/>
                    </a:ext>
                  </a:extLst>
                </a:gridCol>
                <a:gridCol w="615483">
                  <a:extLst>
                    <a:ext uri="{9D8B030D-6E8A-4147-A177-3AD203B41FA5}">
                      <a16:colId xmlns:a16="http://schemas.microsoft.com/office/drawing/2014/main" val="20013"/>
                    </a:ext>
                  </a:extLst>
                </a:gridCol>
                <a:gridCol w="603647">
                  <a:extLst>
                    <a:ext uri="{9D8B030D-6E8A-4147-A177-3AD203B41FA5}">
                      <a16:colId xmlns:a16="http://schemas.microsoft.com/office/drawing/2014/main" val="20014"/>
                    </a:ext>
                  </a:extLst>
                </a:gridCol>
              </a:tblGrid>
              <a:tr h="558165">
                <a:tc>
                  <a:txBody>
                    <a:bodyPr/>
                    <a:lstStyle/>
                    <a:p>
                      <a:pPr algn="ctr" fontAlgn="b"/>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HLA-DR+</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MFI</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CD86+</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MFI</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CD80+</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MFI</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CD83+</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MFI</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CCR7+</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MFI</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CD40+</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MFI</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CD11c+</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MFI</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23863">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98%</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25.6</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95%</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24</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93%</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5.45</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88%</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2.57</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28%</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1.34</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95%</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176</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96%</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a:effectLst/>
                        </a:rPr>
                        <a:t>23.5</a:t>
                      </a:r>
                      <a:endParaRPr lang="en-US" sz="12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23863">
                <a:tc>
                  <a:txBody>
                    <a:bodyPr/>
                    <a:lstStyle/>
                    <a:p>
                      <a:pPr algn="ctr" fontAlgn="b"/>
                      <a:r>
                        <a:rPr lang="en-US" sz="1200" u="none" strike="noStrike" dirty="0">
                          <a:effectLst/>
                        </a:rPr>
                        <a:t>#2</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100%</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21.4</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98%</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a:effectLst/>
                        </a:rPr>
                        <a:t>31.7</a:t>
                      </a:r>
                      <a:endParaRPr lang="en-US" sz="12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95%</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4.87</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81%</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a:effectLst/>
                        </a:rPr>
                        <a:t>2.49</a:t>
                      </a:r>
                      <a:endParaRPr lang="en-US" sz="12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45%</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1.89</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98%</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184</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98%</a:t>
                      </a:r>
                      <a:endParaRPr lang="en-US" sz="12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effectLst/>
                        </a:rPr>
                        <a:t>28</a:t>
                      </a:r>
                      <a:endParaRPr lang="en-US" sz="12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8D7086EC-3E74-4DB4-A3A8-46453AD896CA}"/>
              </a:ext>
            </a:extLst>
          </p:cNvPr>
          <p:cNvSpPr txBox="1"/>
          <p:nvPr/>
        </p:nvSpPr>
        <p:spPr>
          <a:xfrm>
            <a:off x="7762876" y="2576727"/>
            <a:ext cx="2473754" cy="307777"/>
          </a:xfrm>
          <a:prstGeom prst="rect">
            <a:avLst/>
          </a:prstGeom>
          <a:noFill/>
        </p:spPr>
        <p:txBody>
          <a:bodyPr wrap="none" rtlCol="0">
            <a:spAutoFit/>
          </a:bodyPr>
          <a:lstStyle/>
          <a:p>
            <a:r>
              <a:rPr lang="en-US" dirty="0"/>
              <a:t>DC transduction with antigen</a:t>
            </a:r>
          </a:p>
        </p:txBody>
      </p:sp>
      <p:sp>
        <p:nvSpPr>
          <p:cNvPr id="3" name="TextBox 2">
            <a:extLst>
              <a:ext uri="{FF2B5EF4-FFF2-40B4-BE49-F238E27FC236}">
                <a16:creationId xmlns:a16="http://schemas.microsoft.com/office/drawing/2014/main" id="{B82C577A-DBFE-4224-A7EF-1693027A2B83}"/>
              </a:ext>
            </a:extLst>
          </p:cNvPr>
          <p:cNvSpPr txBox="1"/>
          <p:nvPr/>
        </p:nvSpPr>
        <p:spPr>
          <a:xfrm>
            <a:off x="2611346" y="4907161"/>
            <a:ext cx="1946367" cy="307777"/>
          </a:xfrm>
          <a:prstGeom prst="rect">
            <a:avLst/>
          </a:prstGeom>
          <a:noFill/>
        </p:spPr>
        <p:txBody>
          <a:bodyPr wrap="none" rtlCol="0">
            <a:spAutoFit/>
          </a:bodyPr>
          <a:lstStyle/>
          <a:p>
            <a:r>
              <a:rPr lang="en-US" dirty="0"/>
              <a:t>DC identity phenotype</a:t>
            </a:r>
          </a:p>
        </p:txBody>
      </p:sp>
      <p:sp>
        <p:nvSpPr>
          <p:cNvPr id="43" name="Title 42">
            <a:extLst>
              <a:ext uri="{FF2B5EF4-FFF2-40B4-BE49-F238E27FC236}">
                <a16:creationId xmlns:a16="http://schemas.microsoft.com/office/drawing/2014/main" id="{D38E9B60-8BDD-324F-B835-B0B804875D65}"/>
              </a:ext>
            </a:extLst>
          </p:cNvPr>
          <p:cNvSpPr>
            <a:spLocks noGrp="1"/>
          </p:cNvSpPr>
          <p:nvPr>
            <p:ph type="title"/>
          </p:nvPr>
        </p:nvSpPr>
        <p:spPr/>
        <p:txBody>
          <a:bodyPr>
            <a:normAutofit/>
          </a:bodyPr>
          <a:lstStyle/>
          <a:p>
            <a:r>
              <a:rPr lang="en-US" altLang="en-US" sz="3000" dirty="0">
                <a:solidFill>
                  <a:schemeClr val="accent1">
                    <a:lumMod val="75000"/>
                  </a:schemeClr>
                </a:solidFill>
              </a:rPr>
              <a:t>Replication-deficient Adenovirus AdVTMM2 Production for Autologous dendritic cell (DC) vaccines</a:t>
            </a:r>
            <a:br>
              <a:rPr lang="en-US" altLang="en-US" sz="3000" baseline="30000" dirty="0">
                <a:solidFill>
                  <a:schemeClr val="accent1">
                    <a:lumMod val="75000"/>
                  </a:schemeClr>
                </a:solidFill>
              </a:rPr>
            </a:br>
            <a:endParaRPr lang="en-US" sz="3000" dirty="0">
              <a:solidFill>
                <a:schemeClr val="accent1">
                  <a:lumMod val="75000"/>
                </a:schemeClr>
              </a:solidFill>
            </a:endParaRPr>
          </a:p>
        </p:txBody>
      </p:sp>
      <p:sp>
        <p:nvSpPr>
          <p:cNvPr id="45" name="TextBox 53">
            <a:extLst>
              <a:ext uri="{FF2B5EF4-FFF2-40B4-BE49-F238E27FC236}">
                <a16:creationId xmlns:a16="http://schemas.microsoft.com/office/drawing/2014/main" id="{3F8443E0-A0B8-934E-A81F-751F702174BE}"/>
              </a:ext>
            </a:extLst>
          </p:cNvPr>
          <p:cNvSpPr txBox="1">
            <a:spLocks noChangeArrowheads="1"/>
          </p:cNvSpPr>
          <p:nvPr/>
        </p:nvSpPr>
        <p:spPr bwMode="auto">
          <a:xfrm>
            <a:off x="895350" y="1288083"/>
            <a:ext cx="103632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100">
                <a:solidFill>
                  <a:schemeClr val="tx1"/>
                </a:solidFill>
                <a:latin typeface="Arial" charset="0"/>
              </a:defRPr>
            </a:lvl1pPr>
            <a:lvl2pPr marL="742950" indent="-285750" eaLnBrk="0" hangingPunct="0">
              <a:defRPr sz="2100">
                <a:solidFill>
                  <a:schemeClr val="tx1"/>
                </a:solidFill>
                <a:latin typeface="Arial" charset="0"/>
              </a:defRPr>
            </a:lvl2pPr>
            <a:lvl3pPr marL="1143000" indent="-228600" eaLnBrk="0" hangingPunct="0">
              <a:defRPr sz="2100">
                <a:solidFill>
                  <a:schemeClr val="tx1"/>
                </a:solidFill>
                <a:latin typeface="Arial" charset="0"/>
              </a:defRPr>
            </a:lvl3pPr>
            <a:lvl4pPr marL="1600200" indent="-228600" eaLnBrk="0" hangingPunct="0">
              <a:defRPr sz="2100">
                <a:solidFill>
                  <a:schemeClr val="tx1"/>
                </a:solidFill>
                <a:latin typeface="Arial" charset="0"/>
              </a:defRPr>
            </a:lvl4pPr>
            <a:lvl5pPr marL="2057400" indent="-228600" eaLnBrk="0" hangingPunct="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gn="ctr" eaLnBrk="1" hangingPunct="1"/>
            <a:endParaRPr lang="en-US" altLang="en-US" sz="400" dirty="0"/>
          </a:p>
          <a:p>
            <a:pPr eaLnBrk="1" hangingPunct="1"/>
            <a:r>
              <a:rPr lang="en-US" altLang="en-US" sz="1600" dirty="0"/>
              <a:t>A novel adenovirus encoding melanoma antigens was prepared by the University Vector Facility and IMCPL. Testing results for virally-transduced DC vaccine scale up studies and vaccines are shown. The clinical trial was RAC-exempt, had IND #15044, was IBC and IRB approved, and 35 patients were vaccinated. </a:t>
            </a:r>
          </a:p>
        </p:txBody>
      </p:sp>
    </p:spTree>
    <p:extLst>
      <p:ext uri="{BB962C8B-B14F-4D97-AF65-F5344CB8AC3E}">
        <p14:creationId xmlns:p14="http://schemas.microsoft.com/office/powerpoint/2010/main" val="1435354883"/>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685BC7"/>
      </a:accent1>
      <a:accent2>
        <a:srgbClr val="A7A7AA"/>
      </a:accent2>
      <a:accent3>
        <a:srgbClr val="FF6C2F"/>
      </a:accent3>
      <a:accent4>
        <a:srgbClr val="0083C3"/>
      </a:accent4>
      <a:accent5>
        <a:srgbClr val="00AB8B"/>
      </a:accent5>
      <a:accent6>
        <a:srgbClr val="F6505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 2019_General_WS" id="{4DAB15DD-D108-E342-A90A-F52CEBC2F8A4}" vid="{444D61A6-1125-4341-A6A8-882B4F4FE7BC}"/>
    </a:ext>
  </a:extLst>
</a:theme>
</file>

<file path=ppt/theme/theme2.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685BC7"/>
      </a:accent1>
      <a:accent2>
        <a:srgbClr val="A7A7AA"/>
      </a:accent2>
      <a:accent3>
        <a:srgbClr val="FF6C2F"/>
      </a:accent3>
      <a:accent4>
        <a:srgbClr val="0083C3"/>
      </a:accent4>
      <a:accent5>
        <a:srgbClr val="00AB8B"/>
      </a:accent5>
      <a:accent6>
        <a:srgbClr val="F6505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 2019_General_WS" id="{4DAB15DD-D108-E342-A90A-F52CEBC2F8A4}" vid="{444D61A6-1125-4341-A6A8-882B4F4FE7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4078</TotalTime>
  <Words>4741</Words>
  <Application>Microsoft Office PowerPoint</Application>
  <PresentationFormat>Widescreen</PresentationFormat>
  <Paragraphs>639</Paragraphs>
  <Slides>54</Slides>
  <Notes>23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4" baseType="lpstr">
      <vt:lpstr>Arial</vt:lpstr>
      <vt:lpstr>Calibri</vt:lpstr>
      <vt:lpstr>Courier New</vt:lpstr>
      <vt:lpstr>Helvetica Neue</vt:lpstr>
      <vt:lpstr>Times New Roman</vt:lpstr>
      <vt:lpstr>Verdana</vt:lpstr>
      <vt:lpstr>Wingdings</vt:lpstr>
      <vt:lpstr>Office Theme</vt:lpstr>
      <vt:lpstr>1_Office Theme</vt:lpstr>
      <vt:lpstr>Document</vt:lpstr>
      <vt:lpstr>cGMP for Cell Therapy “It’s not science, it’s manufacturing”  Regulatory compliance for the bench-to-bedside scientist</vt:lpstr>
      <vt:lpstr>Disclosures: Calidi Scientific and Medical Advisory Board, 2017-present KaliVir, Scientific Advisory Board, 2018-present Khloris, Scientific Advisory Board, 2019-present Pyxis, Scientific Advisory Board, 2019-present Cytomx, Scientific Advisory Board, 2019-present Takeda, Scientific Advisory Board, 2019-present RAPT, Scientific Advisory Board, 2020-present Federation Bio, TEON, Teva, Pfizer, Consulting 2022</vt:lpstr>
      <vt:lpstr>Outline</vt:lpstr>
      <vt:lpstr>One Example: The Immunologic Monitoring and Cellular Products Laboratory</vt:lpstr>
      <vt:lpstr>IMCPL certifications</vt:lpstr>
      <vt:lpstr>Services</vt:lpstr>
      <vt:lpstr>Administrative Organizational Chart</vt:lpstr>
      <vt:lpstr>Administrative Organizational Chart</vt:lpstr>
      <vt:lpstr>Replication-deficient Adenovirus AdVTMM2 Production for Autologous dendritic cell (DC) vaccines </vt:lpstr>
      <vt:lpstr>Manufacturing labs in an academic medical center/cancer center: one model</vt:lpstr>
      <vt:lpstr>Physical Environment</vt:lpstr>
      <vt:lpstr>Facility Design</vt:lpstr>
      <vt:lpstr>Blueprint</vt:lpstr>
      <vt:lpstr>Floor Plan</vt:lpstr>
      <vt:lpstr>Cellular Products</vt:lpstr>
      <vt:lpstr>PowerPoint Presentation</vt:lpstr>
      <vt:lpstr>Autologous Products from Cancer Patients</vt:lpstr>
      <vt:lpstr>Other Labs seeking certifications:</vt:lpstr>
      <vt:lpstr>GxP</vt:lpstr>
      <vt:lpstr>History of the FDA (1880s)</vt:lpstr>
      <vt:lpstr>PowerPoint Presentation</vt:lpstr>
      <vt:lpstr>PowerPoint Presentation</vt:lpstr>
      <vt:lpstr>Jim the Horse</vt:lpstr>
      <vt:lpstr>FDA (1906)</vt:lpstr>
      <vt:lpstr>FDA (1927)</vt:lpstr>
      <vt:lpstr>History of the FDA (1930s)</vt:lpstr>
      <vt:lpstr>History of the FDA (1938)</vt:lpstr>
      <vt:lpstr>History of the FDA (1932-1972)</vt:lpstr>
      <vt:lpstr>History of the FDA (1932-1972)</vt:lpstr>
      <vt:lpstr>GCP</vt:lpstr>
      <vt:lpstr>GLP</vt:lpstr>
      <vt:lpstr>GTP</vt:lpstr>
      <vt:lpstr>cGMP</vt:lpstr>
      <vt:lpstr>CBER Products</vt:lpstr>
      <vt:lpstr>Accountability and Deviation Management</vt:lpstr>
      <vt:lpstr>PowerPoint Presentation</vt:lpstr>
      <vt:lpstr>The Foundation for the Accreditation of Cellular Therapy  </vt:lpstr>
      <vt:lpstr>Current Cellular Products</vt:lpstr>
      <vt:lpstr>PowerPoint Presentation</vt:lpstr>
      <vt:lpstr>PowerPoint Presentation</vt:lpstr>
      <vt:lpstr>Scope of FACT Immune Effector Cell Standards</vt:lpstr>
      <vt:lpstr>PowerPoint Presentation</vt:lpstr>
      <vt:lpstr>Lab Director definitions: overlapping and  non-overlapping regulations </vt:lpstr>
      <vt:lpstr>PowerPoint Presentation</vt:lpstr>
      <vt:lpstr>PowerPoint Presentation</vt:lpstr>
      <vt:lpstr>PowerPoint Presentation</vt:lpstr>
      <vt:lpstr>PowerPoint Presentation</vt:lpstr>
      <vt:lpstr>Example of a Manufacturing SOP</vt:lpstr>
      <vt:lpstr>Example of Facilities Master File for the FDA</vt:lpstr>
      <vt:lpstr>Good and less good issues with GMP</vt:lpstr>
      <vt:lpstr>A Solution: PICI-FOCR “Future of cell therapy”</vt:lpstr>
      <vt:lpstr>Efficiencies Gained Through  Early Stage Manufacturing  </vt:lpstr>
      <vt:lpstr>Strategies to Facilitate Development of Cellular Therapies</vt:lpstr>
      <vt:lpstr>cGMP for Cell Therapy “It’s not science, it’s manufacturing”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Lisa Butterfield</cp:lastModifiedBy>
  <cp:revision>87</cp:revision>
  <cp:lastPrinted>2020-01-08T19:05:39Z</cp:lastPrinted>
  <dcterms:created xsi:type="dcterms:W3CDTF">2020-01-06T22:34:29Z</dcterms:created>
  <dcterms:modified xsi:type="dcterms:W3CDTF">2023-01-05T19:39:35Z</dcterms:modified>
  <cp:category/>
</cp:coreProperties>
</file>