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466" r:id="rId2"/>
    <p:sldId id="272" r:id="rId3"/>
    <p:sldId id="1045" r:id="rId4"/>
    <p:sldId id="1049" r:id="rId5"/>
    <p:sldId id="263" r:id="rId6"/>
    <p:sldId id="1054" r:id="rId7"/>
    <p:sldId id="1039" r:id="rId8"/>
    <p:sldId id="1040" r:id="rId9"/>
    <p:sldId id="605" r:id="rId10"/>
    <p:sldId id="457" r:id="rId11"/>
    <p:sldId id="606" r:id="rId12"/>
    <p:sldId id="487" r:id="rId13"/>
    <p:sldId id="1046" r:id="rId14"/>
    <p:sldId id="468" r:id="rId15"/>
    <p:sldId id="1041" r:id="rId16"/>
    <p:sldId id="609" r:id="rId17"/>
    <p:sldId id="610" r:id="rId18"/>
    <p:sldId id="611" r:id="rId19"/>
    <p:sldId id="456" r:id="rId20"/>
    <p:sldId id="537" r:id="rId21"/>
    <p:sldId id="538" r:id="rId22"/>
    <p:sldId id="536" r:id="rId23"/>
    <p:sldId id="568" r:id="rId24"/>
    <p:sldId id="592" r:id="rId25"/>
    <p:sldId id="591" r:id="rId26"/>
    <p:sldId id="515" r:id="rId27"/>
    <p:sldId id="612" r:id="rId28"/>
    <p:sldId id="613" r:id="rId29"/>
    <p:sldId id="1048" r:id="rId30"/>
    <p:sldId id="596" r:id="rId31"/>
    <p:sldId id="565" r:id="rId32"/>
    <p:sldId id="579" r:id="rId33"/>
    <p:sldId id="377" r:id="rId34"/>
    <p:sldId id="580" r:id="rId35"/>
    <p:sldId id="598" r:id="rId36"/>
    <p:sldId id="465" r:id="rId37"/>
    <p:sldId id="595" r:id="rId38"/>
    <p:sldId id="1055" r:id="rId39"/>
    <p:sldId id="55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rcedes Serabian" initials="MS" lastIdx="23" clrIdx="0"/>
  <p:cmAuthor id="1" name="Becky Robinson" initials="RYR" lastIdx="10" clrIdx="1"/>
  <p:cmAuthor id="2" name="Wu, Iwen" initials="WI" lastIdx="27" clrIdx="2"/>
  <p:cmAuthor id="3" name="Galivo, Feorillo" initials="GF" lastIdx="12" clrIdx="3">
    <p:extLst>
      <p:ext uri="{19B8F6BF-5375-455C-9EA6-DF929625EA0E}">
        <p15:presenceInfo xmlns:p15="http://schemas.microsoft.com/office/powerpoint/2012/main" userId="S::Feorillo.Galivo@fda.gov::35309cfe-308a-4bfd-bc19-6d5047390005" providerId="AD"/>
      </p:ext>
    </p:extLst>
  </p:cmAuthor>
  <p:cmAuthor id="4" name="Serabian, Mercedes" initials="SM" lastIdx="95" clrIdx="4">
    <p:extLst>
      <p:ext uri="{19B8F6BF-5375-455C-9EA6-DF929625EA0E}">
        <p15:presenceInfo xmlns:p15="http://schemas.microsoft.com/office/powerpoint/2012/main" userId="S-1-5-21-1078081533-606747145-839522115-14061" providerId="AD"/>
      </p:ext>
    </p:extLst>
  </p:cmAuthor>
  <p:cmAuthor id="5" name="Dey, Devaveena" initials="DD" lastIdx="1" clrIdx="5">
    <p:extLst>
      <p:ext uri="{19B8F6BF-5375-455C-9EA6-DF929625EA0E}">
        <p15:presenceInfo xmlns:p15="http://schemas.microsoft.com/office/powerpoint/2012/main" userId="S::Devaveena.Dey@fda.gov::0541b36d-acfb-4116-8fe6-121fae759f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96"/>
    <a:srgbClr val="3366FF"/>
    <a:srgbClr val="3366CC"/>
    <a:srgbClr val="0033CC"/>
    <a:srgbClr val="006697"/>
    <a:srgbClr val="006699"/>
    <a:srgbClr val="006666"/>
    <a:srgbClr val="0099CC"/>
    <a:srgbClr val="3366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8780DC-D73C-4E9E-87C2-0D64A72FA290}" v="1792" dt="2022-11-03T18:10:40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1" autoAdjust="0"/>
    <p:restoredTop sz="89531" autoAdjust="0"/>
  </p:normalViewPr>
  <p:slideViewPr>
    <p:cSldViewPr snapToGrid="0" snapToObjects="1">
      <p:cViewPr varScale="1">
        <p:scale>
          <a:sx n="86" d="100"/>
          <a:sy n="86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8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32F56-418D-46B9-AF7F-1F5B7B856338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349881B6-5247-47CB-BF05-F555F59921FA}">
      <dgm:prSet phldrT="[Text]" custT="1"/>
      <dgm:spPr/>
      <dgm:t>
        <a:bodyPr/>
        <a:lstStyle/>
        <a:p>
          <a:r>
            <a:rPr lang="en-US" sz="2800" b="0" i="0" dirty="0"/>
            <a:t>Office of the Center Director (OD)​</a:t>
          </a:r>
          <a:endParaRPr lang="en-US" sz="2800" b="1" dirty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70EC085A-9F89-45F9-93E8-1C123D504A9D}" type="parTrans" cxnId="{9D0E6C57-07AF-4E66-9B32-D06500213C2A}">
      <dgm:prSet/>
      <dgm:spPr/>
      <dgm:t>
        <a:bodyPr/>
        <a:lstStyle/>
        <a:p>
          <a:endParaRPr lang="en-US"/>
        </a:p>
      </dgm:t>
    </dgm:pt>
    <dgm:pt modelId="{0E9E07E7-3921-47EA-86E3-D91450636117}" type="sibTrans" cxnId="{9D0E6C57-07AF-4E66-9B32-D06500213C2A}">
      <dgm:prSet/>
      <dgm:spPr/>
      <dgm:t>
        <a:bodyPr/>
        <a:lstStyle/>
        <a:p>
          <a:endParaRPr lang="en-US"/>
        </a:p>
      </dgm:t>
    </dgm:pt>
    <dgm:pt modelId="{136660BF-6C4B-47C2-94EF-AF2212495CE9}">
      <dgm:prSet/>
      <dgm:spPr/>
      <dgm:t>
        <a:bodyPr/>
        <a:lstStyle/>
        <a:p>
          <a:r>
            <a:rPr lang="en-US" b="0" i="0" dirty="0"/>
            <a:t>Office of Tissues and Advanced Therapies (OTAT)​​</a:t>
          </a:r>
        </a:p>
      </dgm:t>
    </dgm:pt>
    <dgm:pt modelId="{102164DF-3288-4FF9-AB20-E80E7486C2B8}" type="parTrans" cxnId="{8583F49F-B988-49A6-BD76-90AC069ECEDD}">
      <dgm:prSet/>
      <dgm:spPr/>
      <dgm:t>
        <a:bodyPr/>
        <a:lstStyle/>
        <a:p>
          <a:endParaRPr lang="en-US"/>
        </a:p>
      </dgm:t>
    </dgm:pt>
    <dgm:pt modelId="{05FF50C3-4C5C-4DC1-962C-917C44DF721C}" type="sibTrans" cxnId="{8583F49F-B988-49A6-BD76-90AC069ECEDD}">
      <dgm:prSet/>
      <dgm:spPr/>
      <dgm:t>
        <a:bodyPr/>
        <a:lstStyle/>
        <a:p>
          <a:endParaRPr lang="en-US"/>
        </a:p>
      </dgm:t>
    </dgm:pt>
    <dgm:pt modelId="{968BFEFC-27D0-4D62-BF88-B17762A439D3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Office of Blood Research and Review (OBRR)​</a:t>
          </a:r>
        </a:p>
      </dgm:t>
    </dgm:pt>
    <dgm:pt modelId="{9EBB3979-D78B-4F58-80FE-BC91FC710804}" type="parTrans" cxnId="{4C5F547E-C027-4CFB-80C7-A9E2B95B7C9F}">
      <dgm:prSet/>
      <dgm:spPr/>
      <dgm:t>
        <a:bodyPr/>
        <a:lstStyle/>
        <a:p>
          <a:endParaRPr lang="en-US"/>
        </a:p>
      </dgm:t>
    </dgm:pt>
    <dgm:pt modelId="{4538C4A8-C2CE-446C-AD8B-CC991CD4F244}" type="sibTrans" cxnId="{4C5F547E-C027-4CFB-80C7-A9E2B95B7C9F}">
      <dgm:prSet/>
      <dgm:spPr/>
      <dgm:t>
        <a:bodyPr/>
        <a:lstStyle/>
        <a:p>
          <a:endParaRPr lang="en-US"/>
        </a:p>
      </dgm:t>
    </dgm:pt>
    <dgm:pt modelId="{F25EE32D-C53D-453A-8288-4F13BD801CFA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0" i="0" dirty="0"/>
            <a:t>Office of Vaccines Research and Review (OVRR)</a:t>
          </a:r>
        </a:p>
      </dgm:t>
    </dgm:pt>
    <dgm:pt modelId="{D6C885BE-5B4C-4D1A-BF59-AF511AF0F8D4}" type="parTrans" cxnId="{662DF850-B3C9-4249-9B9C-607B0747FEF1}">
      <dgm:prSet/>
      <dgm:spPr/>
      <dgm:t>
        <a:bodyPr/>
        <a:lstStyle/>
        <a:p>
          <a:endParaRPr lang="en-US"/>
        </a:p>
      </dgm:t>
    </dgm:pt>
    <dgm:pt modelId="{12376BA8-78A4-45AB-8EF4-751872D3D0C0}" type="sibTrans" cxnId="{662DF850-B3C9-4249-9B9C-607B0747FEF1}">
      <dgm:prSet/>
      <dgm:spPr/>
      <dgm:t>
        <a:bodyPr/>
        <a:lstStyle/>
        <a:p>
          <a:endParaRPr lang="en-US"/>
        </a:p>
      </dgm:t>
    </dgm:pt>
    <dgm:pt modelId="{850AF23D-FF40-4EBF-9EF0-6847228B212F}" type="pres">
      <dgm:prSet presAssocID="{5FB32F56-418D-46B9-AF7F-1F5B7B85633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6418EA7-3263-4A00-92D9-8AD841F0CEB7}" type="pres">
      <dgm:prSet presAssocID="{349881B6-5247-47CB-BF05-F555F59921FA}" presName="hierRoot1" presStyleCnt="0">
        <dgm:presLayoutVars>
          <dgm:hierBranch val="init"/>
        </dgm:presLayoutVars>
      </dgm:prSet>
      <dgm:spPr/>
    </dgm:pt>
    <dgm:pt modelId="{AA525C5E-FD29-46D7-B079-92301FA582EB}" type="pres">
      <dgm:prSet presAssocID="{349881B6-5247-47CB-BF05-F555F59921FA}" presName="rootComposite1" presStyleCnt="0"/>
      <dgm:spPr/>
    </dgm:pt>
    <dgm:pt modelId="{A28F2FAF-A569-452A-8366-A0CD2DC84C9D}" type="pres">
      <dgm:prSet presAssocID="{349881B6-5247-47CB-BF05-F555F59921FA}" presName="rootText1" presStyleLbl="node0" presStyleIdx="0" presStyleCnt="1" custLinFactNeighborX="0" custLinFactNeighborY="-68905">
        <dgm:presLayoutVars>
          <dgm:chPref val="3"/>
        </dgm:presLayoutVars>
      </dgm:prSet>
      <dgm:spPr/>
    </dgm:pt>
    <dgm:pt modelId="{37CCD2FF-4C36-4932-8CDF-3FE857708032}" type="pres">
      <dgm:prSet presAssocID="{349881B6-5247-47CB-BF05-F555F59921FA}" presName="rootConnector1" presStyleLbl="node1" presStyleIdx="0" presStyleCnt="0"/>
      <dgm:spPr/>
    </dgm:pt>
    <dgm:pt modelId="{8D56BA7F-9BC4-4D90-8A1D-ECB2B6DA4447}" type="pres">
      <dgm:prSet presAssocID="{349881B6-5247-47CB-BF05-F555F59921FA}" presName="hierChild2" presStyleCnt="0"/>
      <dgm:spPr/>
    </dgm:pt>
    <dgm:pt modelId="{32BA2678-7DB6-4F10-8D77-2CB80FE049D4}" type="pres">
      <dgm:prSet presAssocID="{102164DF-3288-4FF9-AB20-E80E7486C2B8}" presName="Name37" presStyleLbl="parChTrans1D2" presStyleIdx="0" presStyleCnt="3"/>
      <dgm:spPr/>
    </dgm:pt>
    <dgm:pt modelId="{D923F2CD-4AB6-4004-B86F-0E6BD315E24B}" type="pres">
      <dgm:prSet presAssocID="{136660BF-6C4B-47C2-94EF-AF2212495CE9}" presName="hierRoot2" presStyleCnt="0">
        <dgm:presLayoutVars>
          <dgm:hierBranch val="init"/>
        </dgm:presLayoutVars>
      </dgm:prSet>
      <dgm:spPr/>
    </dgm:pt>
    <dgm:pt modelId="{B0E6EB4E-B83D-4FB9-8CC3-6E43D182018C}" type="pres">
      <dgm:prSet presAssocID="{136660BF-6C4B-47C2-94EF-AF2212495CE9}" presName="rootComposite" presStyleCnt="0"/>
      <dgm:spPr/>
    </dgm:pt>
    <dgm:pt modelId="{EF3F01BE-5FB1-43D1-A4A8-19D47B8C0A7B}" type="pres">
      <dgm:prSet presAssocID="{136660BF-6C4B-47C2-94EF-AF2212495CE9}" presName="rootText" presStyleLbl="node2" presStyleIdx="0" presStyleCnt="3">
        <dgm:presLayoutVars>
          <dgm:chPref val="3"/>
        </dgm:presLayoutVars>
      </dgm:prSet>
      <dgm:spPr/>
    </dgm:pt>
    <dgm:pt modelId="{D226035A-4898-4744-8359-71933108E514}" type="pres">
      <dgm:prSet presAssocID="{136660BF-6C4B-47C2-94EF-AF2212495CE9}" presName="rootConnector" presStyleLbl="node2" presStyleIdx="0" presStyleCnt="3"/>
      <dgm:spPr/>
    </dgm:pt>
    <dgm:pt modelId="{8350D068-6266-4D7A-A49F-38BEA52F8CD7}" type="pres">
      <dgm:prSet presAssocID="{136660BF-6C4B-47C2-94EF-AF2212495CE9}" presName="hierChild4" presStyleCnt="0"/>
      <dgm:spPr/>
    </dgm:pt>
    <dgm:pt modelId="{C0D90927-9731-483A-9E35-1E2AE2E531D2}" type="pres">
      <dgm:prSet presAssocID="{136660BF-6C4B-47C2-94EF-AF2212495CE9}" presName="hierChild5" presStyleCnt="0"/>
      <dgm:spPr/>
    </dgm:pt>
    <dgm:pt modelId="{05A08A19-0D09-4DA3-BD4D-E50643782ABA}" type="pres">
      <dgm:prSet presAssocID="{9EBB3979-D78B-4F58-80FE-BC91FC710804}" presName="Name37" presStyleLbl="parChTrans1D2" presStyleIdx="1" presStyleCnt="3"/>
      <dgm:spPr/>
    </dgm:pt>
    <dgm:pt modelId="{8FF8BFC3-033A-422A-8F5E-2577CB3353AE}" type="pres">
      <dgm:prSet presAssocID="{968BFEFC-27D0-4D62-BF88-B17762A439D3}" presName="hierRoot2" presStyleCnt="0">
        <dgm:presLayoutVars>
          <dgm:hierBranch val="init"/>
        </dgm:presLayoutVars>
      </dgm:prSet>
      <dgm:spPr/>
    </dgm:pt>
    <dgm:pt modelId="{9814F684-3236-46F8-80DF-13480DBC7435}" type="pres">
      <dgm:prSet presAssocID="{968BFEFC-27D0-4D62-BF88-B17762A439D3}" presName="rootComposite" presStyleCnt="0"/>
      <dgm:spPr/>
    </dgm:pt>
    <dgm:pt modelId="{C76402FD-3F62-4021-82BF-51B1B90C4D18}" type="pres">
      <dgm:prSet presAssocID="{968BFEFC-27D0-4D62-BF88-B17762A439D3}" presName="rootText" presStyleLbl="node2" presStyleIdx="1" presStyleCnt="3">
        <dgm:presLayoutVars>
          <dgm:chPref val="3"/>
        </dgm:presLayoutVars>
      </dgm:prSet>
      <dgm:spPr/>
    </dgm:pt>
    <dgm:pt modelId="{B4746F65-5ACE-4B77-88D0-60171FD32128}" type="pres">
      <dgm:prSet presAssocID="{968BFEFC-27D0-4D62-BF88-B17762A439D3}" presName="rootConnector" presStyleLbl="node2" presStyleIdx="1" presStyleCnt="3"/>
      <dgm:spPr/>
    </dgm:pt>
    <dgm:pt modelId="{0DDEA070-5818-4B9A-9ED6-1B5D616DCD9E}" type="pres">
      <dgm:prSet presAssocID="{968BFEFC-27D0-4D62-BF88-B17762A439D3}" presName="hierChild4" presStyleCnt="0"/>
      <dgm:spPr/>
    </dgm:pt>
    <dgm:pt modelId="{3F6CC275-6C46-496A-BE8A-5628BA049861}" type="pres">
      <dgm:prSet presAssocID="{968BFEFC-27D0-4D62-BF88-B17762A439D3}" presName="hierChild5" presStyleCnt="0"/>
      <dgm:spPr/>
    </dgm:pt>
    <dgm:pt modelId="{BC8580D4-9213-4931-9BEF-EFDE72FC64B5}" type="pres">
      <dgm:prSet presAssocID="{D6C885BE-5B4C-4D1A-BF59-AF511AF0F8D4}" presName="Name37" presStyleLbl="parChTrans1D2" presStyleIdx="2" presStyleCnt="3"/>
      <dgm:spPr/>
    </dgm:pt>
    <dgm:pt modelId="{CB9342DE-6715-44D1-B98C-12A74973B88A}" type="pres">
      <dgm:prSet presAssocID="{F25EE32D-C53D-453A-8288-4F13BD801CFA}" presName="hierRoot2" presStyleCnt="0">
        <dgm:presLayoutVars>
          <dgm:hierBranch val="init"/>
        </dgm:presLayoutVars>
      </dgm:prSet>
      <dgm:spPr/>
    </dgm:pt>
    <dgm:pt modelId="{D95CB987-27E7-4087-ABDF-9D24C84FBE0D}" type="pres">
      <dgm:prSet presAssocID="{F25EE32D-C53D-453A-8288-4F13BD801CFA}" presName="rootComposite" presStyleCnt="0"/>
      <dgm:spPr/>
    </dgm:pt>
    <dgm:pt modelId="{0E9A6F07-2897-4648-83A1-2F5E430721EF}" type="pres">
      <dgm:prSet presAssocID="{F25EE32D-C53D-453A-8288-4F13BD801CFA}" presName="rootText" presStyleLbl="node2" presStyleIdx="2" presStyleCnt="3">
        <dgm:presLayoutVars>
          <dgm:chPref val="3"/>
        </dgm:presLayoutVars>
      </dgm:prSet>
      <dgm:spPr/>
    </dgm:pt>
    <dgm:pt modelId="{BF2C9B70-7785-4E73-8318-54D465D6EC72}" type="pres">
      <dgm:prSet presAssocID="{F25EE32D-C53D-453A-8288-4F13BD801CFA}" presName="rootConnector" presStyleLbl="node2" presStyleIdx="2" presStyleCnt="3"/>
      <dgm:spPr/>
    </dgm:pt>
    <dgm:pt modelId="{EFF6274F-63C5-4590-BF3D-E7C33B1C12C6}" type="pres">
      <dgm:prSet presAssocID="{F25EE32D-C53D-453A-8288-4F13BD801CFA}" presName="hierChild4" presStyleCnt="0"/>
      <dgm:spPr/>
    </dgm:pt>
    <dgm:pt modelId="{8F0569DB-3C36-453A-99B8-1C6F5EB133E6}" type="pres">
      <dgm:prSet presAssocID="{F25EE32D-C53D-453A-8288-4F13BD801CFA}" presName="hierChild5" presStyleCnt="0"/>
      <dgm:spPr/>
    </dgm:pt>
    <dgm:pt modelId="{663787D0-D89B-43CF-9842-DCF1CC4DADFD}" type="pres">
      <dgm:prSet presAssocID="{349881B6-5247-47CB-BF05-F555F59921FA}" presName="hierChild3" presStyleCnt="0"/>
      <dgm:spPr/>
    </dgm:pt>
  </dgm:ptLst>
  <dgm:cxnLst>
    <dgm:cxn modelId="{2349A523-DD02-417C-B2D0-CA708296809A}" type="presOf" srcId="{9EBB3979-D78B-4F58-80FE-BC91FC710804}" destId="{05A08A19-0D09-4DA3-BD4D-E50643782ABA}" srcOrd="0" destOrd="0" presId="urn:microsoft.com/office/officeart/2005/8/layout/orgChart1"/>
    <dgm:cxn modelId="{A2F8DD44-81EE-49CD-96E8-479673FA51DE}" type="presOf" srcId="{F25EE32D-C53D-453A-8288-4F13BD801CFA}" destId="{BF2C9B70-7785-4E73-8318-54D465D6EC72}" srcOrd="1" destOrd="0" presId="urn:microsoft.com/office/officeart/2005/8/layout/orgChart1"/>
    <dgm:cxn modelId="{24CFBA68-A1D9-4597-8919-DF89F47F87C9}" type="presOf" srcId="{102164DF-3288-4FF9-AB20-E80E7486C2B8}" destId="{32BA2678-7DB6-4F10-8D77-2CB80FE049D4}" srcOrd="0" destOrd="0" presId="urn:microsoft.com/office/officeart/2005/8/layout/orgChart1"/>
    <dgm:cxn modelId="{662DF850-B3C9-4249-9B9C-607B0747FEF1}" srcId="{349881B6-5247-47CB-BF05-F555F59921FA}" destId="{F25EE32D-C53D-453A-8288-4F13BD801CFA}" srcOrd="2" destOrd="0" parTransId="{D6C885BE-5B4C-4D1A-BF59-AF511AF0F8D4}" sibTransId="{12376BA8-78A4-45AB-8EF4-751872D3D0C0}"/>
    <dgm:cxn modelId="{9D0E6C57-07AF-4E66-9B32-D06500213C2A}" srcId="{5FB32F56-418D-46B9-AF7F-1F5B7B856338}" destId="{349881B6-5247-47CB-BF05-F555F59921FA}" srcOrd="0" destOrd="0" parTransId="{70EC085A-9F89-45F9-93E8-1C123D504A9D}" sibTransId="{0E9E07E7-3921-47EA-86E3-D91450636117}"/>
    <dgm:cxn modelId="{4C5F547E-C027-4CFB-80C7-A9E2B95B7C9F}" srcId="{349881B6-5247-47CB-BF05-F555F59921FA}" destId="{968BFEFC-27D0-4D62-BF88-B17762A439D3}" srcOrd="1" destOrd="0" parTransId="{9EBB3979-D78B-4F58-80FE-BC91FC710804}" sibTransId="{4538C4A8-C2CE-446C-AD8B-CC991CD4F244}"/>
    <dgm:cxn modelId="{6E035B8E-5C87-411D-A93A-93DB949877DB}" type="presOf" srcId="{D6C885BE-5B4C-4D1A-BF59-AF511AF0F8D4}" destId="{BC8580D4-9213-4931-9BEF-EFDE72FC64B5}" srcOrd="0" destOrd="0" presId="urn:microsoft.com/office/officeart/2005/8/layout/orgChart1"/>
    <dgm:cxn modelId="{F091EC9C-5A89-444E-A356-1605B782F1B2}" type="presOf" srcId="{136660BF-6C4B-47C2-94EF-AF2212495CE9}" destId="{EF3F01BE-5FB1-43D1-A4A8-19D47B8C0A7B}" srcOrd="0" destOrd="0" presId="urn:microsoft.com/office/officeart/2005/8/layout/orgChart1"/>
    <dgm:cxn modelId="{8583F49F-B988-49A6-BD76-90AC069ECEDD}" srcId="{349881B6-5247-47CB-BF05-F555F59921FA}" destId="{136660BF-6C4B-47C2-94EF-AF2212495CE9}" srcOrd="0" destOrd="0" parTransId="{102164DF-3288-4FF9-AB20-E80E7486C2B8}" sibTransId="{05FF50C3-4C5C-4DC1-962C-917C44DF721C}"/>
    <dgm:cxn modelId="{8C699ACC-D44E-49AF-9B72-4CD3CE3EB1F9}" type="presOf" srcId="{5FB32F56-418D-46B9-AF7F-1F5B7B856338}" destId="{850AF23D-FF40-4EBF-9EF0-6847228B212F}" srcOrd="0" destOrd="0" presId="urn:microsoft.com/office/officeart/2005/8/layout/orgChart1"/>
    <dgm:cxn modelId="{83F2E2CC-10BA-49E8-9AB7-8315AF492BF4}" type="presOf" srcId="{349881B6-5247-47CB-BF05-F555F59921FA}" destId="{A28F2FAF-A569-452A-8366-A0CD2DC84C9D}" srcOrd="0" destOrd="0" presId="urn:microsoft.com/office/officeart/2005/8/layout/orgChart1"/>
    <dgm:cxn modelId="{90C414CD-C1A6-42F5-A6A6-F3E9AF0D6FDB}" type="presOf" srcId="{F25EE32D-C53D-453A-8288-4F13BD801CFA}" destId="{0E9A6F07-2897-4648-83A1-2F5E430721EF}" srcOrd="0" destOrd="0" presId="urn:microsoft.com/office/officeart/2005/8/layout/orgChart1"/>
    <dgm:cxn modelId="{2E41F3DD-D3ED-4839-A579-EC83ADFE1CFF}" type="presOf" srcId="{136660BF-6C4B-47C2-94EF-AF2212495CE9}" destId="{D226035A-4898-4744-8359-71933108E514}" srcOrd="1" destOrd="0" presId="urn:microsoft.com/office/officeart/2005/8/layout/orgChart1"/>
    <dgm:cxn modelId="{8F88BEF0-1543-4301-B65A-B0F6BCC8EB9F}" type="presOf" srcId="{968BFEFC-27D0-4D62-BF88-B17762A439D3}" destId="{C76402FD-3F62-4021-82BF-51B1B90C4D18}" srcOrd="0" destOrd="0" presId="urn:microsoft.com/office/officeart/2005/8/layout/orgChart1"/>
    <dgm:cxn modelId="{9DB34EF3-0E1E-4D14-8A54-542F0938A539}" type="presOf" srcId="{349881B6-5247-47CB-BF05-F555F59921FA}" destId="{37CCD2FF-4C36-4932-8CDF-3FE857708032}" srcOrd="1" destOrd="0" presId="urn:microsoft.com/office/officeart/2005/8/layout/orgChart1"/>
    <dgm:cxn modelId="{61F82CF4-57ED-417F-A42A-FB2812C927F3}" type="presOf" srcId="{968BFEFC-27D0-4D62-BF88-B17762A439D3}" destId="{B4746F65-5ACE-4B77-88D0-60171FD32128}" srcOrd="1" destOrd="0" presId="urn:microsoft.com/office/officeart/2005/8/layout/orgChart1"/>
    <dgm:cxn modelId="{E8E92772-C43E-482D-9E99-5A831C210A33}" type="presParOf" srcId="{850AF23D-FF40-4EBF-9EF0-6847228B212F}" destId="{66418EA7-3263-4A00-92D9-8AD841F0CEB7}" srcOrd="0" destOrd="0" presId="urn:microsoft.com/office/officeart/2005/8/layout/orgChart1"/>
    <dgm:cxn modelId="{91626950-AFD3-422D-BE6C-883130BFA2A1}" type="presParOf" srcId="{66418EA7-3263-4A00-92D9-8AD841F0CEB7}" destId="{AA525C5E-FD29-46D7-B079-92301FA582EB}" srcOrd="0" destOrd="0" presId="urn:microsoft.com/office/officeart/2005/8/layout/orgChart1"/>
    <dgm:cxn modelId="{8FBBAE36-CCE9-42E9-A770-8662F06A404E}" type="presParOf" srcId="{AA525C5E-FD29-46D7-B079-92301FA582EB}" destId="{A28F2FAF-A569-452A-8366-A0CD2DC84C9D}" srcOrd="0" destOrd="0" presId="urn:microsoft.com/office/officeart/2005/8/layout/orgChart1"/>
    <dgm:cxn modelId="{6CB36205-B416-4803-9CE0-FF6649FF27D0}" type="presParOf" srcId="{AA525C5E-FD29-46D7-B079-92301FA582EB}" destId="{37CCD2FF-4C36-4932-8CDF-3FE857708032}" srcOrd="1" destOrd="0" presId="urn:microsoft.com/office/officeart/2005/8/layout/orgChart1"/>
    <dgm:cxn modelId="{D9471F9E-AAE5-4ADD-A785-C007117EE666}" type="presParOf" srcId="{66418EA7-3263-4A00-92D9-8AD841F0CEB7}" destId="{8D56BA7F-9BC4-4D90-8A1D-ECB2B6DA4447}" srcOrd="1" destOrd="0" presId="urn:microsoft.com/office/officeart/2005/8/layout/orgChart1"/>
    <dgm:cxn modelId="{2855CA5A-12BE-4F39-8376-F9F2DBE8DC8A}" type="presParOf" srcId="{8D56BA7F-9BC4-4D90-8A1D-ECB2B6DA4447}" destId="{32BA2678-7DB6-4F10-8D77-2CB80FE049D4}" srcOrd="0" destOrd="0" presId="urn:microsoft.com/office/officeart/2005/8/layout/orgChart1"/>
    <dgm:cxn modelId="{95E69F7F-E9B6-40E7-A93E-5A37CF79C073}" type="presParOf" srcId="{8D56BA7F-9BC4-4D90-8A1D-ECB2B6DA4447}" destId="{D923F2CD-4AB6-4004-B86F-0E6BD315E24B}" srcOrd="1" destOrd="0" presId="urn:microsoft.com/office/officeart/2005/8/layout/orgChart1"/>
    <dgm:cxn modelId="{029E09F2-F38D-4B37-820A-A255661A974F}" type="presParOf" srcId="{D923F2CD-4AB6-4004-B86F-0E6BD315E24B}" destId="{B0E6EB4E-B83D-4FB9-8CC3-6E43D182018C}" srcOrd="0" destOrd="0" presId="urn:microsoft.com/office/officeart/2005/8/layout/orgChart1"/>
    <dgm:cxn modelId="{C0495924-769C-4673-970A-455B4FDD09A9}" type="presParOf" srcId="{B0E6EB4E-B83D-4FB9-8CC3-6E43D182018C}" destId="{EF3F01BE-5FB1-43D1-A4A8-19D47B8C0A7B}" srcOrd="0" destOrd="0" presId="urn:microsoft.com/office/officeart/2005/8/layout/orgChart1"/>
    <dgm:cxn modelId="{EED575CC-AE6E-4DA4-9910-0AC4E1DF6D25}" type="presParOf" srcId="{B0E6EB4E-B83D-4FB9-8CC3-6E43D182018C}" destId="{D226035A-4898-4744-8359-71933108E514}" srcOrd="1" destOrd="0" presId="urn:microsoft.com/office/officeart/2005/8/layout/orgChart1"/>
    <dgm:cxn modelId="{647A0092-4F2B-4DD2-B946-36FFC484C8BF}" type="presParOf" srcId="{D923F2CD-4AB6-4004-B86F-0E6BD315E24B}" destId="{8350D068-6266-4D7A-A49F-38BEA52F8CD7}" srcOrd="1" destOrd="0" presId="urn:microsoft.com/office/officeart/2005/8/layout/orgChart1"/>
    <dgm:cxn modelId="{D0AA0853-5C73-46A9-88EA-B6BDDAAD59A3}" type="presParOf" srcId="{D923F2CD-4AB6-4004-B86F-0E6BD315E24B}" destId="{C0D90927-9731-483A-9E35-1E2AE2E531D2}" srcOrd="2" destOrd="0" presId="urn:microsoft.com/office/officeart/2005/8/layout/orgChart1"/>
    <dgm:cxn modelId="{192CA1BD-5592-4077-8203-861662860741}" type="presParOf" srcId="{8D56BA7F-9BC4-4D90-8A1D-ECB2B6DA4447}" destId="{05A08A19-0D09-4DA3-BD4D-E50643782ABA}" srcOrd="2" destOrd="0" presId="urn:microsoft.com/office/officeart/2005/8/layout/orgChart1"/>
    <dgm:cxn modelId="{795F5B3D-69B6-435E-8A39-DC13CE773693}" type="presParOf" srcId="{8D56BA7F-9BC4-4D90-8A1D-ECB2B6DA4447}" destId="{8FF8BFC3-033A-422A-8F5E-2577CB3353AE}" srcOrd="3" destOrd="0" presId="urn:microsoft.com/office/officeart/2005/8/layout/orgChart1"/>
    <dgm:cxn modelId="{8F5399A1-0F52-4BE8-93AD-7DFF364CBFE7}" type="presParOf" srcId="{8FF8BFC3-033A-422A-8F5E-2577CB3353AE}" destId="{9814F684-3236-46F8-80DF-13480DBC7435}" srcOrd="0" destOrd="0" presId="urn:microsoft.com/office/officeart/2005/8/layout/orgChart1"/>
    <dgm:cxn modelId="{91A46BFA-A56F-4D0C-9361-370E247056E5}" type="presParOf" srcId="{9814F684-3236-46F8-80DF-13480DBC7435}" destId="{C76402FD-3F62-4021-82BF-51B1B90C4D18}" srcOrd="0" destOrd="0" presId="urn:microsoft.com/office/officeart/2005/8/layout/orgChart1"/>
    <dgm:cxn modelId="{2FEF8FAB-3AF4-4BE3-96A9-2131A74CD12A}" type="presParOf" srcId="{9814F684-3236-46F8-80DF-13480DBC7435}" destId="{B4746F65-5ACE-4B77-88D0-60171FD32128}" srcOrd="1" destOrd="0" presId="urn:microsoft.com/office/officeart/2005/8/layout/orgChart1"/>
    <dgm:cxn modelId="{4FFD5E94-B039-4B09-8B64-3A11FA536AC6}" type="presParOf" srcId="{8FF8BFC3-033A-422A-8F5E-2577CB3353AE}" destId="{0DDEA070-5818-4B9A-9ED6-1B5D616DCD9E}" srcOrd="1" destOrd="0" presId="urn:microsoft.com/office/officeart/2005/8/layout/orgChart1"/>
    <dgm:cxn modelId="{857455EC-BFF5-4146-88A9-82E9E1E4ADFC}" type="presParOf" srcId="{8FF8BFC3-033A-422A-8F5E-2577CB3353AE}" destId="{3F6CC275-6C46-496A-BE8A-5628BA049861}" srcOrd="2" destOrd="0" presId="urn:microsoft.com/office/officeart/2005/8/layout/orgChart1"/>
    <dgm:cxn modelId="{0C9FF9FA-DDEC-48BF-93B8-EF452614335F}" type="presParOf" srcId="{8D56BA7F-9BC4-4D90-8A1D-ECB2B6DA4447}" destId="{BC8580D4-9213-4931-9BEF-EFDE72FC64B5}" srcOrd="4" destOrd="0" presId="urn:microsoft.com/office/officeart/2005/8/layout/orgChart1"/>
    <dgm:cxn modelId="{88E992A9-CF01-411A-AEA5-A2FDE7B29AC3}" type="presParOf" srcId="{8D56BA7F-9BC4-4D90-8A1D-ECB2B6DA4447}" destId="{CB9342DE-6715-44D1-B98C-12A74973B88A}" srcOrd="5" destOrd="0" presId="urn:microsoft.com/office/officeart/2005/8/layout/orgChart1"/>
    <dgm:cxn modelId="{69131FCB-1A33-437B-BCB1-B2CC0B1BD6B8}" type="presParOf" srcId="{CB9342DE-6715-44D1-B98C-12A74973B88A}" destId="{D95CB987-27E7-4087-ABDF-9D24C84FBE0D}" srcOrd="0" destOrd="0" presId="urn:microsoft.com/office/officeart/2005/8/layout/orgChart1"/>
    <dgm:cxn modelId="{98D6AF0D-09EF-40E8-9558-B6F4F3ED9643}" type="presParOf" srcId="{D95CB987-27E7-4087-ABDF-9D24C84FBE0D}" destId="{0E9A6F07-2897-4648-83A1-2F5E430721EF}" srcOrd="0" destOrd="0" presId="urn:microsoft.com/office/officeart/2005/8/layout/orgChart1"/>
    <dgm:cxn modelId="{9B84DDE8-E97C-4C61-B3DF-84E074E4ADC8}" type="presParOf" srcId="{D95CB987-27E7-4087-ABDF-9D24C84FBE0D}" destId="{BF2C9B70-7785-4E73-8318-54D465D6EC72}" srcOrd="1" destOrd="0" presId="urn:microsoft.com/office/officeart/2005/8/layout/orgChart1"/>
    <dgm:cxn modelId="{9B9D0818-161E-45F2-AA77-29E70382B45E}" type="presParOf" srcId="{CB9342DE-6715-44D1-B98C-12A74973B88A}" destId="{EFF6274F-63C5-4590-BF3D-E7C33B1C12C6}" srcOrd="1" destOrd="0" presId="urn:microsoft.com/office/officeart/2005/8/layout/orgChart1"/>
    <dgm:cxn modelId="{62BFA5B6-213E-4888-83F4-DE103A1A1CC5}" type="presParOf" srcId="{CB9342DE-6715-44D1-B98C-12A74973B88A}" destId="{8F0569DB-3C36-453A-99B8-1C6F5EB133E6}" srcOrd="2" destOrd="0" presId="urn:microsoft.com/office/officeart/2005/8/layout/orgChart1"/>
    <dgm:cxn modelId="{A0B23DC5-56F3-4247-A0DF-BFE5952E5D52}" type="presParOf" srcId="{66418EA7-3263-4A00-92D9-8AD841F0CEB7}" destId="{663787D0-D89B-43CF-9842-DCF1CC4DAD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580D4-9213-4931-9BEF-EFDE72FC64B5}">
      <dsp:nvSpPr>
        <dsp:cNvPr id="0" name=""/>
        <dsp:cNvSpPr/>
      </dsp:nvSpPr>
      <dsp:spPr>
        <a:xfrm>
          <a:off x="4442039" y="1298667"/>
          <a:ext cx="3142775" cy="1321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8842"/>
              </a:lnTo>
              <a:lnTo>
                <a:pt x="3142775" y="1048842"/>
              </a:lnTo>
              <a:lnTo>
                <a:pt x="3142775" y="1321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A08A19-0D09-4DA3-BD4D-E50643782ABA}">
      <dsp:nvSpPr>
        <dsp:cNvPr id="0" name=""/>
        <dsp:cNvSpPr/>
      </dsp:nvSpPr>
      <dsp:spPr>
        <a:xfrm>
          <a:off x="4396319" y="1298667"/>
          <a:ext cx="91440" cy="13215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21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A2678-7DB6-4F10-8D77-2CB80FE049D4}">
      <dsp:nvSpPr>
        <dsp:cNvPr id="0" name=""/>
        <dsp:cNvSpPr/>
      </dsp:nvSpPr>
      <dsp:spPr>
        <a:xfrm>
          <a:off x="1299264" y="1298667"/>
          <a:ext cx="3142775" cy="1321563"/>
        </a:xfrm>
        <a:custGeom>
          <a:avLst/>
          <a:gdLst/>
          <a:ahLst/>
          <a:cxnLst/>
          <a:rect l="0" t="0" r="0" b="0"/>
          <a:pathLst>
            <a:path>
              <a:moveTo>
                <a:pt x="3142775" y="0"/>
              </a:moveTo>
              <a:lnTo>
                <a:pt x="3142775" y="1048842"/>
              </a:lnTo>
              <a:lnTo>
                <a:pt x="0" y="1048842"/>
              </a:lnTo>
              <a:lnTo>
                <a:pt x="0" y="13215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F2FAF-A569-452A-8366-A0CD2DC84C9D}">
      <dsp:nvSpPr>
        <dsp:cNvPr id="0" name=""/>
        <dsp:cNvSpPr/>
      </dsp:nvSpPr>
      <dsp:spPr>
        <a:xfrm>
          <a:off x="3143371" y="0"/>
          <a:ext cx="2597335" cy="1298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Office of the Center Director (OD)​</a:t>
          </a:r>
          <a:endParaRPr lang="en-US" sz="2800" b="1" kern="1200" dirty="0">
            <a:solidFill>
              <a:srgbClr val="000000"/>
            </a:solidFill>
            <a:latin typeface="Calibri" panose="020F0502020204030204" pitchFamily="34" charset="0"/>
          </a:endParaRPr>
        </a:p>
      </dsp:txBody>
      <dsp:txXfrm>
        <a:off x="3143371" y="0"/>
        <a:ext cx="2597335" cy="1298667"/>
      </dsp:txXfrm>
    </dsp:sp>
    <dsp:sp modelId="{EF3F01BE-5FB1-43D1-A4A8-19D47B8C0A7B}">
      <dsp:nvSpPr>
        <dsp:cNvPr id="0" name=""/>
        <dsp:cNvSpPr/>
      </dsp:nvSpPr>
      <dsp:spPr>
        <a:xfrm>
          <a:off x="596" y="2620230"/>
          <a:ext cx="2597335" cy="1298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Office of Tissues and Advanced Therapies (OTAT)​​</a:t>
          </a:r>
        </a:p>
      </dsp:txBody>
      <dsp:txXfrm>
        <a:off x="596" y="2620230"/>
        <a:ext cx="2597335" cy="1298667"/>
      </dsp:txXfrm>
    </dsp:sp>
    <dsp:sp modelId="{C76402FD-3F62-4021-82BF-51B1B90C4D18}">
      <dsp:nvSpPr>
        <dsp:cNvPr id="0" name=""/>
        <dsp:cNvSpPr/>
      </dsp:nvSpPr>
      <dsp:spPr>
        <a:xfrm>
          <a:off x="3143371" y="2620230"/>
          <a:ext cx="2597335" cy="1298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b="0" i="0" kern="1200" dirty="0"/>
            <a:t>Office of Blood Research and Review (OBRR)​</a:t>
          </a:r>
        </a:p>
      </dsp:txBody>
      <dsp:txXfrm>
        <a:off x="3143371" y="2620230"/>
        <a:ext cx="2597335" cy="1298667"/>
      </dsp:txXfrm>
    </dsp:sp>
    <dsp:sp modelId="{0E9A6F07-2897-4648-83A1-2F5E430721EF}">
      <dsp:nvSpPr>
        <dsp:cNvPr id="0" name=""/>
        <dsp:cNvSpPr/>
      </dsp:nvSpPr>
      <dsp:spPr>
        <a:xfrm>
          <a:off x="6286147" y="2620230"/>
          <a:ext cx="2597335" cy="12986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800" b="0" i="0" kern="1200" dirty="0"/>
            <a:t>Office of Vaccines Research and Review (OVRR)</a:t>
          </a:r>
        </a:p>
      </dsp:txBody>
      <dsp:txXfrm>
        <a:off x="6286147" y="2620230"/>
        <a:ext cx="2597335" cy="1298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12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2.84497" units="1/cm"/>
          <inkml:channelProperty channel="Y" name="resolution" value="113.59223" units="1/cm"/>
          <inkml:channelProperty channel="T" name="resolution" value="1" units="1/dev"/>
        </inkml:channelProperties>
      </inkml:inkSource>
      <inkml:timestamp xml:id="ts0" timeString="2020-10-02T00:57:18.9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3702 1252 0,'0'0'1,"0"0"-1,0 0 0,0 0 0,0 0 0,0 0 0,0 0 0,0 0 0,0 0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312" units="cm"/>
          <inkml:channel name="Y" type="integer" max="1872" units="cm"/>
          <inkml:channel name="T" type="integer" max="2.14748E9" units="dev"/>
        </inkml:traceFormat>
        <inkml:channelProperties>
          <inkml:channelProperty channel="X" name="resolution" value="112.84497" units="1/cm"/>
          <inkml:channelProperty channel="Y" name="resolution" value="113.59223" units="1/cm"/>
          <inkml:channelProperty channel="T" name="resolution" value="1" units="1/dev"/>
        </inkml:channelProperties>
      </inkml:inkSource>
      <inkml:timestamp xml:id="ts0" timeString="2020-10-02T00:59:29.5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3804 1140 0,'0'0'1,"0"0"-1,0 0 0,0 0 0,0 0 0,0 0 0,0 0 0</inkml:trace>
  <inkml:trace contextRef="#ctx0" brushRef="#br0" timeOffset="1053">6360 4539 0,'0'0'3,"0"0"3,0 0 1,0 0 0,0 0-1,0 0 2,0 0-1,0 0-2,0 0 2,0 0-1,0 0 2,0 0-3,0 0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F1F9-670B-4BD8-A79A-22FF1A005646}" type="datetimeFigureOut">
              <a:rPr lang="en-US" smtClean="0"/>
              <a:t>1/20/2023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8F4B-C8AB-4DED-82A3-6F6C06D43A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48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defTabSz="9048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E3A5FA-2EA3-4E5B-BE2C-2C7BE1EC8B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2625"/>
            <a:ext cx="6094413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9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3630808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613C0C01-A21D-4824-AECE-CADD0C8AFD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6BF67162-23F7-489B-BB85-EB860BF4B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D28E3AA4-4A88-4453-848F-B7BFC6E03F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D1CAF09-74D0-43E1-BD01-682CE1098229}" type="slidenum">
              <a:rPr lang="en-US" altLang="en-US">
                <a:solidFill>
                  <a:srgbClr val="000000"/>
                </a:solidFill>
              </a:rPr>
              <a:pPr/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3E8E5401-A6C2-472C-AA0B-2B4F77F138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8B012BC9-D8C1-49CF-B74C-614F33648E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71FA2612-9289-43FE-A9E8-52A2B4163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6BE7C2E-FFCE-4A8D-99D0-9AC83D3830E9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43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813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29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24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4B78FB9B-1933-4157-82BF-6CDCA7E27B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069AA8E9-2D61-493A-91B6-0F7112173C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A23E2140-DFA5-47CC-ABC2-D31DF0DD03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8AE4651-EF77-445D-9164-B37E20061C77}" type="slidenum">
              <a:rPr lang="en-US" altLang="en-US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FAAEFAB1-EFC6-4E89-8665-AA60672EA5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9E762F66-A3B8-4015-8D85-7B14535C3E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F6659CD2-B02F-40B9-B24B-C3DD428E2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FC1EDCB-3B6F-4063-A948-2180022A9F35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B24136CC-E863-42C3-A71E-4F82D42EC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028BA150-77D0-47A4-8E34-5C9CFEA7E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6204E4FE-FCB5-4E50-9205-D2FB1E606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D63B10D-C65B-4504-B62D-B81D7F1576C2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B24136CC-E863-42C3-A71E-4F82D42EC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028BA150-77D0-47A4-8E34-5C9CFEA7E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6204E4FE-FCB5-4E50-9205-D2FB1E606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D63B10D-C65B-4504-B62D-B81D7F1576C2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231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547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0547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0547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0547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0547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054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054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054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0547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AA1171-FA3B-4AC7-97D1-1146E68D6CB5}" type="slidenum">
              <a:rPr lang="en-US" altLang="en-US" sz="1200"/>
              <a:pPr eaLnBrk="1" hangingPunct="1">
                <a:spcBef>
                  <a:spcPct val="0"/>
                </a:spcBef>
              </a:pPr>
              <a:t>2</a:t>
            </a:fld>
            <a:endParaRPr lang="en-US" altLang="en-US" sz="1200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B24136CC-E863-42C3-A71E-4F82D42ECB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028BA150-77D0-47A4-8E34-5C9CFEA7E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6204E4FE-FCB5-4E50-9205-D2FB1E606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D63B10D-C65B-4504-B62D-B81D7F1576C2}" type="slidenum">
              <a:rPr lang="en-US" altLang="en-US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260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43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0486" indent="-273264" defTabSz="91543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93057" indent="-218612" defTabSz="91543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30279" indent="-218612" defTabSz="91543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67502" indent="-218612" defTabSz="91543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04724" indent="-218612" defTabSz="9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41947" indent="-218612" defTabSz="9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79169" indent="-218612" defTabSz="9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16393" indent="-218612" defTabSz="91543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AA1171-FA3B-4AC7-97D1-1146E68D6CB5}" type="slidenum">
              <a:rPr lang="en-US" altLang="en-US" sz="1200"/>
              <a:pPr eaLnBrk="1" hangingPunct="1">
                <a:spcBef>
                  <a:spcPct val="0"/>
                </a:spcBef>
              </a:pPr>
              <a:t>30</a:t>
            </a:fld>
            <a:endParaRPr lang="en-US" altLang="en-US" sz="1200" dirty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6012" cy="34861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6847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B2E16-2989-4E86-8B1A-9D2A319A332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02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60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B2E16-2989-4E86-8B1A-9D2A319A332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35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8F928-FB48-46F5-B406-F1D3A22C7D9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4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8F928-FB48-46F5-B406-F1D3A22C7D9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89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>
            <a:extLst>
              <a:ext uri="{FF2B5EF4-FFF2-40B4-BE49-F238E27FC236}">
                <a16:creationId xmlns:a16="http://schemas.microsoft.com/office/drawing/2014/main" id="{BA0DD700-BB92-497B-AED2-135DF68454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>
            <a:extLst>
              <a:ext uri="{FF2B5EF4-FFF2-40B4-BE49-F238E27FC236}">
                <a16:creationId xmlns:a16="http://schemas.microsoft.com/office/drawing/2014/main" id="{E5FE97D2-DF5B-4FC3-9849-42AC8CBE5B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9572" name="Slide Number Placeholder 3">
            <a:extLst>
              <a:ext uri="{FF2B5EF4-FFF2-40B4-BE49-F238E27FC236}">
                <a16:creationId xmlns:a16="http://schemas.microsoft.com/office/drawing/2014/main" id="{91E0C745-0531-46F8-86B4-C5CA1DB49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E229B6C-4D35-4246-A6AB-A8B69A3A085C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id="{F44195E4-0283-45CD-99A7-2B37F1124F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id="{56A3E33F-E810-49C4-A384-5E39D7051A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id="{E051A276-ECB1-44D2-A9DD-559EAF7700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4882748-A5FA-41A7-A811-A0BD0B7317BC}" type="slidenum">
              <a:rPr lang="en-US" altLang="en-US">
                <a:solidFill>
                  <a:srgbClr val="000000"/>
                </a:solidFill>
              </a:rPr>
              <a:pPr/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>
            <a:extLst>
              <a:ext uri="{FF2B5EF4-FFF2-40B4-BE49-F238E27FC236}">
                <a16:creationId xmlns:a16="http://schemas.microsoft.com/office/drawing/2014/main" id="{C0226F25-EC09-4CD9-B9A8-5CF75589AA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>
            <a:extLst>
              <a:ext uri="{FF2B5EF4-FFF2-40B4-BE49-F238E27FC236}">
                <a16:creationId xmlns:a16="http://schemas.microsoft.com/office/drawing/2014/main" id="{5F6755D1-5B50-4BA8-929E-08C3F8B1EC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3428" name="Slide Number Placeholder 3">
            <a:extLst>
              <a:ext uri="{FF2B5EF4-FFF2-40B4-BE49-F238E27FC236}">
                <a16:creationId xmlns:a16="http://schemas.microsoft.com/office/drawing/2014/main" id="{9DD6BB37-6B00-49FD-88E8-4E60AF741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7B7D82F2-3A6B-4CE7-894E-D908CC24456E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8F928-FB48-46F5-B406-F1D3A22C7D9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2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48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defTabSz="9048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5D071-2B92-458D-9E5D-E1DF56CCE3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65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8F928-FB48-46F5-B406-F1D3A22C7D9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5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4F242920-3829-4455-8104-009BA7E75E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59043F5D-9FBD-4472-BDEC-B075D85A1B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63529B70-C818-4272-BCE5-8CCB418B3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3B36540-9724-4EC9-BE0B-60582AAF8F64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A6737964-3CD9-4EC6-AD94-6DCCE218AB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B450FA4B-795E-41DC-A39A-672EBD357F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65821272-3A47-4118-9D75-750FE0DDFF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6072248-961B-435D-96B4-94BE159F6FF4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D1EE7EDE-7096-476C-B878-F580562849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E2A131A8-6BF5-4F86-9709-60519E714E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514C9F0E-7503-4052-9143-015767D8B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1892E94-EB6E-4A68-958E-C58E55B58465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04875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01675" indent="-269875" defTabSz="904875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810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128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944688" indent="-215900" defTabSz="904875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018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8590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162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73488" indent="-215900" defTabSz="9048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048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808D8C-4E4A-494A-9755-78D4A9C01B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048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87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1FA4E882-AB59-47D6-BE63-DC1FC72A59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16F52334-98D0-4EBC-8E82-040006126A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9451442A-32F8-4FED-8CD2-599E77220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F0AF2B1-DF88-4358-A848-4A4526BC8E69}" type="slidenum">
              <a:rPr lang="en-US" altLang="en-US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03CB0D7F-9433-419D-9E7F-2E9ED6734F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301DF428-C16A-436B-99BE-511EAFDB9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22CB35A0-643A-4FE6-9775-3C6C2381B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C1A7C31-A64B-405B-9B35-6CC5DA7E8CEE}" type="slidenum">
              <a:rPr lang="en-US" altLang="en-US">
                <a:solidFill>
                  <a:srgbClr val="000000"/>
                </a:solidFill>
              </a:rPr>
              <a:pPr/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1475" y="6355261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63" y="261425"/>
            <a:ext cx="3604563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107369836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40321" y="6356351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8718" y="5167321"/>
            <a:ext cx="620543" cy="99077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66696" y="1390340"/>
            <a:ext cx="2895600" cy="486833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218095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844965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67533" y="6354124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942" y="5184030"/>
            <a:ext cx="620543" cy="99077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04323717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81" y="2648602"/>
            <a:ext cx="5598024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708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8"/>
            <a:ext cx="94488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957918" y="1593850"/>
            <a:ext cx="9681633" cy="48260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02C0F-FE90-477D-95A6-9A090E3C62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090598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1023679"/>
            <a:ext cx="11345471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2009776"/>
            <a:ext cx="11345471" cy="4286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200" y="6375401"/>
            <a:ext cx="28448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/>
              <a:pPr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02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295440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16500" y="633412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38935896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13112" y="6349337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69796"/>
            <a:ext cx="827391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9819628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5743" y="6380337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8117240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81600" y="638492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45032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94913" y="6391750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055955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20684" y="6349338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50138657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58685" y="6384926"/>
            <a:ext cx="28448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881" y="242500"/>
            <a:ext cx="827391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" y="6384926"/>
            <a:ext cx="38608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521378" y="64097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04352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544A-F1CD-3844-BFB3-6D230A0137DD}" type="datetimeFigureOut">
              <a:rPr lang="en-US" smtClean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0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evaveena.Dey@fda.hhs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BiologicsBloodVaccines/ResourcesforYou/Industry/ucm611501.ht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ownloads/BiologicsBloodVaccines/GuidanceComplianceRegulatoryInformation/Guidances/CellularandGeneTherapy/UCM37652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da.gov/downloads/BiologicsBloodVaccines/GuidanceComplianceRegulatoryInformation/Guidances/CellularandGeneTherapy/UCM610795.pdf" TargetMode="External"/><Relationship Id="rId4" Type="http://schemas.openxmlformats.org/officeDocument/2006/relationships/hyperlink" Target="https://www.fda.gov/regulatory-information/search-fda-guidance-documents/considerations-design-early-phase-clinical-trials-cellular-and-gene-therapy-products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downloads/BiologicsBloodVaccines/GuidanceComplianceRegulatoryInformation/Guidances/CellularandGeneTherapy/UCM610803.pdf" TargetMode="External"/><Relationship Id="rId7" Type="http://schemas.openxmlformats.org/officeDocument/2006/relationships/hyperlink" Target="https://cberapex.fda.gov/cber/f?p=118:sessiontimedou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da.gov/regulatory-information/search-fda-guidance-documents/human-gene-therapy-neurodegenerative-diseases" TargetMode="External"/><Relationship Id="rId5" Type="http://schemas.openxmlformats.org/officeDocument/2006/relationships/hyperlink" Target="https://www.fda.gov/regulatory-information/search-fda-guidance-documents/human-gene-therapy-hemophilia" TargetMode="External"/><Relationship Id="rId4" Type="http://schemas.openxmlformats.org/officeDocument/2006/relationships/hyperlink" Target="https://www.fda.gov/downloads/BiologicsBloodVaccines/GuidanceComplianceRegulatoryInformation/Guidances/CellularandGeneTherapy/UCM610802.pdf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mailto:industry.biologics@fda.gov" TargetMode="External"/><Relationship Id="rId3" Type="http://schemas.openxmlformats.org/officeDocument/2006/relationships/hyperlink" Target="mailto:OTATRPMS@fda.hhs.gov" TargetMode="External"/><Relationship Id="rId7" Type="http://schemas.openxmlformats.org/officeDocument/2006/relationships/hyperlink" Target="mailto:ocod@fda.hhs.gov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da.gov/BiologicsBloodVaccines/default.htm" TargetMode="External"/><Relationship Id="rId11" Type="http://schemas.openxmlformats.org/officeDocument/2006/relationships/image" Target="../media/image17.jpeg"/><Relationship Id="rId5" Type="http://schemas.openxmlformats.org/officeDocument/2006/relationships/hyperlink" Target="http://www.fda.gov/BiologicsBloodVaccines/NewsEvents/ucm232821.htm" TargetMode="External"/><Relationship Id="rId10" Type="http://schemas.openxmlformats.org/officeDocument/2006/relationships/image" Target="../media/image16.png"/><Relationship Id="rId4" Type="http://schemas.openxmlformats.org/officeDocument/2006/relationships/hyperlink" Target="mailto:Lori.Tull@fda.hhs.gov" TargetMode="External"/><Relationship Id="rId9" Type="http://schemas.openxmlformats.org/officeDocument/2006/relationships/hyperlink" Target="https://www.twitter.com/fdacber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1B5C1A81-8A18-42FA-AB4E-CB33223F6F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9" y="1044575"/>
            <a:ext cx="11172825" cy="20574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6496"/>
                </a:solidFill>
              </a:rPr>
              <a:t>Preclinical Assessment of Cell and Gene Therapy Products to Support an IND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7908A4E-C8FF-4A89-BA00-8408091DA1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98502" y="3319463"/>
            <a:ext cx="10868025" cy="3116848"/>
          </a:xfrm>
        </p:spPr>
        <p:txBody>
          <a:bodyPr rtlCol="0">
            <a:normAutofit fontScale="92500" lnSpcReduction="10000"/>
          </a:bodyPr>
          <a:lstStyle/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Devaveena Dey, PhD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Center for Biologics Evaluation and Research (CBER)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Office of Tissues and Advanced Therapies (OTAT)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Division of Clinical Evaluation and Pharmacology/Toxicology (DCEPT)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Pharmacology/Toxicology Branch 2 (PTB2) 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dirty="0">
                <a:hlinkClick r:id="rId3"/>
              </a:rPr>
              <a:t>Devaveena.Dey@fda.hhs.gov</a:t>
            </a:r>
            <a:endParaRPr lang="en-US" altLang="en-US" sz="2000" b="1" dirty="0"/>
          </a:p>
          <a:p>
            <a:pPr marL="0" lvl="2">
              <a:lnSpc>
                <a:spcPct val="90000"/>
              </a:lnSpc>
              <a:defRPr/>
            </a:pPr>
            <a:endParaRPr lang="en-US" altLang="en-US" sz="2000" b="1" dirty="0"/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Society for Immunotherapy of Cancer (SITC)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Cancer Immunotherapy Winter School </a:t>
            </a:r>
          </a:p>
          <a:p>
            <a:pPr marL="0" lvl="2">
              <a:lnSpc>
                <a:spcPct val="90000"/>
              </a:lnSpc>
              <a:defRPr/>
            </a:pPr>
            <a:r>
              <a:rPr lang="en-US" altLang="en-US" sz="2000" b="1" dirty="0"/>
              <a:t>January 17-21, 2023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72190548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7D28EB-4CC0-4F73-BF46-2748C5984BDD}"/>
              </a:ext>
            </a:extLst>
          </p:cNvPr>
          <p:cNvSpPr/>
          <p:nvPr/>
        </p:nvSpPr>
        <p:spPr>
          <a:xfrm>
            <a:off x="609600" y="279401"/>
            <a:ext cx="9293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CFR 312.20 Subpart B: IND Application</a:t>
            </a:r>
          </a:p>
        </p:txBody>
      </p:sp>
      <p:graphicFrame>
        <p:nvGraphicFramePr>
          <p:cNvPr id="4" name="Group 535">
            <a:extLst>
              <a:ext uri="{FF2B5EF4-FFF2-40B4-BE49-F238E27FC236}">
                <a16:creationId xmlns:a16="http://schemas.microsoft.com/office/drawing/2014/main" id="{3DCF5210-7DBC-4105-85EF-D6FB65A4D7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302286"/>
              </p:ext>
            </p:extLst>
          </p:nvPr>
        </p:nvGraphicFramePr>
        <p:xfrm>
          <a:off x="609600" y="1397001"/>
          <a:ext cx="10363200" cy="5131094"/>
        </p:xfrm>
        <a:graphic>
          <a:graphicData uri="http://schemas.openxmlformats.org/drawingml/2006/table">
            <a:tbl>
              <a:tblPr/>
              <a:tblGrid>
                <a:gridCol w="848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0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Form FDA 1571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312.23(a)(1)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Table of Contents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312.23(a)(2)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Introductory statement and general investigational plan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312.23(a)(3)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Investigator’s brochure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312.23(a)(5)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Protocols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</a:t>
                      </a: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312.23(a)(6)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0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endParaRPr kumimoji="0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Chemistry, manufacturing, and control data (including environmental assessment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</a:t>
                      </a: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312.23(a)(7)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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Pharmacology and toxicology data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</a:t>
                      </a: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312.23(a)(8)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Previous human experience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</a:t>
                      </a: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312.23(a)(9)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Additional information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</a:rPr>
                        <a:t>21 CFR </a:t>
                      </a: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312.23(a)(10)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Biosimilar User Fee Cover Sheet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Form FDA 3792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193FF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sym typeface="Wingdings" pitchFamily="2" charset="2"/>
                        </a:rPr>
                        <a:t></a:t>
                      </a: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Clinical Trials Certification of Compliance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33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6496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Form FDA 3674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06690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9" descr="http://t0.gstatic.com/images?q=tbn:ANd9GcRJa0K2Y3AmaODnwrRHvgR0CNyZMIFrNEQKuXo-sY494I8vuF5BMg">
            <a:extLst>
              <a:ext uri="{FF2B5EF4-FFF2-40B4-BE49-F238E27FC236}">
                <a16:creationId xmlns:a16="http://schemas.microsoft.com/office/drawing/2014/main" id="{7095F7E4-616E-436F-BE93-115B80F9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7"/>
          <a:stretch>
            <a:fillRect/>
          </a:stretch>
        </p:blipFill>
        <p:spPr bwMode="auto">
          <a:xfrm>
            <a:off x="8217894" y="2857500"/>
            <a:ext cx="3712486" cy="33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>
            <a:extLst>
              <a:ext uri="{FF2B5EF4-FFF2-40B4-BE49-F238E27FC236}">
                <a16:creationId xmlns:a16="http://schemas.microsoft.com/office/drawing/2014/main" id="{FDD686DA-B1B0-46A7-AFC3-BB8DD24BBB00}"/>
              </a:ext>
            </a:extLst>
          </p:cNvPr>
          <p:cNvSpPr txBox="1">
            <a:spLocks/>
          </p:cNvSpPr>
          <p:nvPr/>
        </p:nvSpPr>
        <p:spPr bwMode="auto">
          <a:xfrm>
            <a:off x="342900" y="331829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Evaluating Safety and Activity of CGT Products to Support an IND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E2026DC9-8E40-4FC5-B4BE-61E119CB5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" y="1225550"/>
            <a:ext cx="11849100" cy="53245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altLang="en-US" sz="2000" b="1" dirty="0">
                <a:solidFill>
                  <a:srgbClr val="006496"/>
                </a:solidFill>
              </a:rPr>
              <a:t>IND Application</a:t>
            </a:r>
            <a:r>
              <a:rPr lang="en-US" altLang="en-US" sz="2000" dirty="0">
                <a:solidFill>
                  <a:prstClr val="black"/>
                </a:solidFill>
              </a:rPr>
              <a:t>: Mandatory to conduct a </a:t>
            </a:r>
            <a:r>
              <a:rPr lang="en-US" altLang="en-US" sz="2000" dirty="0"/>
              <a:t>clinical trial in the US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Using an investigational product in a first-in-human (FIH) trial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Using an approved/investigational product for a new </a:t>
            </a:r>
            <a:r>
              <a:rPr lang="en-US" altLang="en-US" sz="2000" dirty="0"/>
              <a:t>clinical i</a:t>
            </a:r>
            <a:r>
              <a:rPr lang="en-US" altLang="en-US" sz="2000" dirty="0">
                <a:solidFill>
                  <a:prstClr val="black"/>
                </a:solidFill>
              </a:rPr>
              <a:t>ndication/route of administration (ROA)/formulation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Has a 30-day FDA review clock</a:t>
            </a:r>
          </a:p>
          <a:p>
            <a:pPr>
              <a:spcBef>
                <a:spcPct val="0"/>
              </a:spcBef>
              <a:buSzPct val="60000"/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prstClr val="black"/>
              </a:solidFill>
            </a:endParaRP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altLang="en-US" sz="2000" b="1" dirty="0">
                <a:solidFill>
                  <a:srgbClr val="006496"/>
                </a:solidFill>
              </a:rPr>
              <a:t>IND review team: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Is </a:t>
            </a:r>
            <a:r>
              <a:rPr lang="en-US" altLang="en-US" sz="2000" b="1" dirty="0">
                <a:solidFill>
                  <a:prstClr val="black"/>
                </a:solidFill>
              </a:rPr>
              <a:t>interdisciplinary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Regulatory Project Manager (RPM)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Chemistry, Manufacturing, and Controls (CMC) reviewer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b="1" dirty="0">
                <a:solidFill>
                  <a:srgbClr val="FF0000"/>
                </a:solidFill>
              </a:rPr>
              <a:t>Pharmacology/Toxicology (P/T) reviewer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Clinical reviewer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Statistical reviewer </a:t>
            </a:r>
          </a:p>
          <a:p>
            <a:pPr marL="1428750" lvl="2" indent="-285750">
              <a:spcBef>
                <a:spcPct val="0"/>
              </a:spcBef>
              <a:buSzPct val="60000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Consult reviewer(s) (as needed)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Reviews information supporting rationale and safety of the trial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Interacts with the sponsor, as needed, to resolve issues or concerns</a:t>
            </a:r>
          </a:p>
          <a:p>
            <a:pPr marL="1085850" lvl="1" indent="-342900">
              <a:spcBef>
                <a:spcPct val="0"/>
              </a:spcBef>
              <a:buSzPct val="60000"/>
              <a:buFont typeface="Calibri" panose="020F0502020204030204" pitchFamily="34" charset="0"/>
              <a:buChar char="‾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Makes a “go” or “hold” decision by the 30-day due date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>
            <a:extLst>
              <a:ext uri="{FF2B5EF4-FFF2-40B4-BE49-F238E27FC236}">
                <a16:creationId xmlns:a16="http://schemas.microsoft.com/office/drawing/2014/main" id="{D22D7EC5-89B5-437E-B6B6-BF794B3FCFDE}"/>
              </a:ext>
            </a:extLst>
          </p:cNvPr>
          <p:cNvSpPr txBox="1">
            <a:spLocks/>
          </p:cNvSpPr>
          <p:nvPr/>
        </p:nvSpPr>
        <p:spPr bwMode="auto">
          <a:xfrm>
            <a:off x="342900" y="180482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Key Elements in Regulatory Review of CGT Products</a:t>
            </a:r>
          </a:p>
        </p:txBody>
      </p:sp>
      <p:pic>
        <p:nvPicPr>
          <p:cNvPr id="57349" name="Picture 21">
            <a:extLst>
              <a:ext uri="{FF2B5EF4-FFF2-40B4-BE49-F238E27FC236}">
                <a16:creationId xmlns:a16="http://schemas.microsoft.com/office/drawing/2014/main" id="{7257E24F-78FB-475B-823C-F6ACF5CA4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0" y="1407318"/>
            <a:ext cx="4845989" cy="452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C1A54B-9ABA-49C8-9508-1EFD2207C3FF}"/>
              </a:ext>
            </a:extLst>
          </p:cNvPr>
          <p:cNvSpPr txBox="1"/>
          <p:nvPr/>
        </p:nvSpPr>
        <p:spPr>
          <a:xfrm>
            <a:off x="210820" y="1773079"/>
            <a:ext cx="70942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/>
              <a:t>Science-based approach to regulation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6496"/>
                </a:solidFill>
              </a:rPr>
              <a:t>CMC</a:t>
            </a:r>
            <a:r>
              <a:rPr lang="en-US" sz="3200" dirty="0"/>
              <a:t>: Chemistry, Manufacturing and Controls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6496"/>
                </a:solidFill>
              </a:rPr>
              <a:t>P/T</a:t>
            </a:r>
            <a:r>
              <a:rPr lang="en-US" sz="3200" dirty="0"/>
              <a:t>: Pharmacology/Toxicology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6496"/>
                </a:solidFill>
              </a:rPr>
              <a:t>Clinical</a:t>
            </a:r>
            <a:r>
              <a:rPr lang="en-US" sz="3200" dirty="0"/>
              <a:t>: Proposed Clinical Trial Protocol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C62D-A333-4846-A847-73F8740E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2586649"/>
            <a:ext cx="11948160" cy="248514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Preclinical testing (pharmacology-Toxicology)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A34B8A-B5AD-43B2-B129-74245DC618CC}"/>
              </a:ext>
            </a:extLst>
          </p:cNvPr>
          <p:cNvSpPr txBox="1"/>
          <p:nvPr/>
        </p:nvSpPr>
        <p:spPr>
          <a:xfrm>
            <a:off x="3068320" y="3708400"/>
            <a:ext cx="8239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 Considerations and Expectations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 Sources of Data to Support an IND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897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9189" y="90805"/>
            <a:ext cx="9750425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Expectations from Preclinical Data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630" y="1355726"/>
            <a:ext cx="10969943" cy="5072743"/>
          </a:xfrm>
        </p:spPr>
        <p:txBody>
          <a:bodyPr rtlCol="0"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To support a </a:t>
            </a:r>
            <a:r>
              <a:rPr lang="en-US" altLang="en-US" sz="2800" b="1" u="sng" dirty="0">
                <a:solidFill>
                  <a:srgbClr val="006496"/>
                </a:solidFill>
              </a:rPr>
              <a:t>rationale</a:t>
            </a:r>
            <a:r>
              <a:rPr lang="en-US" altLang="en-US" sz="2800" dirty="0">
                <a:solidFill>
                  <a:srgbClr val="006496"/>
                </a:solidFill>
              </a:rPr>
              <a:t> </a:t>
            </a:r>
            <a:r>
              <a:rPr lang="en-US" altLang="en-US" sz="2800" dirty="0"/>
              <a:t>for the first-in-human clinical trial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For cell and gene therapy products, the trial is usually conducted in the indicated disease population, </a:t>
            </a:r>
            <a:r>
              <a:rPr lang="en-US" altLang="en-US" sz="2400" b="1" dirty="0"/>
              <a:t>not</a:t>
            </a:r>
            <a:r>
              <a:rPr lang="en-US" altLang="en-US" sz="2400" dirty="0"/>
              <a:t> in healthy volunteers</a:t>
            </a:r>
          </a:p>
          <a:p>
            <a:pPr>
              <a:lnSpc>
                <a:spcPct val="90000"/>
              </a:lnSpc>
              <a:defRPr/>
            </a:pPr>
            <a:endParaRPr lang="en-US" altLang="en-US" sz="2800" dirty="0"/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To make </a:t>
            </a:r>
            <a:r>
              <a:rPr lang="en-US" altLang="en-US" sz="2800" b="1" u="sng" dirty="0">
                <a:solidFill>
                  <a:srgbClr val="006496"/>
                </a:solidFill>
              </a:rPr>
              <a:t>recommendations</a:t>
            </a:r>
            <a:r>
              <a:rPr lang="en-US" altLang="en-US" sz="2800" u="sng" dirty="0">
                <a:solidFill>
                  <a:schemeClr val="hlink"/>
                </a:solidFill>
              </a:rPr>
              <a:t> </a:t>
            </a:r>
            <a:r>
              <a:rPr lang="en-US" altLang="en-US" sz="2800" b="1" u="sng" dirty="0">
                <a:solidFill>
                  <a:srgbClr val="006496"/>
                </a:solidFill>
              </a:rPr>
              <a:t>to inform </a:t>
            </a:r>
            <a:r>
              <a:rPr lang="en-US" altLang="en-US" sz="2800" dirty="0"/>
              <a:t>the proposed clinical trial design</a:t>
            </a:r>
            <a:endParaRPr lang="en-US" altLang="en-US" sz="2800" strike="sngStrike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Eligibility criteria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Route of administration (ROA)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Initial safe starting dose, dose-escalation scheme, dosing regimen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Potential toxicities (based on preclinical safety assessments), clinical monitoring, risk mitigation</a:t>
            </a:r>
          </a:p>
          <a:p>
            <a:pPr>
              <a:lnSpc>
                <a:spcPct val="90000"/>
              </a:lnSpc>
              <a:defRPr/>
            </a:pPr>
            <a:endParaRPr lang="en-US" altLang="en-US" sz="2800" dirty="0"/>
          </a:p>
          <a:p>
            <a:pPr>
              <a:lnSpc>
                <a:spcPct val="90000"/>
              </a:lnSpc>
              <a:defRPr/>
            </a:pPr>
            <a:r>
              <a:rPr lang="en-US" altLang="en-US" sz="2800" dirty="0"/>
              <a:t>To meet </a:t>
            </a:r>
            <a:r>
              <a:rPr lang="en-US" altLang="en-US" sz="2800" b="1" u="sng" dirty="0">
                <a:solidFill>
                  <a:srgbClr val="006496"/>
                </a:solidFill>
              </a:rPr>
              <a:t>regulatory requirements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21 CFR 312.23 (a)(8)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21 CFR 58 (Good Laboratory Practice (GLP) compliance) </a:t>
            </a:r>
          </a:p>
        </p:txBody>
      </p:sp>
    </p:spTree>
    <p:extLst>
      <p:ext uri="{BB962C8B-B14F-4D97-AF65-F5344CB8AC3E}">
        <p14:creationId xmlns:p14="http://schemas.microsoft.com/office/powerpoint/2010/main" val="20798672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7485" y="523875"/>
            <a:ext cx="10360025" cy="609600"/>
          </a:xfrm>
        </p:spPr>
        <p:txBody>
          <a:bodyPr>
            <a:noAutofit/>
          </a:bodyPr>
          <a:lstStyle/>
          <a:p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 of Data to Support an IND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477" y="1683809"/>
            <a:ext cx="10523537" cy="4145491"/>
          </a:xfrm>
        </p:spPr>
        <p:txBody>
          <a:bodyPr/>
          <a:lstStyle/>
          <a:p>
            <a:r>
              <a:rPr lang="en-US" altLang="en-US" dirty="0"/>
              <a:t>GLP-compliant toxicology studies conducted by a certified testing facility</a:t>
            </a:r>
          </a:p>
          <a:p>
            <a:r>
              <a:rPr lang="en-US" altLang="en-US" dirty="0"/>
              <a:t>Well-controlled studies conducted in-house</a:t>
            </a:r>
          </a:p>
          <a:p>
            <a:r>
              <a:rPr lang="en-US" altLang="en-US" dirty="0"/>
              <a:t>Published data in peer-reviewed journals</a:t>
            </a:r>
          </a:p>
          <a:p>
            <a:r>
              <a:rPr lang="en-US" altLang="en-US" dirty="0"/>
              <a:t>Cross-reference to similar products in previous (</a:t>
            </a:r>
            <a:r>
              <a:rPr lang="en-US" altLang="en-US" i="1" dirty="0"/>
              <a:t>active IND</a:t>
            </a:r>
            <a:r>
              <a:rPr lang="en-US" altLang="en-US" dirty="0"/>
              <a:t>) submissions to FDA</a:t>
            </a:r>
          </a:p>
          <a:p>
            <a:r>
              <a:rPr lang="en-US" altLang="en-US" dirty="0"/>
              <a:t>Detailed clinical study reports from 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3238244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itle 1">
            <a:extLst>
              <a:ext uri="{FF2B5EF4-FFF2-40B4-BE49-F238E27FC236}">
                <a16:creationId xmlns:a16="http://schemas.microsoft.com/office/drawing/2014/main" id="{0746BDD2-0FC5-43AE-8179-B866F08BAA2F}"/>
              </a:ext>
            </a:extLst>
          </p:cNvPr>
          <p:cNvSpPr txBox="1">
            <a:spLocks/>
          </p:cNvSpPr>
          <p:nvPr/>
        </p:nvSpPr>
        <p:spPr bwMode="auto">
          <a:xfrm>
            <a:off x="-133350" y="108180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General Expectations for a Preclinical Testing Program for CGT Products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FFF9BC38-BE6C-42D2-A6EF-862682A0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" y="879897"/>
            <a:ext cx="11514138" cy="584775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600" b="1" dirty="0">
                <a:solidFill>
                  <a:srgbClr val="006496"/>
                </a:solidFill>
              </a:rPr>
              <a:t>Pharmacology</a:t>
            </a: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2600" dirty="0">
              <a:solidFill>
                <a:prstClr val="black"/>
              </a:solidFill>
            </a:endParaRP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Provide </a:t>
            </a:r>
            <a:r>
              <a:rPr lang="en-US" altLang="en-US" sz="2400" b="1" u="sng" dirty="0">
                <a:solidFill>
                  <a:prstClr val="black"/>
                </a:solidFill>
              </a:rPr>
              <a:t>rationale</a:t>
            </a:r>
            <a:r>
              <a:rPr lang="en-US" altLang="en-US" sz="2400" dirty="0">
                <a:solidFill>
                  <a:prstClr val="black"/>
                </a:solidFill>
              </a:rPr>
              <a:t> or </a:t>
            </a:r>
            <a:r>
              <a:rPr lang="en-US" altLang="en-US" sz="2400" b="1" u="sng" dirty="0">
                <a:solidFill>
                  <a:prstClr val="black"/>
                </a:solidFill>
              </a:rPr>
              <a:t>proof-of-concept</a:t>
            </a:r>
            <a:r>
              <a:rPr lang="en-US" altLang="en-US" sz="2400" dirty="0">
                <a:solidFill>
                  <a:prstClr val="black"/>
                </a:solidFill>
              </a:rPr>
              <a:t> (POC</a:t>
            </a:r>
            <a:r>
              <a:rPr lang="en-US" altLang="en-US" sz="2400" b="1" dirty="0">
                <a:solidFill>
                  <a:prstClr val="black"/>
                </a:solidFill>
              </a:rPr>
              <a:t>)</a:t>
            </a:r>
            <a:r>
              <a:rPr lang="en-US" altLang="en-US" sz="2400" dirty="0">
                <a:solidFill>
                  <a:prstClr val="black"/>
                </a:solidFill>
              </a:rPr>
              <a:t> for CGT </a:t>
            </a:r>
            <a:r>
              <a:rPr lang="en-US" altLang="en-US" sz="2400" dirty="0"/>
              <a:t>product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prstClr val="black"/>
                </a:solidFill>
              </a:rPr>
              <a:t>administration in a specific clinical population</a:t>
            </a:r>
          </a:p>
          <a:p>
            <a:pPr lvl="1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Understand mechanism of action and biological activity in a </a:t>
            </a:r>
            <a:r>
              <a:rPr lang="en-US" altLang="en-US" sz="2400" b="1" u="sng" dirty="0">
                <a:solidFill>
                  <a:prstClr val="black"/>
                </a:solidFill>
              </a:rPr>
              <a:t>relevant</a:t>
            </a:r>
            <a:r>
              <a:rPr lang="en-US" altLang="en-US" sz="2400" dirty="0">
                <a:solidFill>
                  <a:prstClr val="black"/>
                </a:solidFill>
              </a:rPr>
              <a:t> animal species/disease or injury model</a:t>
            </a:r>
          </a:p>
          <a:p>
            <a:pPr lvl="1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Select </a:t>
            </a:r>
            <a:r>
              <a:rPr lang="en-US" altLang="en-US" sz="2400" b="1" u="sng" dirty="0">
                <a:solidFill>
                  <a:prstClr val="black"/>
                </a:solidFill>
              </a:rPr>
              <a:t>optimal </a:t>
            </a:r>
            <a:r>
              <a:rPr lang="en-US" altLang="en-US" sz="2400" b="1" u="sng" dirty="0"/>
              <a:t>dose levels, </a:t>
            </a:r>
            <a:r>
              <a:rPr lang="en-US" altLang="en-US" sz="2400" b="1" u="sng" dirty="0">
                <a:solidFill>
                  <a:prstClr val="black"/>
                </a:solidFill>
              </a:rPr>
              <a:t>and dosing regimen</a:t>
            </a:r>
            <a:endParaRPr lang="en-US" altLang="en-US" sz="2400" b="1" u="sng" strike="sngStrike" dirty="0">
              <a:solidFill>
                <a:prstClr val="black"/>
              </a:solidFill>
            </a:endParaRPr>
          </a:p>
          <a:p>
            <a:pPr lvl="1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Assess </a:t>
            </a:r>
            <a:r>
              <a:rPr lang="en-US" altLang="en-US" sz="2400" b="1" u="sng" dirty="0">
                <a:solidFill>
                  <a:prstClr val="black"/>
                </a:solidFill>
              </a:rPr>
              <a:t>vector biodistribution/cell fate </a:t>
            </a:r>
            <a:r>
              <a:rPr lang="en-US" altLang="en-US" sz="2400" b="1" i="1" u="sng" dirty="0">
                <a:solidFill>
                  <a:prstClr val="black"/>
                </a:solidFill>
              </a:rPr>
              <a:t>in vivo </a:t>
            </a:r>
            <a:r>
              <a:rPr lang="en-US" altLang="en-US" sz="2400" dirty="0">
                <a:solidFill>
                  <a:prstClr val="black"/>
                </a:solidFill>
              </a:rPr>
              <a:t>to support activity following clinically relevant ROA</a:t>
            </a:r>
          </a:p>
          <a:p>
            <a:pPr lvl="1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3000" dirty="0">
              <a:solidFill>
                <a:prstClr val="black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600" b="1" dirty="0">
                <a:solidFill>
                  <a:prstClr val="black"/>
                </a:solidFill>
              </a:rPr>
              <a:t>Prospect of Direct Benefit (PDB) is required for clinical studies in children</a:t>
            </a:r>
            <a:r>
              <a:rPr lang="en-US" altLang="en-US" sz="2600" dirty="0">
                <a:solidFill>
                  <a:prstClr val="black"/>
                </a:solidFill>
              </a:rPr>
              <a:t> </a:t>
            </a:r>
            <a:r>
              <a:rPr lang="en-US" altLang="en-US" sz="2600" i="1" dirty="0">
                <a:solidFill>
                  <a:prstClr val="black"/>
                </a:solidFill>
              </a:rPr>
              <a:t>(per 21 CFR 50.52 Subpart D)—If the trial represents more than minimal risk</a:t>
            </a:r>
            <a:endParaRPr lang="en-US" altLang="en-US" sz="2400" i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6B75470-7488-4F7E-8B7C-4F72A4E241E0}"/>
                  </a:ext>
                </a:extLst>
              </p14:cNvPr>
              <p14:cNvContentPartPr/>
              <p14:nvPr/>
            </p14:nvContentPartPr>
            <p14:xfrm>
              <a:off x="1332720" y="4507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6B75470-7488-4F7E-8B7C-4F72A4E241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3360" y="441360"/>
                <a:ext cx="190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DC891C-A525-4A13-B6CE-7F0B3C22FB66}"/>
                  </a:ext>
                </a:extLst>
              </p14:cNvPr>
              <p14:cNvContentPartPr/>
              <p14:nvPr/>
            </p14:nvContentPartPr>
            <p14:xfrm>
              <a:off x="1369440" y="410400"/>
              <a:ext cx="920520" cy="1224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DC891C-A525-4A13-B6CE-7F0B3C22FB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0080" y="401040"/>
                <a:ext cx="939240" cy="1242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">
            <a:extLst>
              <a:ext uri="{FF2B5EF4-FFF2-40B4-BE49-F238E27FC236}">
                <a16:creationId xmlns:a16="http://schemas.microsoft.com/office/drawing/2014/main" id="{E54D5AE7-530C-4D70-B162-0A9C3171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931" y="1138238"/>
            <a:ext cx="11514138" cy="5355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3000" b="1" dirty="0">
                <a:solidFill>
                  <a:srgbClr val="006496"/>
                </a:solidFill>
              </a:rPr>
              <a:t>Toxicology</a:t>
            </a:r>
          </a:p>
          <a:p>
            <a:pPr>
              <a:spcBef>
                <a:spcPct val="0"/>
              </a:spcBef>
              <a:buSzPct val="60000"/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Provide comprehensive </a:t>
            </a:r>
            <a:r>
              <a:rPr lang="en-US" altLang="en-US" sz="2400" b="1" u="sng" dirty="0">
                <a:solidFill>
                  <a:prstClr val="black"/>
                </a:solidFill>
              </a:rPr>
              <a:t>safety assessment</a:t>
            </a:r>
            <a:r>
              <a:rPr lang="en-US" altLang="en-US" sz="2400" b="1" dirty="0">
                <a:solidFill>
                  <a:prstClr val="black"/>
                </a:solidFill>
              </a:rPr>
              <a:t> </a:t>
            </a:r>
            <a:r>
              <a:rPr lang="en-US" altLang="en-US" sz="2400" dirty="0">
                <a:solidFill>
                  <a:prstClr val="black"/>
                </a:solidFill>
              </a:rPr>
              <a:t>of the CGT product in a </a:t>
            </a:r>
            <a:r>
              <a:rPr lang="en-US" altLang="en-US" sz="2400" b="1" dirty="0">
                <a:solidFill>
                  <a:prstClr val="black"/>
                </a:solidFill>
              </a:rPr>
              <a:t>relevant animal species</a:t>
            </a:r>
            <a:r>
              <a:rPr lang="en-US" altLang="en-US" sz="2400" dirty="0">
                <a:solidFill>
                  <a:prstClr val="black"/>
                </a:solidFill>
              </a:rPr>
              <a:t> to support </a:t>
            </a:r>
            <a:r>
              <a:rPr lang="en-US" altLang="en-US" sz="2400" dirty="0"/>
              <a:t>clinical</a:t>
            </a:r>
            <a:r>
              <a:rPr lang="en-US" altLang="en-US" sz="2400" dirty="0">
                <a:solidFill>
                  <a:prstClr val="black"/>
                </a:solidFill>
              </a:rPr>
              <a:t> trials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Determine </a:t>
            </a:r>
            <a:r>
              <a:rPr lang="en-US" sz="2400" dirty="0"/>
              <a:t>a No-Observed-Adverse-Effect-Level (NOAEL)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400" dirty="0"/>
              <a:t>Characterize adverse findings following product administration:</a:t>
            </a: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Identify target tissue(s) of toxicity</a:t>
            </a: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Local or systemic effects</a:t>
            </a: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Acute, delayed, or prolonged findings</a:t>
            </a:r>
            <a:endParaRPr lang="en-US" sz="2000" dirty="0">
              <a:solidFill>
                <a:prstClr val="black"/>
              </a:solidFill>
            </a:endParaRP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Cells/vector/transgene-related immune responses</a:t>
            </a: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Tumorigenicity risk</a:t>
            </a:r>
            <a:endParaRPr lang="en-US" altLang="en-US" sz="2000" strike="sngStrike" dirty="0">
              <a:solidFill>
                <a:prstClr val="black"/>
              </a:solidFill>
            </a:endParaRPr>
          </a:p>
          <a:p>
            <a:pPr lvl="2">
              <a:buClr>
                <a:schemeClr val="accent1">
                  <a:lumMod val="75000"/>
                </a:schemeClr>
              </a:buClr>
              <a:buSzPct val="60000"/>
              <a:buFont typeface="Wingdings" panose="05000000000000000000" pitchFamily="2" charset="2"/>
              <a:buChar char="ü"/>
              <a:defRPr/>
            </a:pPr>
            <a:r>
              <a:rPr lang="en-US" altLang="en-US" sz="2000" dirty="0"/>
              <a:t>Dosing procedure or device-related </a:t>
            </a:r>
            <a:r>
              <a:rPr lang="en-US" altLang="en-US" sz="2000" dirty="0">
                <a:solidFill>
                  <a:prstClr val="black"/>
                </a:solidFill>
              </a:rPr>
              <a:t>toxicities</a:t>
            </a:r>
          </a:p>
          <a:p>
            <a:pPr lvl="1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endParaRPr lang="en-US" altLang="en-US" sz="2400" dirty="0"/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Cell/vector/transgene presence is important in the interpretation of any findings</a:t>
            </a:r>
            <a:endParaRPr lang="en-US" altLang="en-US" sz="2400" dirty="0">
              <a:solidFill>
                <a:prstClr val="black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394853-E3AE-4886-BA46-2B4EAC0A45D4}"/>
              </a:ext>
            </a:extLst>
          </p:cNvPr>
          <p:cNvSpPr txBox="1">
            <a:spLocks/>
          </p:cNvSpPr>
          <p:nvPr/>
        </p:nvSpPr>
        <p:spPr bwMode="auto">
          <a:xfrm>
            <a:off x="-133350" y="108180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General Expectations for a Preclinical Testing Program for CGT Products</a:t>
            </a:r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itle 1">
            <a:extLst>
              <a:ext uri="{FF2B5EF4-FFF2-40B4-BE49-F238E27FC236}">
                <a16:creationId xmlns:a16="http://schemas.microsoft.com/office/drawing/2014/main" id="{B080B09B-6404-4E48-B879-BC721CFEC39B}"/>
              </a:ext>
            </a:extLst>
          </p:cNvPr>
          <p:cNvSpPr txBox="1">
            <a:spLocks/>
          </p:cNvSpPr>
          <p:nvPr/>
        </p:nvSpPr>
        <p:spPr bwMode="auto">
          <a:xfrm>
            <a:off x="342900" y="161925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Potential Safety Concerns for CGT Immunotherapies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0D4EE32A-D4A9-4939-9B35-3E44BD9FE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56" y="982028"/>
            <a:ext cx="11514138" cy="58169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3000" b="1" dirty="0">
                <a:solidFill>
                  <a:srgbClr val="006496"/>
                </a:solidFill>
              </a:rPr>
              <a:t>Product-related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Manufacturing (e.g., expansion, genetic modification and number of modifications, encapsulation, scaffold seeding)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Inappropriate cell proliferation (i.e., tumor formation)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Inappropriate cell differentiation (i.e., ectopic tissue formation)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Cell/vector distribution to non-target sites and associated toxicities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Inflammatory/immune response to the administered product (cells, vectors, or transgenes)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Toxicity to host tissues/organs (e.g., GVHD for allogeneic T cell products)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Toxicities due to cross-reactivity, on-target/off-tumor, off-target activity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Toxicities due to pharmacological action of CGT- Cytokine release syndrome (CRS), immune effector cell-associated neurotoxicity syndrome (ICANS), tumor lysis, etc.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400" dirty="0">
                <a:solidFill>
                  <a:prstClr val="black"/>
                </a:solidFill>
              </a:rPr>
              <a:t>Interaction with concomitant therapies</a:t>
            </a:r>
          </a:p>
          <a:p>
            <a:pPr lvl="1" indent="0">
              <a:spcBef>
                <a:spcPct val="0"/>
              </a:spcBef>
              <a:buSzPct val="60000"/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 marL="457200" indent="-4572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3000" b="1" dirty="0">
                <a:solidFill>
                  <a:srgbClr val="006496"/>
                </a:solidFill>
              </a:rPr>
              <a:t>Procedure and/or device-related</a:t>
            </a:r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itle 1">
            <a:extLst>
              <a:ext uri="{FF2B5EF4-FFF2-40B4-BE49-F238E27FC236}">
                <a16:creationId xmlns:a16="http://schemas.microsoft.com/office/drawing/2014/main" id="{8B80BA14-2AA7-4009-A717-06872025251F}"/>
              </a:ext>
            </a:extLst>
          </p:cNvPr>
          <p:cNvSpPr txBox="1">
            <a:spLocks/>
          </p:cNvSpPr>
          <p:nvPr/>
        </p:nvSpPr>
        <p:spPr bwMode="auto">
          <a:xfrm>
            <a:off x="342900" y="153768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CGT Product Administered in Preclinical Studies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BE987AF9-6D33-4754-B472-FBF4C5B6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90638"/>
            <a:ext cx="11506200" cy="434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Product should be as similar as possible to the intended clinical product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Tissue/sample source, harvesting procedure, expansion, culturing, formulation, encapsulation/scaffold seeding, storage, etc.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Vector production/vector construct/transgene expression/final formulation/titer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2400" b="1" dirty="0"/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Adequate product characterization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Cellular morphology, phenotype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Molecular, biochemical markers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Vector sequence, genomes, empty capsids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2000" dirty="0"/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Animal-derived analogous product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Characterize the level of analogy between the animal product and the intended human product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Translation of data to humans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2819400" y="990600"/>
            <a:ext cx="68580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endParaRPr lang="en-US" altLang="en-US" sz="2800" b="1" dirty="0">
              <a:solidFill>
                <a:srgbClr val="333399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br>
              <a:rPr lang="en-US" altLang="en-US" sz="2800" b="1" dirty="0">
                <a:solidFill>
                  <a:srgbClr val="333399"/>
                </a:solidFill>
                <a:latin typeface="Times New Roman" pitchFamily="18" charset="0"/>
              </a:rPr>
            </a:br>
            <a:endParaRPr lang="en-US" altLang="en-US" sz="28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971800" y="21336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endParaRPr lang="en-US" altLang="en-US" sz="2400" b="1" dirty="0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68351" y="1145507"/>
            <a:ext cx="10805532" cy="54432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Organizational structure of CBER/OTAT and regulated products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Cell and Gene therapy (CGT) products: Introduction and examples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Gain familiarity with regulations governing preclinical testing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Preclinical considerations for early phase trials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Identify potential pitfalls / regulatory issues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Decide when to have early interactions with the FDA (The ‘INTERACT’ and Pre-IND)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3600" dirty="0"/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altLang="en-US" sz="3600" dirty="0"/>
              <a:t>Bookmark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r>
              <a:rPr lang="en-US" altLang="en-US" sz="3600" dirty="0"/>
              <a:t>FDA Guidance documents and other online resources</a:t>
            </a:r>
          </a:p>
          <a:p>
            <a:pPr>
              <a:lnSpc>
                <a:spcPct val="9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US" altLang="en-US" sz="2800" dirty="0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622DBD-AC80-4BF5-BF53-1D0CEA56CCDD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21557"/>
            <a:ext cx="8466221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Objectives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33D45C9-0F5D-48E8-9470-CF93650F6750}"/>
              </a:ext>
            </a:extLst>
          </p:cNvPr>
          <p:cNvSpPr txBox="1">
            <a:spLocks/>
          </p:cNvSpPr>
          <p:nvPr/>
        </p:nvSpPr>
        <p:spPr>
          <a:xfrm>
            <a:off x="431801" y="120638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Considerations for Appropriate Animal Species/Model(s)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2C9455-E049-4369-A497-9E85FF50D155}"/>
              </a:ext>
            </a:extLst>
          </p:cNvPr>
          <p:cNvSpPr txBox="1">
            <a:spLocks/>
          </p:cNvSpPr>
          <p:nvPr/>
        </p:nvSpPr>
        <p:spPr>
          <a:xfrm>
            <a:off x="759166" y="1512491"/>
            <a:ext cx="9601200" cy="4796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Scientific justification should be provided for each animal species/model(s) used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800" dirty="0"/>
              <a:t>There is no ‘default’ to the use of nonhuman primates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800" dirty="0"/>
              <a:t>There is no ‘default’ to the use of both a rodent and a non-rodent species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Assess safety, distribution, and bioactivity using appropriate animal species/model(s)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Understand the limitations of each species/model(s) used</a:t>
            </a:r>
          </a:p>
        </p:txBody>
      </p:sp>
    </p:spTree>
    <p:extLst>
      <p:ext uri="{BB962C8B-B14F-4D97-AF65-F5344CB8AC3E}">
        <p14:creationId xmlns:p14="http://schemas.microsoft.com/office/powerpoint/2010/main" val="372974246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638699B1-1983-4F65-AEB1-73543F719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50" y="4671468"/>
            <a:ext cx="3022509" cy="190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F030A12-0E63-42DC-BE69-BEA31E042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300" y="1991683"/>
            <a:ext cx="1338587" cy="143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249px-Baby-pigs">
            <a:extLst>
              <a:ext uri="{FF2B5EF4-FFF2-40B4-BE49-F238E27FC236}">
                <a16:creationId xmlns:a16="http://schemas.microsoft.com/office/drawing/2014/main" id="{CA2747F7-B018-4674-80A6-0A1DA06C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891" y="5038379"/>
            <a:ext cx="1911523" cy="144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59E5C59-86AC-4680-90AE-6A2E6FA9E61B}"/>
              </a:ext>
            </a:extLst>
          </p:cNvPr>
          <p:cNvSpPr txBox="1">
            <a:spLocks/>
          </p:cNvSpPr>
          <p:nvPr/>
        </p:nvSpPr>
        <p:spPr>
          <a:xfrm>
            <a:off x="759165" y="1512491"/>
            <a:ext cx="10474891" cy="4884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Comparability to the target patient population</a:t>
            </a:r>
            <a:r>
              <a:rPr lang="en-US" altLang="en-US" sz="2800" dirty="0"/>
              <a:t>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Phenotype, pathophysiology, clinical outcomes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Permissiveness to cell product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Human derived, autologous, allogeneic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Anatomic site of product delivery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Comparable to clinical, if feasible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Feasibility of using the intended clinical delivery system/procedure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61859E-9D02-422D-8A52-60748D262302}"/>
              </a:ext>
            </a:extLst>
          </p:cNvPr>
          <p:cNvSpPr txBox="1">
            <a:spLocks/>
          </p:cNvSpPr>
          <p:nvPr/>
        </p:nvSpPr>
        <p:spPr>
          <a:xfrm>
            <a:off x="431801" y="258071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Selection of Animal Species/Model(s)</a:t>
            </a:r>
          </a:p>
        </p:txBody>
      </p:sp>
    </p:spTree>
    <p:extLst>
      <p:ext uri="{BB962C8B-B14F-4D97-AF65-F5344CB8AC3E}">
        <p14:creationId xmlns:p14="http://schemas.microsoft.com/office/powerpoint/2010/main" val="2717728311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C9EE10F-A147-4D4D-96C4-E337E89235F5}"/>
              </a:ext>
            </a:extLst>
          </p:cNvPr>
          <p:cNvSpPr txBox="1">
            <a:spLocks/>
          </p:cNvSpPr>
          <p:nvPr/>
        </p:nvSpPr>
        <p:spPr>
          <a:xfrm>
            <a:off x="431801" y="105668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Preclinical Study Design Considerations</a:t>
            </a:r>
            <a:endParaRPr lang="en-US" sz="3200" strike="sngStrike" dirty="0">
              <a:solidFill>
                <a:srgbClr val="006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47F982-5661-457F-AD2C-03E32A5C6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66" y="1512491"/>
            <a:ext cx="9601200" cy="4286043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Nonbiased 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Mimic the planned clinical scenario as closely as possible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Administration of appropriate control product and multiple dose levels of the investigational product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Adequate numbers of animals/group to enable robust study interpretation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b="1" dirty="0"/>
              <a:t>Incorporate the three R’s of animal testing into preclinical programs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2000" b="1" u="sng" dirty="0">
                <a:solidFill>
                  <a:srgbClr val="FF0000"/>
                </a:solidFill>
              </a:rPr>
              <a:t>R</a:t>
            </a:r>
            <a:r>
              <a:rPr lang="en-US" altLang="en-US" sz="2000" dirty="0"/>
              <a:t>educe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2000" b="1" u="sng" dirty="0">
                <a:solidFill>
                  <a:srgbClr val="FF0000"/>
                </a:solidFill>
              </a:rPr>
              <a:t>R</a:t>
            </a:r>
            <a:r>
              <a:rPr lang="en-US" altLang="en-US" sz="2000" dirty="0"/>
              <a:t>efine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2000" b="1" u="sng" dirty="0">
                <a:solidFill>
                  <a:srgbClr val="FF0000"/>
                </a:solidFill>
              </a:rPr>
              <a:t>R</a:t>
            </a:r>
            <a:r>
              <a:rPr lang="en-US" altLang="en-US" sz="2000" dirty="0"/>
              <a:t>eplace</a:t>
            </a:r>
          </a:p>
        </p:txBody>
      </p:sp>
    </p:spTree>
    <p:extLst>
      <p:ext uri="{BB962C8B-B14F-4D97-AF65-F5344CB8AC3E}">
        <p14:creationId xmlns:p14="http://schemas.microsoft.com/office/powerpoint/2010/main" val="286840066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3331ED-59C3-4EE4-A6A8-B060BB6DA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166" y="1512491"/>
            <a:ext cx="9601200" cy="4286043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Sufficient study duration to assess both acute and long-term outcomes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Multiple time points for evaluations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Comprehensive bioactivity, distribution, and safety assessments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/>
              <a:t>Other specific in-life/terminal assessments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E52FB5E-4CF1-4C47-9DD1-6D713781BC52}"/>
              </a:ext>
            </a:extLst>
          </p:cNvPr>
          <p:cNvSpPr txBox="1">
            <a:spLocks/>
          </p:cNvSpPr>
          <p:nvPr/>
        </p:nvSpPr>
        <p:spPr>
          <a:xfrm>
            <a:off x="431801" y="105668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Preclinical Study Design Considerations continued</a:t>
            </a:r>
            <a:endParaRPr lang="en-US" sz="3200" strike="sngStrike" dirty="0">
              <a:solidFill>
                <a:srgbClr val="006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649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itle 1">
            <a:extLst>
              <a:ext uri="{FF2B5EF4-FFF2-40B4-BE49-F238E27FC236}">
                <a16:creationId xmlns:a16="http://schemas.microsoft.com/office/drawing/2014/main" id="{D64DE68E-1F14-4520-8772-6BF38AA15290}"/>
              </a:ext>
            </a:extLst>
          </p:cNvPr>
          <p:cNvSpPr txBox="1">
            <a:spLocks/>
          </p:cNvSpPr>
          <p:nvPr/>
        </p:nvSpPr>
        <p:spPr bwMode="auto">
          <a:xfrm>
            <a:off x="342900" y="189144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Mirror the Clinical Scenario (as Feasible)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9D26882-B104-4472-8236-67F7116D3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90638"/>
            <a:ext cx="11506200" cy="200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Mimic clinical scenario as closely as possible  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Test clinical product and formulation 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Mimic clinical injection procedure, anatomical location, </a:t>
            </a:r>
            <a:r>
              <a:rPr lang="en-US" altLang="en-US" sz="2400" b="1" dirty="0">
                <a:solidFill>
                  <a:srgbClr val="006496"/>
                </a:solidFill>
              </a:rPr>
              <a:t>delivery system / device**, </a:t>
            </a:r>
            <a:r>
              <a:rPr lang="en-US" altLang="en-US" sz="2400" dirty="0"/>
              <a:t>timing of product delivery, dosing regimen</a:t>
            </a:r>
          </a:p>
          <a:p>
            <a:pPr lvl="1" indent="0">
              <a:spcBef>
                <a:spcPct val="0"/>
              </a:spcBef>
              <a:buSzPct val="60000"/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prstClr val="black"/>
              </a:solidFill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A3D58-48E6-4ECE-A8A5-9D0C63D63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7" y="4337862"/>
            <a:ext cx="754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**</a:t>
            </a:r>
            <a:r>
              <a:rPr lang="en-US" altLang="en-US" sz="2400" dirty="0">
                <a:latin typeface="+mn-lt"/>
              </a:rPr>
              <a:t>Conduct bench testing of the delivery device with the CGT product to determine product-device compatibility and verify the dose level administered.</a:t>
            </a:r>
            <a:r>
              <a:rPr lang="en-US" altLang="en-US" sz="2400" strike="sngStrike" dirty="0">
                <a:latin typeface="+mn-lt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E5CB26-D0FF-43D8-BC90-A600F5E1A3F0}"/>
              </a:ext>
            </a:extLst>
          </p:cNvPr>
          <p:cNvGrpSpPr/>
          <p:nvPr/>
        </p:nvGrpSpPr>
        <p:grpSpPr>
          <a:xfrm>
            <a:off x="8218715" y="2917371"/>
            <a:ext cx="3495138" cy="3167743"/>
            <a:chOff x="8610403" y="3195775"/>
            <a:chExt cx="3103449" cy="2889339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6DFD8F87-426D-4559-AEA0-CE9113C69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403" y="3195775"/>
              <a:ext cx="3103449" cy="28784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CF9189-D6BB-43C4-A6F0-CD64161E8E85}"/>
                </a:ext>
              </a:extLst>
            </p:cNvPr>
            <p:cNvSpPr/>
            <p:nvPr/>
          </p:nvSpPr>
          <p:spPr>
            <a:xfrm>
              <a:off x="8610600" y="5715000"/>
              <a:ext cx="3102429" cy="37011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itle 1">
            <a:extLst>
              <a:ext uri="{FF2B5EF4-FFF2-40B4-BE49-F238E27FC236}">
                <a16:creationId xmlns:a16="http://schemas.microsoft.com/office/drawing/2014/main" id="{855758F5-C7FC-44E6-A101-E940B38956A8}"/>
              </a:ext>
            </a:extLst>
          </p:cNvPr>
          <p:cNvSpPr txBox="1">
            <a:spLocks/>
          </p:cNvSpPr>
          <p:nvPr/>
        </p:nvSpPr>
        <p:spPr bwMode="auto">
          <a:xfrm>
            <a:off x="342900" y="217712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Study Assessments and Endpoints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EB48E0BA-1E91-4128-98B7-8490D177B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90638"/>
            <a:ext cx="11506200" cy="496751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Multiple in-life and post-mortem time points for activity and safety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Biochemical, functional outcomes</a:t>
            </a:r>
            <a:r>
              <a:rPr lang="en-US" altLang="en-US" sz="2000" dirty="0"/>
              <a:t> (e.g., neurological, cardiac, ophthalmic)</a:t>
            </a:r>
            <a:r>
              <a:rPr lang="en-US" altLang="en-US" sz="2000" dirty="0">
                <a:solidFill>
                  <a:prstClr val="black"/>
                </a:solidFill>
              </a:rPr>
              <a:t> which are disease dependent 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Bio Distribution—cells, vector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Tumorigenicity—cells, vector, transgene 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Transgene—expression, activity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Immunogenicity—cells/vector/transgene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altLang="en-US" sz="800" dirty="0"/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Standard toxicology parameters 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Mortality, in-life—body weights, food </a:t>
            </a:r>
            <a:r>
              <a:rPr lang="en-US" altLang="en-US" sz="2000" dirty="0"/>
              <a:t>consumption, etc</a:t>
            </a:r>
            <a:r>
              <a:rPr lang="en-US" altLang="en-US" sz="2000" dirty="0">
                <a:solidFill>
                  <a:prstClr val="black"/>
                </a:solidFill>
              </a:rPr>
              <a:t>.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Clinical observations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Clinical pathology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Gross </a:t>
            </a:r>
            <a:r>
              <a:rPr lang="en-US" altLang="en-US" sz="2000" dirty="0"/>
              <a:t>pathology </a:t>
            </a:r>
            <a:r>
              <a:rPr lang="en-US" altLang="en-US" sz="2000" dirty="0">
                <a:solidFill>
                  <a:prstClr val="black"/>
                </a:solidFill>
              </a:rPr>
              <a:t>and histopathology—target and non-target tissues (use of standard IHC, ISH etc., microscopic pathology)</a:t>
            </a:r>
          </a:p>
          <a:p>
            <a:pPr marL="1085850" lvl="1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Nature/timing/severity/frequency of adverse findings</a:t>
            </a:r>
          </a:p>
          <a:p>
            <a:pPr lvl="1" indent="0">
              <a:spcBef>
                <a:spcPct val="0"/>
              </a:spcBef>
              <a:buSzPct val="60000"/>
              <a:buNone/>
              <a:defRPr/>
            </a:pPr>
            <a:endParaRPr lang="en-US" altLang="en-US" sz="20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itle 1">
            <a:extLst>
              <a:ext uri="{FF2B5EF4-FFF2-40B4-BE49-F238E27FC236}">
                <a16:creationId xmlns:a16="http://schemas.microsoft.com/office/drawing/2014/main" id="{10AA0093-6BFC-4961-BC6B-1D314632704F}"/>
              </a:ext>
            </a:extLst>
          </p:cNvPr>
          <p:cNvSpPr txBox="1">
            <a:spLocks/>
          </p:cNvSpPr>
          <p:nvPr/>
        </p:nvSpPr>
        <p:spPr bwMode="auto">
          <a:xfrm>
            <a:off x="350520" y="84910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Vector Biodistribution /cell fate </a:t>
            </a:r>
            <a:endParaRPr lang="en-US" altLang="en-US" b="1" strike="sngStrike" dirty="0">
              <a:solidFill>
                <a:srgbClr val="006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E55036BA-5DC1-47FE-B202-FAA0CFF2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944195"/>
            <a:ext cx="11506200" cy="59770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Biodistribution (BD) profile in biofluids and tissues </a:t>
            </a: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Target and non-target tissues</a:t>
            </a:r>
            <a:r>
              <a:rPr lang="en-US" altLang="en-US" sz="2000" dirty="0"/>
              <a:t>: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>
                <a:solidFill>
                  <a:prstClr val="black"/>
                </a:solidFill>
              </a:rPr>
              <a:t>Distribution, Persistence, and Clearance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b="1" dirty="0">
                <a:solidFill>
                  <a:srgbClr val="006496"/>
                </a:solidFill>
              </a:rPr>
              <a:t>For GT products</a:t>
            </a:r>
            <a:r>
              <a:rPr lang="en-US" altLang="en-US" sz="2000" dirty="0"/>
              <a:t>   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en-US" sz="2000" dirty="0"/>
              <a:t> Vector presence and clearance profile in target, non-target, and germline tissues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en-US" sz="2000" dirty="0"/>
              <a:t>  Transgene expression (level and duration) in vector positive tissues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solidFill>
                  <a:srgbClr val="006496"/>
                </a:solidFill>
              </a:rPr>
              <a:t>For CT products</a:t>
            </a:r>
            <a:r>
              <a:rPr lang="en-US" sz="2400" dirty="0"/>
              <a:t>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  Cell survival, engraftment, integration, proliferation,  differentiation, and migration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Important to evaluate the POC and Safety results with vector biodistribution /cell fate data 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endParaRPr lang="en-US" altLang="en-US" sz="2400" b="1" dirty="0">
              <a:solidFill>
                <a:srgbClr val="006496"/>
              </a:solidFill>
            </a:endParaRP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Guidance for GT-based BD assessment</a:t>
            </a:r>
            <a:r>
              <a:rPr lang="en-US" altLang="en-US" sz="2400" b="1" dirty="0">
                <a:solidFill>
                  <a:prstClr val="black"/>
                </a:solidFill>
              </a:rPr>
              <a:t>: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Guidance for Industry: Long Term Follow-up After Administration of Human Gene Therapy Products (Jan. 2020)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prstClr val="black"/>
                </a:solidFill>
              </a:rPr>
              <a:t>Expectations for Biodistribution (BD) Assessments for Gene Therapy (GT) Products, International Pharmaceutical Regulators Programme (IPRP) Reflection Paper (April 2018)</a:t>
            </a:r>
          </a:p>
          <a:p>
            <a:pPr marL="342900" indent="-34290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2000" dirty="0"/>
              <a:t>S12 Nonclinical Biodistribution Considerations for Gene Therapy Products; International Council for Harmonization; Draft Guidance for Industry (2021)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itle 1">
            <a:extLst>
              <a:ext uri="{FF2B5EF4-FFF2-40B4-BE49-F238E27FC236}">
                <a16:creationId xmlns:a16="http://schemas.microsoft.com/office/drawing/2014/main" id="{10AA0093-6BFC-4961-BC6B-1D314632704F}"/>
              </a:ext>
            </a:extLst>
          </p:cNvPr>
          <p:cNvSpPr txBox="1">
            <a:spLocks/>
          </p:cNvSpPr>
          <p:nvPr/>
        </p:nvSpPr>
        <p:spPr bwMode="auto">
          <a:xfrm>
            <a:off x="342900" y="149676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Regulatory Expectations for Toxicology Studies</a:t>
            </a:r>
          </a:p>
        </p:txBody>
      </p:sp>
      <p:sp>
        <p:nvSpPr>
          <p:cNvPr id="17412" name="Rectangle 1">
            <a:extLst>
              <a:ext uri="{FF2B5EF4-FFF2-40B4-BE49-F238E27FC236}">
                <a16:creationId xmlns:a16="http://schemas.microsoft.com/office/drawing/2014/main" id="{E55036BA-5DC1-47FE-B202-FAA0CFF2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437782"/>
            <a:ext cx="11506200" cy="37856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None/>
              <a:defRPr/>
            </a:pPr>
            <a:r>
              <a:rPr lang="en-US" sz="2400" b="1" dirty="0">
                <a:solidFill>
                  <a:srgbClr val="006496"/>
                </a:solidFill>
              </a:rPr>
              <a:t>21 CFR 312.23 (a)(8) – Pharmacology and Toxicology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/>
              <a:t>For each toxicology study intended primarily to support safety, a full tabulation of data should be submitted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/>
              <a:t>Each toxicology study submitted should be performed per GLP (21 CFR Part 28), or an explanation provided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sz="2400" u="sng" dirty="0"/>
              <a:t>Oversight of the conduct of all non-GLP toxicology studies and the resulting final study report by an independent QA unit/person is strongly recommended</a:t>
            </a:r>
            <a:r>
              <a:rPr lang="en-US" sz="2400" dirty="0"/>
              <a:t> (21 CFR 58.35)</a:t>
            </a:r>
          </a:p>
        </p:txBody>
      </p:sp>
    </p:spTree>
    <p:extLst>
      <p:ext uri="{BB962C8B-B14F-4D97-AF65-F5344CB8AC3E}">
        <p14:creationId xmlns:p14="http://schemas.microsoft.com/office/powerpoint/2010/main" val="1505693576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itle 1">
            <a:extLst>
              <a:ext uri="{FF2B5EF4-FFF2-40B4-BE49-F238E27FC236}">
                <a16:creationId xmlns:a16="http://schemas.microsoft.com/office/drawing/2014/main" id="{10AA0093-6BFC-4961-BC6B-1D314632704F}"/>
              </a:ext>
            </a:extLst>
          </p:cNvPr>
          <p:cNvSpPr txBox="1">
            <a:spLocks/>
          </p:cNvSpPr>
          <p:nvPr/>
        </p:nvSpPr>
        <p:spPr bwMode="auto">
          <a:xfrm>
            <a:off x="342900" y="232678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Potential Preclinical Pitfalls When Submitting an IND</a:t>
            </a:r>
          </a:p>
        </p:txBody>
      </p:sp>
      <p:pic>
        <p:nvPicPr>
          <p:cNvPr id="5" name="Picture 3" descr="C:\Users\WenskyA\AppData\Local\Microsoft\Windows\Temporary Internet Files\Content.IE5\P59LPV2I\falling[1].jpg">
            <a:extLst>
              <a:ext uri="{FF2B5EF4-FFF2-40B4-BE49-F238E27FC236}">
                <a16:creationId xmlns:a16="http://schemas.microsoft.com/office/drawing/2014/main" id="{B163E35B-7A16-4D22-9ECB-8261223A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57" y="2862989"/>
            <a:ext cx="2649819" cy="23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466F89D-EFDA-43FD-8FDC-1DEF548A04CA}"/>
              </a:ext>
            </a:extLst>
          </p:cNvPr>
          <p:cNvSpPr txBox="1">
            <a:spLocks noChangeArrowheads="1"/>
          </p:cNvSpPr>
          <p:nvPr/>
        </p:nvSpPr>
        <p:spPr>
          <a:xfrm>
            <a:off x="705110" y="1647617"/>
            <a:ext cx="9827280" cy="456813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en-US" sz="3300" b="1" dirty="0">
                <a:solidFill>
                  <a:srgbClr val="006496"/>
                </a:solidFill>
              </a:rPr>
              <a:t>Insufficient information to assess subject risk, including</a:t>
            </a:r>
            <a:r>
              <a:rPr lang="en-US" altLang="en-US" sz="3300" dirty="0"/>
              <a:t>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2400" dirty="0"/>
              <a:t>Insufficient characterization of product safety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2400" dirty="0"/>
              <a:t>Lack of preclinical safety data for intended product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2400" dirty="0"/>
              <a:t>Incomplete safety study reports</a:t>
            </a:r>
          </a:p>
          <a:p>
            <a:pPr marL="457200" lvl="1" indent="0">
              <a:buClr>
                <a:schemeClr val="accent1">
                  <a:lumMod val="75000"/>
                </a:schemeClr>
              </a:buClr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3300" b="1" dirty="0">
                <a:solidFill>
                  <a:srgbClr val="006496"/>
                </a:solidFill>
              </a:rPr>
              <a:t>Inadequate preclinical study design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prstClr val="black"/>
                </a:solidFill>
              </a:rPr>
              <a:t>Differences between preclinical and clinical products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</a:rPr>
              <a:t>Irrelevant animal species/model </a:t>
            </a:r>
            <a:endParaRPr lang="en-US" altLang="en-US" sz="2400" dirty="0"/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</a:rPr>
              <a:t>Irrelevant ROA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en-US" sz="2400" dirty="0"/>
              <a:t>In</a:t>
            </a:r>
            <a:r>
              <a:rPr lang="en-US" sz="2400" dirty="0">
                <a:solidFill>
                  <a:prstClr val="black"/>
                </a:solidFill>
              </a:rPr>
              <a:t>adequate animal numbers/dose levels/study duration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prstClr val="black"/>
                </a:solidFill>
              </a:rPr>
              <a:t>Inadequate evaluations (safety/activity endpoints)</a:t>
            </a:r>
          </a:p>
          <a:p>
            <a:pPr lvl="1" indent="0">
              <a:spcBef>
                <a:spcPct val="0"/>
              </a:spcBef>
              <a:buSzPct val="60000"/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3300" b="1" dirty="0">
                <a:solidFill>
                  <a:srgbClr val="006496"/>
                </a:solidFill>
              </a:rPr>
              <a:t>Inadequate data to support PDB in a FIH study in children (21 CFR 50 Subpart D)</a:t>
            </a:r>
            <a:endParaRPr lang="en-US" sz="3300" b="1" dirty="0">
              <a:solidFill>
                <a:srgbClr val="006496"/>
              </a:solidFill>
            </a:endParaRPr>
          </a:p>
          <a:p>
            <a:pPr marL="457200" lvl="1" indent="0">
              <a:buFont typeface="Arial"/>
              <a:buNone/>
            </a:pP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19307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C62D-A333-4846-A847-73F8740E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45" y="2789851"/>
            <a:ext cx="10226035" cy="216512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communications WITH FDA/CBER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68577-A6C0-4B7F-84FF-181D627075B7}"/>
              </a:ext>
            </a:extLst>
          </p:cNvPr>
          <p:cNvSpPr txBox="1"/>
          <p:nvPr/>
        </p:nvSpPr>
        <p:spPr>
          <a:xfrm>
            <a:off x="3068320" y="3708400"/>
            <a:ext cx="8239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 INTERACT Meeting (Pre-Pre-IND)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 Pre-IND Meeting</a:t>
            </a:r>
          </a:p>
        </p:txBody>
      </p:sp>
    </p:spTree>
    <p:extLst>
      <p:ext uri="{BB962C8B-B14F-4D97-AF65-F5344CB8AC3E}">
        <p14:creationId xmlns:p14="http://schemas.microsoft.com/office/powerpoint/2010/main" val="372671819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799A7A-2C13-4456-8758-6F066B64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56" y="2502980"/>
            <a:ext cx="10254438" cy="9260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CBER Organizational Structure and Products Regulated by OTAT</a:t>
            </a:r>
          </a:p>
        </p:txBody>
      </p:sp>
    </p:spTree>
    <p:extLst>
      <p:ext uri="{BB962C8B-B14F-4D97-AF65-F5344CB8AC3E}">
        <p14:creationId xmlns:p14="http://schemas.microsoft.com/office/powerpoint/2010/main" val="147184780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4A9BBE-DACB-40D6-B3B1-D9EAA8320382}"/>
              </a:ext>
            </a:extLst>
          </p:cNvPr>
          <p:cNvSpPr/>
          <p:nvPr/>
        </p:nvSpPr>
        <p:spPr>
          <a:xfrm>
            <a:off x="2595231" y="857253"/>
            <a:ext cx="6824262" cy="50511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593826-3BE4-492E-AA92-DB723471ADB3}"/>
              </a:ext>
            </a:extLst>
          </p:cNvPr>
          <p:cNvSpPr/>
          <p:nvPr/>
        </p:nvSpPr>
        <p:spPr>
          <a:xfrm>
            <a:off x="7869382" y="5140383"/>
            <a:ext cx="1727387" cy="748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C689F2-757F-4DBB-B20C-EE3A4D2B3657}"/>
              </a:ext>
            </a:extLst>
          </p:cNvPr>
          <p:cNvSpPr/>
          <p:nvPr/>
        </p:nvSpPr>
        <p:spPr>
          <a:xfrm rot="16200000">
            <a:off x="7780984" y="4774891"/>
            <a:ext cx="2040231" cy="137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0E57671-0359-430C-B351-321D7D8A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" y="-7456"/>
            <a:ext cx="10479970" cy="114300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Opportunities for Interaction During Preclinical Development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CA0B6E-2C04-45C2-AA0F-CD1BF9C5F776}"/>
              </a:ext>
            </a:extLst>
          </p:cNvPr>
          <p:cNvSpPr/>
          <p:nvPr/>
        </p:nvSpPr>
        <p:spPr>
          <a:xfrm>
            <a:off x="8583930" y="3823355"/>
            <a:ext cx="285750" cy="23429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7048C-D905-4259-801F-F68BC82F48C2}"/>
              </a:ext>
            </a:extLst>
          </p:cNvPr>
          <p:cNvSpPr/>
          <p:nvPr/>
        </p:nvSpPr>
        <p:spPr>
          <a:xfrm>
            <a:off x="8794376" y="3823355"/>
            <a:ext cx="1284195" cy="1161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A56CE7A4-57AD-41A5-BCB2-AB9C610CC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5787404"/>
            <a:ext cx="11649075" cy="95410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6496"/>
                </a:solidFill>
              </a:rPr>
              <a:t>Product development is an iterative process </a:t>
            </a:r>
          </a:p>
          <a:p>
            <a:pPr algn="ctr"/>
            <a:r>
              <a:rPr lang="en-US" sz="2800" b="1" dirty="0">
                <a:solidFill>
                  <a:srgbClr val="006496"/>
                </a:solidFill>
              </a:rPr>
              <a:t>that may involve </a:t>
            </a:r>
            <a:r>
              <a:rPr lang="en-US" sz="2800" b="1" u="sng" dirty="0">
                <a:solidFill>
                  <a:srgbClr val="006496"/>
                </a:solidFill>
              </a:rPr>
              <a:t>multiple</a:t>
            </a:r>
            <a:r>
              <a:rPr lang="en-US" sz="2800" b="1" dirty="0">
                <a:solidFill>
                  <a:srgbClr val="006496"/>
                </a:solidFill>
              </a:rPr>
              <a:t> FDA and sponsor interactions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86CC01-0FA1-42FE-9DB9-6E3FC6BA4C93}"/>
              </a:ext>
            </a:extLst>
          </p:cNvPr>
          <p:cNvGrpSpPr/>
          <p:nvPr/>
        </p:nvGrpSpPr>
        <p:grpSpPr>
          <a:xfrm>
            <a:off x="1004597" y="913411"/>
            <a:ext cx="9460546" cy="4873993"/>
            <a:chOff x="1042697" y="1367543"/>
            <a:chExt cx="9460546" cy="487399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FB7CBF-8B42-4677-A44D-4DBC3F3E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697" y="1367543"/>
              <a:ext cx="9460546" cy="487399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6702A4-C36F-4BBD-8715-D0CFB3E493EC}"/>
                </a:ext>
              </a:extLst>
            </p:cNvPr>
            <p:cNvSpPr/>
            <p:nvPr/>
          </p:nvSpPr>
          <p:spPr>
            <a:xfrm>
              <a:off x="7869382" y="5140383"/>
              <a:ext cx="1727387" cy="748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224039-4C9C-496D-A2DD-5E396BCA2007}"/>
                </a:ext>
              </a:extLst>
            </p:cNvPr>
            <p:cNvSpPr/>
            <p:nvPr/>
          </p:nvSpPr>
          <p:spPr>
            <a:xfrm rot="16200000">
              <a:off x="7780984" y="4774891"/>
              <a:ext cx="2040231" cy="137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4FD4DB-5E4B-4536-BBCE-81A38C885DA2}"/>
                </a:ext>
              </a:extLst>
            </p:cNvPr>
            <p:cNvSpPr/>
            <p:nvPr/>
          </p:nvSpPr>
          <p:spPr>
            <a:xfrm>
              <a:off x="8583930" y="3823355"/>
              <a:ext cx="285750" cy="2342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10C6B5-1618-428B-9545-EB8CF2603969}"/>
                </a:ext>
              </a:extLst>
            </p:cNvPr>
            <p:cNvSpPr/>
            <p:nvPr/>
          </p:nvSpPr>
          <p:spPr>
            <a:xfrm>
              <a:off x="8794376" y="3823355"/>
              <a:ext cx="1284195" cy="11619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18722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5588796" y="5705477"/>
            <a:ext cx="865585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1F3DA2A3-4BD8-4DD4-9BA4-4AF877BD1399}" type="slidenum">
              <a:rPr lang="en-US" altLang="en-US" sz="75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75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F70B6D-00D2-4AFF-8E84-12E3301FD3F3}"/>
              </a:ext>
            </a:extLst>
          </p:cNvPr>
          <p:cNvSpPr txBox="1"/>
          <p:nvPr/>
        </p:nvSpPr>
        <p:spPr>
          <a:xfrm>
            <a:off x="854330" y="6356749"/>
            <a:ext cx="8535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https://www.fda.gov/BiologicsBloodVaccines/ResourcesforYou/Industry/ucm611501.htm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BBBDB7-E1D6-4304-8687-243BC5D8E7FC}"/>
              </a:ext>
            </a:extLst>
          </p:cNvPr>
          <p:cNvSpPr txBox="1">
            <a:spLocks/>
          </p:cNvSpPr>
          <p:nvPr/>
        </p:nvSpPr>
        <p:spPr>
          <a:xfrm>
            <a:off x="431801" y="34914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INTERACT Meetings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FB61017-7B0B-4F68-8E44-357A537F13E2}"/>
              </a:ext>
            </a:extLst>
          </p:cNvPr>
          <p:cNvSpPr txBox="1">
            <a:spLocks/>
          </p:cNvSpPr>
          <p:nvPr/>
        </p:nvSpPr>
        <p:spPr>
          <a:xfrm>
            <a:off x="759165" y="1045766"/>
            <a:ext cx="10794659" cy="428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IN</a:t>
            </a:r>
            <a:r>
              <a:rPr lang="en-US" altLang="en-US" sz="2400" dirty="0"/>
              <a:t>itial </a:t>
            </a:r>
            <a:r>
              <a:rPr lang="en-US" altLang="en-US" sz="2400" dirty="0">
                <a:solidFill>
                  <a:srgbClr val="FF0000"/>
                </a:solidFill>
              </a:rPr>
              <a:t>T</a:t>
            </a:r>
            <a:r>
              <a:rPr lang="en-US" altLang="en-US" sz="2400" dirty="0"/>
              <a:t>argeted </a:t>
            </a:r>
            <a:r>
              <a:rPr lang="en-US" altLang="en-US" sz="2400" dirty="0">
                <a:solidFill>
                  <a:srgbClr val="FF0000"/>
                </a:solidFill>
              </a:rPr>
              <a:t>E</a:t>
            </a:r>
            <a:r>
              <a:rPr lang="en-US" altLang="en-US" sz="2400" dirty="0"/>
              <a:t>ngagement for </a:t>
            </a:r>
            <a:r>
              <a:rPr lang="en-US" altLang="en-US" sz="2400" dirty="0">
                <a:solidFill>
                  <a:srgbClr val="FF0000"/>
                </a:solidFill>
              </a:rPr>
              <a:t>R</a:t>
            </a:r>
            <a:r>
              <a:rPr lang="en-US" altLang="en-US" sz="2400" dirty="0"/>
              <a:t>egulatory </a:t>
            </a:r>
            <a:r>
              <a:rPr lang="en-US" altLang="en-US" sz="2400" dirty="0">
                <a:solidFill>
                  <a:srgbClr val="FF0000"/>
                </a:solidFill>
              </a:rPr>
              <a:t>A</a:t>
            </a:r>
            <a:r>
              <a:rPr lang="en-US" altLang="en-US" sz="2400" dirty="0"/>
              <a:t>dvice on </a:t>
            </a:r>
            <a:r>
              <a:rPr lang="en-US" altLang="en-US" sz="2400" dirty="0">
                <a:solidFill>
                  <a:srgbClr val="FF0000"/>
                </a:solidFill>
              </a:rPr>
              <a:t>C</a:t>
            </a:r>
            <a:r>
              <a:rPr lang="en-US" altLang="en-US" sz="2400" dirty="0"/>
              <a:t>BER produc</a:t>
            </a:r>
            <a:r>
              <a:rPr lang="en-US" altLang="en-US" sz="2400" dirty="0">
                <a:solidFill>
                  <a:srgbClr val="FF0000"/>
                </a:solidFill>
              </a:rPr>
              <a:t>T</a:t>
            </a:r>
            <a:r>
              <a:rPr lang="en-US" altLang="en-US" sz="2400" dirty="0"/>
              <a:t>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endParaRPr lang="en-US" altLang="en-US" sz="12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Goal</a:t>
            </a:r>
            <a:r>
              <a:rPr lang="en-US" altLang="en-US" sz="2400" b="1" dirty="0"/>
              <a:t>:</a:t>
            </a:r>
            <a:r>
              <a:rPr lang="en-US" altLang="en-US" sz="2400" dirty="0"/>
              <a:t> To obtain early feedback on a product development program for a novel investigational agent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Purpose</a:t>
            </a:r>
            <a:r>
              <a:rPr lang="en-US" altLang="en-US" sz="2400" b="1" dirty="0"/>
              <a:t>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A mechanism for </a:t>
            </a:r>
            <a:r>
              <a:rPr lang="en-US" altLang="en-US" sz="2000" b="1" dirty="0"/>
              <a:t>early</a:t>
            </a:r>
            <a:r>
              <a:rPr lang="en-US" altLang="en-US" sz="2000" dirty="0"/>
              <a:t> communication with OTAT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Non-binding, </a:t>
            </a:r>
            <a:r>
              <a:rPr lang="en-US" altLang="en-US" sz="2000" u="sng" dirty="0"/>
              <a:t>informal</a:t>
            </a:r>
            <a:r>
              <a:rPr lang="en-US" altLang="en-US" sz="2000" dirty="0"/>
              <a:t> scientific discussions between CBER review disciplines and the sponsor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000" dirty="0"/>
              <a:t>Initial targeted discussion of specific issues, such as </a:t>
            </a:r>
          </a:p>
          <a:p>
            <a:pPr lvl="2"/>
            <a:r>
              <a:rPr lang="en-US" sz="2000" dirty="0"/>
              <a:t>Complex manufacturing technologies and issues</a:t>
            </a:r>
          </a:p>
          <a:p>
            <a:pPr lvl="2"/>
            <a:r>
              <a:rPr lang="en-US" sz="2000" dirty="0"/>
              <a:t>Unknown safety profiles</a:t>
            </a:r>
          </a:p>
          <a:p>
            <a:pPr lvl="2"/>
            <a:r>
              <a:rPr lang="en-US" sz="2000" dirty="0"/>
              <a:t>Use of cutting-edge testing methodologies </a:t>
            </a:r>
          </a:p>
          <a:p>
            <a:pPr lvl="2"/>
            <a:r>
              <a:rPr lang="en-US" sz="2000" dirty="0"/>
              <a:t>Incorporation of new devices/delivery systems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b="1" dirty="0">
                <a:solidFill>
                  <a:srgbClr val="006496"/>
                </a:solidFill>
              </a:rPr>
              <a:t>Requests</a:t>
            </a:r>
            <a:r>
              <a:rPr lang="en-US" altLang="en-US" sz="2400" dirty="0"/>
              <a:t> for INTERACT meetings should be sent to ​</a:t>
            </a:r>
            <a:r>
              <a:rPr lang="en-US" altLang="en-US" sz="2400" dirty="0">
                <a:solidFill>
                  <a:srgbClr val="0070C0"/>
                </a:solidFill>
              </a:rPr>
              <a:t>INTERACT-CBER@fda.hhs.gov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3CCD309-C324-4298-A108-99A6163B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015" y="3753360"/>
            <a:ext cx="2235820" cy="166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0693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Slide Number Placeholder 3"/>
          <p:cNvSpPr txBox="1">
            <a:spLocks noGrp="1"/>
          </p:cNvSpPr>
          <p:nvPr/>
        </p:nvSpPr>
        <p:spPr bwMode="auto">
          <a:xfrm>
            <a:off x="5588796" y="5705477"/>
            <a:ext cx="865585" cy="20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CC3300"/>
              </a:buClr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C3300"/>
              </a:buClr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1F3DA2A3-4BD8-4DD4-9BA4-4AF877BD1399}" type="slidenum">
              <a:rPr lang="en-US" altLang="en-US" sz="750">
                <a:solidFill>
                  <a:schemeClr val="bg1"/>
                </a:solidFill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75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C7F93A-A2FD-48B3-8371-FA09B856C80B}"/>
              </a:ext>
            </a:extLst>
          </p:cNvPr>
          <p:cNvSpPr txBox="1">
            <a:spLocks/>
          </p:cNvSpPr>
          <p:nvPr/>
        </p:nvSpPr>
        <p:spPr>
          <a:xfrm>
            <a:off x="374651" y="45050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INTERACT Meetings </a:t>
            </a: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(Cont’d)</a:t>
            </a:r>
            <a:endParaRPr lang="en-US" sz="2800" dirty="0">
              <a:solidFill>
                <a:srgbClr val="0064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A6B8A8-408A-4FE8-BB2D-01625D17D9BF}"/>
              </a:ext>
            </a:extLst>
          </p:cNvPr>
          <p:cNvSpPr txBox="1">
            <a:spLocks/>
          </p:cNvSpPr>
          <p:nvPr/>
        </p:nvSpPr>
        <p:spPr>
          <a:xfrm>
            <a:off x="476251" y="1285978"/>
            <a:ext cx="11515402" cy="428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Timing</a:t>
            </a:r>
            <a:r>
              <a:rPr lang="en-US" altLang="en-US" sz="2800" b="1" dirty="0"/>
              <a:t>​:</a:t>
            </a:r>
            <a:r>
              <a:rPr lang="en-US" altLang="en-US" sz="2800" dirty="0"/>
              <a:t> When the sponsor has generated preliminary preclinical data (POC and some safety), but is not yet ready to conduct definitive preclinical safety studies​.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Pharmacology/Toxicology (P/T) advice</a:t>
            </a:r>
            <a:r>
              <a:rPr lang="en-US" altLang="en-US" sz="2800" b="1" dirty="0"/>
              <a:t>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Design of POC or other pilot safety/distribution studies ​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Adequacy of the selected animal species/disease models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Acceptability of innovative preclinical testing strategies, products and/or delivery modalities​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Study designs: Endpoints, dose levels, route of administration, dosing regimen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Advice on modification of a preclinical program or study design, as applicable, to ensure judicious use of animals​</a:t>
            </a:r>
          </a:p>
        </p:txBody>
      </p:sp>
    </p:spTree>
    <p:extLst>
      <p:ext uri="{BB962C8B-B14F-4D97-AF65-F5344CB8AC3E}">
        <p14:creationId xmlns:p14="http://schemas.microsoft.com/office/powerpoint/2010/main" val="180718200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52C95B6-5CAB-48F8-A882-5C3EB4356EC9}"/>
              </a:ext>
            </a:extLst>
          </p:cNvPr>
          <p:cNvSpPr txBox="1">
            <a:spLocks/>
          </p:cNvSpPr>
          <p:nvPr/>
        </p:nvSpPr>
        <p:spPr>
          <a:xfrm>
            <a:off x="431801" y="226161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Pre-IND Meetings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B9FAB1-99B8-49B6-9BC6-D078AAD6ED2B}"/>
              </a:ext>
            </a:extLst>
          </p:cNvPr>
          <p:cNvSpPr txBox="1">
            <a:spLocks/>
          </p:cNvSpPr>
          <p:nvPr/>
        </p:nvSpPr>
        <p:spPr>
          <a:xfrm>
            <a:off x="728685" y="1369616"/>
            <a:ext cx="9698013" cy="462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/>
              <a:t>Goal:</a:t>
            </a:r>
            <a:r>
              <a:rPr lang="en-US" altLang="en-US" sz="2800" dirty="0"/>
              <a:t> To achieve a successful IND submission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/>
              <a:t>Purpose: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Non-binding, </a:t>
            </a:r>
            <a:r>
              <a:rPr lang="en-US" altLang="en-US" sz="2400" u="sng" dirty="0"/>
              <a:t>formal</a:t>
            </a:r>
            <a:r>
              <a:rPr lang="en-US" altLang="en-US" sz="2400" dirty="0"/>
              <a:t> scientific discussion between all review disciplines (CMC, P/T, and Clinical) and the sponsor  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Comprehensively communicate the product/clinical development plan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Discuss the format of the IND submission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/>
              <a:t>Timing: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POC and preliminary safety studies completed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Ready to conduct definitive safety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9CA8D-38D0-4CD2-A6C8-84B94E5F9C52}"/>
              </a:ext>
            </a:extLst>
          </p:cNvPr>
          <p:cNvSpPr txBox="1"/>
          <p:nvPr/>
        </p:nvSpPr>
        <p:spPr>
          <a:xfrm>
            <a:off x="190500" y="5881985"/>
            <a:ext cx="11791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6496"/>
                </a:solidFill>
              </a:rPr>
              <a:t>The advice from the INTERACT meeting should be considered when preparing your pre-IND meeting package and when preparing the protocols for the definitive preclinical studies</a:t>
            </a:r>
          </a:p>
        </p:txBody>
      </p:sp>
    </p:spTree>
    <p:extLst>
      <p:ext uri="{BB962C8B-B14F-4D97-AF65-F5344CB8AC3E}">
        <p14:creationId xmlns:p14="http://schemas.microsoft.com/office/powerpoint/2010/main" val="67083241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CB83AA9-670F-4F2C-ADDA-B78766FA1211}"/>
              </a:ext>
            </a:extLst>
          </p:cNvPr>
          <p:cNvSpPr txBox="1">
            <a:spLocks/>
          </p:cNvSpPr>
          <p:nvPr/>
        </p:nvSpPr>
        <p:spPr>
          <a:xfrm>
            <a:off x="431801" y="243060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Pre-IND Meetings: Preclinical Data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C1F1F3-68CE-4C1B-A4F3-CBFB3CB96C73}"/>
              </a:ext>
            </a:extLst>
          </p:cNvPr>
          <p:cNvSpPr txBox="1">
            <a:spLocks/>
          </p:cNvSpPr>
          <p:nvPr/>
        </p:nvSpPr>
        <p:spPr>
          <a:xfrm>
            <a:off x="0" y="1512491"/>
            <a:ext cx="12192000" cy="428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A comprehensive summary of all completed preclinical studies 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i="1" dirty="0"/>
              <a:t>In vitro </a:t>
            </a:r>
            <a:r>
              <a:rPr lang="en-US" altLang="en-US" sz="2400" dirty="0"/>
              <a:t>and </a:t>
            </a:r>
            <a:r>
              <a:rPr lang="en-US" altLang="en-US" sz="2400" i="1" dirty="0"/>
              <a:t>in vivo </a:t>
            </a:r>
            <a:r>
              <a:rPr lang="en-US" altLang="en-US" sz="2400" dirty="0"/>
              <a:t>studies, animal species/models, study designs, resulting data and interpretation    ​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800" b="1" dirty="0">
                <a:solidFill>
                  <a:srgbClr val="006496"/>
                </a:solidFill>
              </a:rPr>
              <a:t>Complete protocols for the proposed definitive preclinical safety/toxicology, distribution studies 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altLang="en-US" sz="2400" dirty="0"/>
              <a:t>Animal species/models, dose levels, dosing regimen and procedure, study endpoints, sacrifice intervals, etc.</a:t>
            </a:r>
          </a:p>
        </p:txBody>
      </p:sp>
    </p:spTree>
    <p:extLst>
      <p:ext uri="{BB962C8B-B14F-4D97-AF65-F5344CB8AC3E}">
        <p14:creationId xmlns:p14="http://schemas.microsoft.com/office/powerpoint/2010/main" val="224008411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itle 1">
            <a:extLst>
              <a:ext uri="{FF2B5EF4-FFF2-40B4-BE49-F238E27FC236}">
                <a16:creationId xmlns:a16="http://schemas.microsoft.com/office/drawing/2014/main" id="{7BFCE26B-E24D-4245-9AF6-B97203D03CD6}"/>
              </a:ext>
            </a:extLst>
          </p:cNvPr>
          <p:cNvSpPr txBox="1">
            <a:spLocks/>
          </p:cNvSpPr>
          <p:nvPr/>
        </p:nvSpPr>
        <p:spPr bwMode="auto">
          <a:xfrm>
            <a:off x="342900" y="228596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Summary</a:t>
            </a: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747F6D-8979-419C-B5B0-C1BB5AEEF2CF}"/>
              </a:ext>
            </a:extLst>
          </p:cNvPr>
          <p:cNvSpPr txBox="1">
            <a:spLocks/>
          </p:cNvSpPr>
          <p:nvPr/>
        </p:nvSpPr>
        <p:spPr>
          <a:xfrm>
            <a:off x="759166" y="1363901"/>
            <a:ext cx="9601200" cy="42860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OTAT resides within CBER and regulates a wide array of products, including cell and gene-based therapies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The preclinical program for any CGT product is determined on a case-by-case basis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Preclinical data submitted in the IND should support the safety and biological activity of the CGT product in the proposed clinical indication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There are multiple opportunities to obtain FDA feedback on preclinical development plans prior to IND submission</a:t>
            </a:r>
            <a:endParaRPr lang="en-US" altLang="en-US" sz="2400" dirty="0">
              <a:solidFill>
                <a:prstClr val="black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en-US" altLang="en-US" sz="2400" dirty="0"/>
              <a:t>Novel therapies mean novel testing paradigms, therefore, pre-submission interaction with FDA is encouraged.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2400" dirty="0">
              <a:solidFill>
                <a:prstClr val="black"/>
              </a:solidFill>
            </a:endParaRPr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n-US" altLang="en-US" sz="2400" dirty="0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itle 1">
            <a:extLst>
              <a:ext uri="{FF2B5EF4-FFF2-40B4-BE49-F238E27FC236}">
                <a16:creationId xmlns:a16="http://schemas.microsoft.com/office/drawing/2014/main" id="{12918C3C-64E7-4002-85F6-4F89E468086F}"/>
              </a:ext>
            </a:extLst>
          </p:cNvPr>
          <p:cNvSpPr txBox="1">
            <a:spLocks/>
          </p:cNvSpPr>
          <p:nvPr/>
        </p:nvSpPr>
        <p:spPr bwMode="auto">
          <a:xfrm>
            <a:off x="342900" y="223157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FDA Guidance for Human CGT Products</a:t>
            </a:r>
          </a:p>
        </p:txBody>
      </p:sp>
      <p:sp>
        <p:nvSpPr>
          <p:cNvPr id="78852" name="Rectangle 1">
            <a:extLst>
              <a:ext uri="{FF2B5EF4-FFF2-40B4-BE49-F238E27FC236}">
                <a16:creationId xmlns:a16="http://schemas.microsoft.com/office/drawing/2014/main" id="{B7F6E0CD-920F-4342-95A0-6A84F3C9E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1290638"/>
            <a:ext cx="11790362" cy="526297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Preclinical Assessment of Investigational Cellular and Gene Therapy Products (November 2013) </a:t>
            </a:r>
            <a:r>
              <a:rPr lang="en-US" altLang="en-US" sz="1600" dirty="0">
                <a:solidFill>
                  <a:srgbClr val="000000"/>
                </a:solidFill>
                <a:hlinkClick r:id="rId3"/>
              </a:rPr>
              <a:t>https://www.fda.gov/downloads/BiologicsBloodVaccines/GuidanceComplianceRegulatoryInformation/Guidances/CellularandGeneTherapy/UCM376521.pdf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Considerations for the Design of Early-Phase Clinical Trials of Cellular and Gene Therapy Products (June 2015)</a:t>
            </a:r>
          </a:p>
          <a:p>
            <a:pPr marL="400050" lvl="1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hlinkClick r:id="rId4"/>
              </a:rPr>
              <a:t>https://www.fda.gov/regulatory-information/search-fda-guidance-documents/considerations-design-early-phase-clinical-trials-cellular-and-gene-therapy-products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Chemistry, Manufacturing, and Control (CMC) Information for Human Gene Therapy Investigational New Drug Applications (IND) (Jan 2020) </a:t>
            </a:r>
            <a:r>
              <a:rPr lang="en-US" altLang="en-US" sz="1600" dirty="0">
                <a:solidFill>
                  <a:srgbClr val="000000"/>
                </a:solidFill>
                <a:hlinkClick r:id="rId5"/>
              </a:rPr>
              <a:t>https://www.fda.gov/downloads/BiologicsBloodVaccines/GuidanceComplianceRegulatoryInformation/Guidances/CellularandGeneTherapy/UCM610795.pdf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Long Term Follow-Up After Administration of Human Gene Therapy Products (Jan 2020)  </a:t>
            </a:r>
            <a:r>
              <a:rPr lang="en-US" altLang="en-US" sz="1600" dirty="0">
                <a:solidFill>
                  <a:srgbClr val="000000"/>
                </a:solidFill>
                <a:hlinkClick r:id="rId5"/>
              </a:rPr>
              <a:t>https://www.fda.gov/downloads/BiologicsBloodVaccines/GuidanceComplianceRegulatoryInformation/Guidances/CellularandGeneTherapy/UCM610795.pdf</a:t>
            </a:r>
            <a:r>
              <a:rPr lang="en-US" altLang="en-US" sz="16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1">
            <a:extLst>
              <a:ext uri="{FF2B5EF4-FFF2-40B4-BE49-F238E27FC236}">
                <a16:creationId xmlns:a16="http://schemas.microsoft.com/office/drawing/2014/main" id="{EE29C2DA-563F-4935-AA72-3B5B13712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09" y="1290638"/>
            <a:ext cx="11635091" cy="50167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Human Gene Therapy for Retinal Disorders (Jan 2020) </a:t>
            </a:r>
            <a:r>
              <a:rPr lang="en-US" altLang="en-US" sz="1600" dirty="0">
                <a:solidFill>
                  <a:srgbClr val="000000"/>
                </a:solidFill>
                <a:hlinkClick r:id="rId3"/>
              </a:rPr>
              <a:t>https://www.fda.gov/downloads/BiologicsBloodVaccines/GuidanceComplianceRegulatoryInformation/Guidances/CellularandGeneTherapy/UCM610803.pdf</a:t>
            </a: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20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Human Gene Therapy for Rare Diseases (Jan 2020) </a:t>
            </a:r>
            <a:r>
              <a:rPr lang="en-US" altLang="en-US" sz="1600" dirty="0">
                <a:solidFill>
                  <a:prstClr val="black"/>
                </a:solidFill>
                <a:hlinkClick r:id="rId4"/>
              </a:rPr>
              <a:t>https://www.fda.gov/downloads/BiologicsBloodVaccines/GuidanceComplianceRegulatoryInformation/Guidances/CellularandGeneTh   </a:t>
            </a:r>
            <a:r>
              <a:rPr lang="en-US" altLang="en-US" sz="1600" dirty="0" err="1">
                <a:solidFill>
                  <a:prstClr val="black"/>
                </a:solidFill>
                <a:hlinkClick r:id="rId4"/>
              </a:rPr>
              <a:t>erapy</a:t>
            </a:r>
            <a:r>
              <a:rPr lang="en-US" altLang="en-US" sz="1600" dirty="0">
                <a:solidFill>
                  <a:prstClr val="black"/>
                </a:solidFill>
                <a:hlinkClick r:id="rId4"/>
              </a:rPr>
              <a:t>/UCM610802.pdf</a:t>
            </a:r>
            <a:r>
              <a:rPr lang="en-US" altLang="en-US" sz="1600" dirty="0">
                <a:solidFill>
                  <a:prstClr val="black"/>
                </a:solidFill>
              </a:rPr>
              <a:t> </a:t>
            </a: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Guidance for Industry: Human Gene Therapy for Hemophilia (Jan 2020)                                        </a:t>
            </a:r>
            <a:r>
              <a:rPr lang="en-US" altLang="en-US" sz="1600" dirty="0">
                <a:solidFill>
                  <a:prstClr val="black"/>
                </a:solidFill>
                <a:hlinkClick r:id="rId5"/>
              </a:rPr>
              <a:t>https://www.fda.gov/regulatory-information/search-fda-guidance-documents/human-gene-therapy-hemophilia</a:t>
            </a:r>
            <a:endParaRPr lang="en-US" altLang="en-US" sz="16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altLang="en-US" sz="2000" dirty="0">
                <a:solidFill>
                  <a:srgbClr val="000000"/>
                </a:solidFill>
              </a:rPr>
              <a:t>Draft Guidance for Industry: Human Gene Therapy for Neurodegenerative Diseases </a:t>
            </a:r>
            <a:r>
              <a:rPr lang="en-US" altLang="en-US" sz="2000" dirty="0"/>
              <a:t>(July 2021) </a:t>
            </a:r>
            <a:r>
              <a:rPr lang="en-US" altLang="en-US" sz="1600" dirty="0">
                <a:solidFill>
                  <a:prstClr val="black"/>
                </a:solidFill>
                <a:hlinkClick r:id="rId6"/>
              </a:rPr>
              <a:t>https://www.fda.gov/regulatory-information/search-fda-guidance-documents/human-gene-therapy-neurodegenerative-diseases</a:t>
            </a:r>
            <a:endParaRPr lang="en-US" altLang="en-US" sz="16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SzPct val="60000"/>
              <a:buFont typeface="Wingdings" panose="05000000000000000000" pitchFamily="2" charset="2"/>
              <a:buChar char="q"/>
              <a:defRPr/>
            </a:pPr>
            <a:endParaRPr lang="en-US" altLang="en-US" sz="1600" dirty="0">
              <a:solidFill>
                <a:prstClr val="black"/>
              </a:solidFill>
            </a:endParaRPr>
          </a:p>
          <a:p>
            <a:pPr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dirty="0"/>
              <a:t>Draft Guidance for Industry: S12 Nonclinical Biodistribution Considerations for Gene Therapy Products (September 2021)</a:t>
            </a:r>
          </a:p>
          <a:p>
            <a:pPr marL="0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r>
              <a:rPr lang="en-US" sz="2000" dirty="0"/>
              <a:t>      </a:t>
            </a:r>
            <a:r>
              <a:rPr lang="en-US" sz="1600" dirty="0">
                <a:hlinkClick r:id="rId7"/>
              </a:rPr>
              <a:t>https://www.fda.gov/regulatory-information/search-fda-guidance-documents/s12-nonclinical-biodistribution-considerations-gene-</a:t>
            </a:r>
          </a:p>
          <a:p>
            <a:pPr marL="0" indent="0"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00000"/>
              <a:buNone/>
              <a:defRPr/>
            </a:pPr>
            <a:r>
              <a:rPr lang="en-US" sz="1600" dirty="0">
                <a:hlinkClick r:id="rId7"/>
              </a:rPr>
              <a:t>        therapy-products</a:t>
            </a:r>
            <a:endParaRPr lang="en-US" sz="16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F2A0C1-0853-450E-9470-4A28A683863A}"/>
              </a:ext>
            </a:extLst>
          </p:cNvPr>
          <p:cNvSpPr txBox="1">
            <a:spLocks/>
          </p:cNvSpPr>
          <p:nvPr/>
        </p:nvSpPr>
        <p:spPr bwMode="auto">
          <a:xfrm>
            <a:off x="342900" y="223157"/>
            <a:ext cx="1150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FDA Guidance for Human CGT Products continued..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103" y="1066801"/>
            <a:ext cx="9563852" cy="5562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Devaveena Dey, PhD</a:t>
            </a:r>
            <a:b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600" u="sng" dirty="0">
                <a:solidFill>
                  <a:srgbClr val="1F1FE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Devaveena.Dey@fda.hhs.gov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Regulatory Questions: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OTAT Main Line – 240 402 8190</a:t>
            </a:r>
            <a:b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Email: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OTATRPMS@fda.hhs.gov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Lori.Tull@fda.hhs.gov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OTAT Learn Webinar Series: </a:t>
            </a:r>
            <a:b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http://www.fda.gov/BiologicsBloodVaccines/NewsEvents/ucm232821.htm</a:t>
            </a:r>
            <a:br>
              <a:rPr lang="en-US" altLang="en-US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CBER website: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www.fda.gov/BiologicsBloodVaccines/default.htm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Phone: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1-800-835-4709 or 240-402-8010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Consumer Affairs Branch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ocod@fda.hhs.gov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Manufacturers Assistance and Technical Training Branch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industry.biologics@fda.hhs.gov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Clr>
                <a:schemeClr val="accent1">
                  <a:lumMod val="75000"/>
                </a:schemeClr>
              </a:buClr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 us on Twitter: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https://www.twitter.com/fdacber"/>
              </a:rPr>
              <a:t>https://www.twitter.com/fdacber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US" altLang="en-US" sz="9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altLang="en-US" sz="9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US" altLang="en-US" sz="900" dirty="0">
              <a:latin typeface="Calibri" pitchFamily="34" charset="0"/>
            </a:endParaRP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7904770" y="3429000"/>
            <a:ext cx="1323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latin typeface="Calibri" pitchFamily="34" charset="0"/>
              </a:rPr>
              <a:t>FDA Headquarters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600" i="1" dirty="0">
              <a:latin typeface="Calibri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349" y="4154365"/>
            <a:ext cx="2210025" cy="153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949" y="1169618"/>
            <a:ext cx="3962400" cy="23130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D47A69F-FFC2-4142-A35B-BACB5FCA9210}"/>
              </a:ext>
            </a:extLst>
          </p:cNvPr>
          <p:cNvSpPr txBox="1">
            <a:spLocks/>
          </p:cNvSpPr>
          <p:nvPr/>
        </p:nvSpPr>
        <p:spPr>
          <a:xfrm>
            <a:off x="431801" y="89297"/>
            <a:ext cx="11232487" cy="92602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961008910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58EE06-D8F4-478F-A83A-60C24D99E73F}"/>
              </a:ext>
            </a:extLst>
          </p:cNvPr>
          <p:cNvSpPr txBox="1"/>
          <p:nvPr/>
        </p:nvSpPr>
        <p:spPr>
          <a:xfrm>
            <a:off x="4800601" y="278267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A06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A5420-7E7F-468E-9359-D61E076AEB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11561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88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3EBD623B-4708-4CDA-8356-7CB9F9F7230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6807"/>
            <a:ext cx="10963275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Center for Biologics Evaluation and Research (CBER) : Product Review Offices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64D1897-F896-48D3-ADDB-7F297721C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361761"/>
              </p:ext>
            </p:extLst>
          </p:nvPr>
        </p:nvGraphicFramePr>
        <p:xfrm>
          <a:off x="1334958" y="1693409"/>
          <a:ext cx="8884079" cy="469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D7B5203-D8D7-4DC9-AB1A-7E16EB9B8DA3}"/>
              </a:ext>
            </a:extLst>
          </p:cNvPr>
          <p:cNvSpPr/>
          <p:nvPr/>
        </p:nvSpPr>
        <p:spPr>
          <a:xfrm>
            <a:off x="1334958" y="4305300"/>
            <a:ext cx="2627442" cy="13335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55816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601" y="13723"/>
            <a:ext cx="9420224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Diversity of OTAT-Regulated Products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2451" y="6369920"/>
            <a:ext cx="30861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03EF7BB-28DA-4A25-8AEC-EC1F697E7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1" y="1143000"/>
            <a:ext cx="6231561" cy="3851475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Gene therapies (GT)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Ex vivo genetically modified cells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Non-viral vectors (e.g., plasmids)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Replication-deficient viral vectors (e.g., adenovirus, adeno-associated virus, lentivirus)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Replication-competent viral vectors (e.g., measles, adenovirus, vaccinia)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Microbial vectors (e.g., Listeria, Salmonella)</a:t>
            </a:r>
          </a:p>
          <a:p>
            <a:pPr marL="1752585" lvl="3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Stem cells/stem cell-derived products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Adult (e.g., hematopoietic, neural, cardiac, adipose, mesenchymal)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Perinatal (e.g., placental, umbilical cord blood)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Fetal (e.g., neural)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Embryonic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Induced pluripotent stem cells (iPSCs)</a:t>
            </a:r>
          </a:p>
          <a:p>
            <a:pPr marL="1752585" lvl="3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Functionally mature/differentiated cells </a:t>
            </a:r>
            <a:r>
              <a:rPr lang="en-US" sz="1600" dirty="0"/>
              <a:t>(e.g., retinal pigment epithelial cells,  pancreatic islets, chondrocytes, keratinocytes)</a:t>
            </a:r>
          </a:p>
          <a:p>
            <a:endParaRPr lang="en-US" sz="1600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C7C1EED-70AA-417E-82AF-37DE9EAB7AC6}"/>
              </a:ext>
            </a:extLst>
          </p:cNvPr>
          <p:cNvSpPr txBox="1">
            <a:spLocks/>
          </p:cNvSpPr>
          <p:nvPr/>
        </p:nvSpPr>
        <p:spPr>
          <a:xfrm>
            <a:off x="6438472" y="1176430"/>
            <a:ext cx="5643937" cy="547565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Products for xenotransplantation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altLang="en-US" sz="1800" b="1" dirty="0">
                <a:solidFill>
                  <a:srgbClr val="006496"/>
                </a:solidFill>
              </a:rPr>
              <a:t>Therapeutic vaccines and other antigen-specific active immunotherapies</a:t>
            </a:r>
          </a:p>
          <a:p>
            <a:pPr marL="914400" lvl="2" indent="0">
              <a:buClr>
                <a:schemeClr val="accent1">
                  <a:lumMod val="75000"/>
                </a:schemeClr>
              </a:buClr>
              <a:buNone/>
            </a:pPr>
            <a:endParaRPr lang="en-US" altLang="en-US" sz="800" b="1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Blood- and Plasma-derived products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Coagulation factors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Fibrin sealants, Fibrinogen, Thrombin, Plasminogen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Immune globulins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Anti-toxins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Snake venom antisera</a:t>
            </a:r>
          </a:p>
          <a:p>
            <a:pPr marL="1752585" lvl="3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Tissues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Skin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Amniotic tissue, placenta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Cartilage, bone</a:t>
            </a:r>
            <a:endParaRPr lang="en-US" sz="1600" b="1" dirty="0">
              <a:solidFill>
                <a:srgbClr val="006496"/>
              </a:solidFill>
            </a:endParaRP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Devices</a:t>
            </a:r>
          </a:p>
          <a:p>
            <a:pPr lvl="2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n-US" sz="800" b="1" dirty="0"/>
          </a:p>
          <a:p>
            <a:pPr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rgbClr val="006496"/>
                </a:solidFill>
              </a:rPr>
              <a:t>Combination products</a:t>
            </a:r>
          </a:p>
          <a:p>
            <a:pPr lvl="1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Engineered tissues/organs</a:t>
            </a:r>
          </a:p>
          <a:p>
            <a:pPr marL="895335" lvl="1"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80016145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799A7A-2C13-4456-8758-6F066B64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056" y="2502980"/>
            <a:ext cx="10254438" cy="9260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REGULATIONS GOVERNING PRECLINICAL TESTING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9AB3C-1CC0-4910-BAF0-45E316792B3A}"/>
              </a:ext>
            </a:extLst>
          </p:cNvPr>
          <p:cNvSpPr txBox="1"/>
          <p:nvPr/>
        </p:nvSpPr>
        <p:spPr>
          <a:xfrm>
            <a:off x="2164080" y="3429000"/>
            <a:ext cx="82397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Regulations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Life cycle of drug development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Investigational New Drug (IND) application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6496"/>
                </a:solidFill>
              </a:rPr>
              <a:t>CBER Review Process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006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50044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9" y="266701"/>
            <a:ext cx="10944225" cy="1047751"/>
          </a:xfrm>
        </p:spPr>
        <p:txBody>
          <a:bodyPr vert="horz" wrap="square" lIns="92075" tIns="46039" rIns="92075" bIns="46039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Regulations Govern Preclinical Testing? 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1752601"/>
            <a:ext cx="10461625" cy="4410075"/>
          </a:xfrm>
        </p:spPr>
        <p:txBody>
          <a:bodyPr vert="horz" wrap="square" lIns="92075" tIns="60960" rIns="92075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buNone/>
              <a:defRPr/>
            </a:pPr>
            <a:r>
              <a:rPr lang="en-US" altLang="en-US" u="sng" dirty="0">
                <a:latin typeface="+mj-lt"/>
              </a:rPr>
              <a:t>Pharmacology &amp; Toxicology Studies</a:t>
            </a:r>
            <a:endParaRPr lang="en-US" altLang="en-US" sz="2800" u="sng" dirty="0">
              <a:latin typeface="+mj-lt"/>
            </a:endParaRPr>
          </a:p>
          <a:p>
            <a:pPr lvl="1">
              <a:lnSpc>
                <a:spcPct val="90000"/>
              </a:lnSpc>
              <a:buNone/>
              <a:defRPr/>
            </a:pPr>
            <a:r>
              <a:rPr lang="en-US" altLang="en-US" dirty="0">
                <a:latin typeface="+mj-lt"/>
              </a:rPr>
              <a:t>“…</a:t>
            </a:r>
            <a:r>
              <a:rPr lang="en-US" altLang="en-US" sz="3000" dirty="0">
                <a:latin typeface="+mj-lt"/>
              </a:rPr>
              <a:t>adequate information about the pharmacological and toxicological studies…on the basis of which the sponsor has concluded that it is reasonably safe to conduct the proposed clinical investigations.  </a:t>
            </a:r>
            <a:r>
              <a:rPr lang="en-US" altLang="en-US" sz="3000" b="1" dirty="0">
                <a:solidFill>
                  <a:srgbClr val="C00000"/>
                </a:solidFill>
                <a:latin typeface="+mj-lt"/>
              </a:rPr>
              <a:t>The kind, duration, and scope of animal and other tests required varies with the duration and nature of the proposed clinical investigations.”</a:t>
            </a:r>
          </a:p>
          <a:p>
            <a:pPr algn="ctr">
              <a:lnSpc>
                <a:spcPct val="90000"/>
              </a:lnSpc>
              <a:buNone/>
              <a:defRPr/>
            </a:pPr>
            <a:r>
              <a:rPr lang="en-US" altLang="en-US" sz="2000" i="1" dirty="0">
                <a:latin typeface="+mj-lt"/>
              </a:rPr>
              <a:t>							</a:t>
            </a:r>
            <a:r>
              <a:rPr lang="en-US" altLang="en-US" sz="2800" i="1" dirty="0">
                <a:latin typeface="+mj-lt"/>
              </a:rPr>
              <a:t>IND Regulations [21 CFR 312.23 (a)(8) - Pharmacology and Toxicology]</a:t>
            </a:r>
          </a:p>
          <a:p>
            <a:pPr lvl="1">
              <a:lnSpc>
                <a:spcPct val="90000"/>
              </a:lnSpc>
              <a:buNone/>
              <a:defRPr/>
            </a:pPr>
            <a:endParaRPr lang="en-US" alt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31659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27120" y="232503"/>
            <a:ext cx="614225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89">
              <a:defRPr/>
            </a:pPr>
            <a:r>
              <a:rPr lang="en-US" altLang="en-US" sz="40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Preclinical Guidance</a:t>
            </a:r>
          </a:p>
          <a:p>
            <a:pPr defTabSz="457189">
              <a:defRPr/>
            </a:pPr>
            <a:endParaRPr lang="en-US" altLang="en-US" sz="2800" b="1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914377" lvl="1" indent="-457189" defTabSz="457189"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Current thinking of the Agency on this topic</a:t>
            </a:r>
          </a:p>
          <a:p>
            <a:pPr marL="914377" lvl="1" indent="-457189" defTabSz="457189">
              <a:buFont typeface="Wingdings" panose="05000000000000000000" pitchFamily="2" charset="2"/>
              <a:buChar char="§"/>
              <a:defRPr/>
            </a:pPr>
            <a:endParaRPr lang="en-US" altLang="en-US" sz="28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914377" lvl="1" indent="-457189" defTabSz="457189"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First comprehensive FDA guidance on preclinical assessment of cell and gene therapy (CGT) Products</a:t>
            </a:r>
          </a:p>
          <a:p>
            <a:pPr marL="914377" lvl="1" indent="-457189" defTabSz="457189">
              <a:buFont typeface="Wingdings" panose="05000000000000000000" pitchFamily="2" charset="2"/>
              <a:buChar char="§"/>
              <a:defRPr/>
            </a:pPr>
            <a:endParaRPr lang="en-US" altLang="en-US" sz="2800" dirty="0">
              <a:solidFill>
                <a:prstClr val="black"/>
              </a:solidFill>
              <a:latin typeface="Calibri"/>
              <a:cs typeface="Arial" charset="0"/>
            </a:endParaRPr>
          </a:p>
          <a:p>
            <a:pPr marL="914377" lvl="1" indent="-457189" defTabSz="457189"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Explicitly incorporates 3 R’s: Recommendations to </a:t>
            </a:r>
            <a:r>
              <a:rPr lang="en-US" altLang="en-US" sz="2800" u="sng" dirty="0">
                <a:solidFill>
                  <a:prstClr val="black"/>
                </a:solidFill>
                <a:latin typeface="Calibri"/>
                <a:cs typeface="Arial" charset="0"/>
              </a:rPr>
              <a:t>reduce</a:t>
            </a: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, </a:t>
            </a:r>
            <a:r>
              <a:rPr lang="en-US" altLang="en-US" sz="2800" u="sng" dirty="0">
                <a:solidFill>
                  <a:prstClr val="black"/>
                </a:solidFill>
                <a:latin typeface="Calibri"/>
                <a:cs typeface="Arial" charset="0"/>
              </a:rPr>
              <a:t>refine</a:t>
            </a: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, and </a:t>
            </a:r>
            <a:r>
              <a:rPr lang="en-US" altLang="en-US" sz="2800" u="sng" dirty="0">
                <a:solidFill>
                  <a:prstClr val="black"/>
                </a:solidFill>
                <a:latin typeface="Calibri"/>
                <a:cs typeface="Arial" charset="0"/>
              </a:rPr>
              <a:t>replace</a:t>
            </a:r>
            <a:r>
              <a:rPr lang="en-US" altLang="en-US" sz="2800" dirty="0">
                <a:solidFill>
                  <a:prstClr val="black"/>
                </a:solidFill>
                <a:latin typeface="Calibri"/>
                <a:cs typeface="Arial" charset="0"/>
              </a:rPr>
              <a:t> animal use in a preclinical program</a:t>
            </a:r>
          </a:p>
          <a:p>
            <a:pPr defTabSz="457189">
              <a:defRPr/>
            </a:pPr>
            <a:endParaRPr lang="en-US" sz="20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07398-CF74-4A40-A5DB-1ED5179F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27" y="300235"/>
            <a:ext cx="4405188" cy="57114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565B3B-5F84-442F-8923-93F077706602}"/>
              </a:ext>
            </a:extLst>
          </p:cNvPr>
          <p:cNvSpPr/>
          <p:nvPr/>
        </p:nvSpPr>
        <p:spPr>
          <a:xfrm>
            <a:off x="618761" y="6011693"/>
            <a:ext cx="4509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r>
              <a:rPr lang="en-US" dirty="0">
                <a:solidFill>
                  <a:prstClr val="black"/>
                </a:solidFill>
                <a:latin typeface="Calibri" pitchFamily="34" charset="0"/>
                <a:cs typeface="Arial" charset="0"/>
              </a:rPr>
              <a:t>https://www.fda.gov/media/87564/download</a:t>
            </a:r>
          </a:p>
        </p:txBody>
      </p:sp>
    </p:spTree>
    <p:extLst>
      <p:ext uri="{BB962C8B-B14F-4D97-AF65-F5344CB8AC3E}">
        <p14:creationId xmlns:p14="http://schemas.microsoft.com/office/powerpoint/2010/main" val="1388354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FBDCF1-FB81-44E5-9980-AFA36E2C1E10}"/>
              </a:ext>
            </a:extLst>
          </p:cNvPr>
          <p:cNvGrpSpPr/>
          <p:nvPr/>
        </p:nvGrpSpPr>
        <p:grpSpPr>
          <a:xfrm>
            <a:off x="937579" y="1528911"/>
            <a:ext cx="10084435" cy="4186774"/>
            <a:chOff x="1863725" y="2193706"/>
            <a:chExt cx="8761413" cy="3267294"/>
          </a:xfrm>
        </p:grpSpPr>
        <p:sp>
          <p:nvSpPr>
            <p:cNvPr id="150" name="AutoShape 6">
              <a:extLst>
                <a:ext uri="{FF2B5EF4-FFF2-40B4-BE49-F238E27FC236}">
                  <a16:creationId xmlns:a16="http://schemas.microsoft.com/office/drawing/2014/main" id="{538867F9-6551-4A80-AC4E-F228AEBA52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29125" y="4967288"/>
              <a:ext cx="1628775" cy="493712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IND</a:t>
              </a:r>
              <a:r>
                <a:rPr lang="en-US" altLang="en-US" sz="1400" b="1" dirty="0">
                  <a:latin typeface="Arial" panose="020B0604020202020204" pitchFamily="34" charset="0"/>
                </a:rPr>
                <a:t> </a:t>
              </a:r>
              <a:r>
                <a:rPr lang="en-US" altLang="en-US" sz="1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Submission</a:t>
              </a:r>
            </a:p>
          </p:txBody>
        </p:sp>
        <p:sp>
          <p:nvSpPr>
            <p:cNvPr id="51205" name="Line 17">
              <a:extLst>
                <a:ext uri="{FF2B5EF4-FFF2-40B4-BE49-F238E27FC236}">
                  <a16:creationId xmlns:a16="http://schemas.microsoft.com/office/drawing/2014/main" id="{478F9460-3330-4634-932A-C1B1927250D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633913" y="3519488"/>
              <a:ext cx="0" cy="1447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06" name="Group 14">
              <a:extLst>
                <a:ext uri="{FF2B5EF4-FFF2-40B4-BE49-F238E27FC236}">
                  <a16:creationId xmlns:a16="http://schemas.microsoft.com/office/drawing/2014/main" id="{14AEF747-7405-428A-B216-BF24EB0F92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3763" y="3492500"/>
              <a:ext cx="2763837" cy="1139825"/>
              <a:chOff x="3200401" y="3416300"/>
              <a:chExt cx="2763837" cy="1139825"/>
            </a:xfrm>
          </p:grpSpPr>
          <p:grpSp>
            <p:nvGrpSpPr>
              <p:cNvPr id="159" name="Group 34">
                <a:extLst>
                  <a:ext uri="{FF2B5EF4-FFF2-40B4-BE49-F238E27FC236}">
                    <a16:creationId xmlns:a16="http://schemas.microsoft.com/office/drawing/2014/main" id="{BCF9E354-96C6-4CE5-8469-C48857A600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00401" y="3416300"/>
                <a:ext cx="1414462" cy="1119188"/>
                <a:chOff x="2016" y="2152"/>
                <a:chExt cx="891" cy="705"/>
              </a:xfrm>
              <a:solidFill>
                <a:srgbClr val="FFFFCC"/>
              </a:solidFill>
            </p:grpSpPr>
            <p:sp>
              <p:nvSpPr>
                <p:cNvPr id="163" name="AutoShape 10">
                  <a:extLst>
                    <a:ext uri="{FF2B5EF4-FFF2-40B4-BE49-F238E27FC236}">
                      <a16:creationId xmlns:a16="http://schemas.microsoft.com/office/drawing/2014/main" id="{415158DD-9531-4F4C-902E-6EB29D24D4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16" y="2488"/>
                  <a:ext cx="891" cy="369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rgbClr val="4221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37931725" indent="-3747452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altLang="en-US" sz="1400" b="1" dirty="0">
                      <a:latin typeface="Arial" panose="020B0604020202020204" pitchFamily="34" charset="0"/>
                    </a:rPr>
                    <a:t> End of Phase 1 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r>
                    <a:rPr lang="en-US" altLang="en-US" sz="1400" b="1" dirty="0">
                      <a:latin typeface="Arial" panose="020B0604020202020204" pitchFamily="34" charset="0"/>
                    </a:rPr>
                    <a:t>Meeting</a:t>
                  </a:r>
                </a:p>
              </p:txBody>
            </p:sp>
            <p:sp>
              <p:nvSpPr>
                <p:cNvPr id="164" name="Line 15">
                  <a:extLst>
                    <a:ext uri="{FF2B5EF4-FFF2-40B4-BE49-F238E27FC236}">
                      <a16:creationId xmlns:a16="http://schemas.microsoft.com/office/drawing/2014/main" id="{77570A56-1682-47FA-AC39-91276E74373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3" y="2152"/>
                  <a:ext cx="0" cy="336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400" dirty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1224" name="Group 35">
                <a:extLst>
                  <a:ext uri="{FF2B5EF4-FFF2-40B4-BE49-F238E27FC236}">
                    <a16:creationId xmlns:a16="http://schemas.microsoft.com/office/drawing/2014/main" id="{78CC96B9-0AF5-4E75-B4E3-7DA13049EA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8201" y="3416300"/>
                <a:ext cx="1316037" cy="1139825"/>
                <a:chOff x="2928" y="2152"/>
                <a:chExt cx="829" cy="718"/>
              </a:xfrm>
            </p:grpSpPr>
            <p:sp>
              <p:nvSpPr>
                <p:cNvPr id="51225" name="AutoShape 7">
                  <a:extLst>
                    <a:ext uri="{FF2B5EF4-FFF2-40B4-BE49-F238E27FC236}">
                      <a16:creationId xmlns:a16="http://schemas.microsoft.com/office/drawing/2014/main" id="{56007BA5-A245-4638-93AF-4FAF0BDC5DF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28" y="2472"/>
                  <a:ext cx="829" cy="398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9D9D9"/>
                </a:solidFill>
                <a:ln w="25400">
                  <a:solidFill>
                    <a:srgbClr val="4221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latin typeface="Arial" panose="020B0604020202020204" pitchFamily="34" charset="0"/>
                    </a:rPr>
                    <a:t> End of Phase 2 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400" b="1">
                      <a:latin typeface="Arial" panose="020B0604020202020204" pitchFamily="34" charset="0"/>
                    </a:rPr>
                    <a:t>Meeting</a:t>
                  </a:r>
                </a:p>
              </p:txBody>
            </p:sp>
            <p:sp>
              <p:nvSpPr>
                <p:cNvPr id="51226" name="Line 18">
                  <a:extLst>
                    <a:ext uri="{FF2B5EF4-FFF2-40B4-BE49-F238E27FC236}">
                      <a16:creationId xmlns:a16="http://schemas.microsoft.com/office/drawing/2014/main" id="{7D78F168-0916-4B41-AC3D-55FBECD77DF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7" y="2152"/>
                  <a:ext cx="0" cy="3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207" name="Group 38">
              <a:extLst>
                <a:ext uri="{FF2B5EF4-FFF2-40B4-BE49-F238E27FC236}">
                  <a16:creationId xmlns:a16="http://schemas.microsoft.com/office/drawing/2014/main" id="{AB226041-DBD1-4F55-A511-1563362CA4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077325" y="3530600"/>
              <a:ext cx="1093788" cy="1073150"/>
              <a:chOff x="4780" y="2152"/>
              <a:chExt cx="689" cy="676"/>
            </a:xfrm>
          </p:grpSpPr>
          <p:sp>
            <p:nvSpPr>
              <p:cNvPr id="166" name="AutoShape 9">
                <a:extLst>
                  <a:ext uri="{FF2B5EF4-FFF2-40B4-BE49-F238E27FC236}">
                    <a16:creationId xmlns:a16="http://schemas.microsoft.com/office/drawing/2014/main" id="{E52B12E4-6275-45BA-8731-AE35CB905E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80" y="2487"/>
                <a:ext cx="689" cy="341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40000"/>
                  <a:lumOff val="60000"/>
                  <a:alpha val="59999"/>
                </a:scheme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Safety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Meetings</a:t>
                </a:r>
              </a:p>
            </p:txBody>
          </p:sp>
          <p:sp>
            <p:nvSpPr>
              <p:cNvPr id="51222" name="Line 20">
                <a:extLst>
                  <a:ext uri="{FF2B5EF4-FFF2-40B4-BE49-F238E27FC236}">
                    <a16:creationId xmlns:a16="http://schemas.microsoft.com/office/drawing/2014/main" id="{C0616A73-7E98-4B01-B6F7-4D8C203E708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5010" y="2152"/>
                <a:ext cx="0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0484096-D5F8-4B22-A599-027325A10818}"/>
                </a:ext>
              </a:extLst>
            </p:cNvPr>
            <p:cNvGrpSpPr/>
            <p:nvPr/>
          </p:nvGrpSpPr>
          <p:grpSpPr>
            <a:xfrm>
              <a:off x="1863725" y="2193706"/>
              <a:ext cx="8678395" cy="492344"/>
              <a:chOff x="336021" y="2119787"/>
              <a:chExt cx="8678395" cy="492344"/>
            </a:xfrm>
            <a:solidFill>
              <a:schemeClr val="bg1">
                <a:lumMod val="85000"/>
              </a:schemeClr>
            </a:solidFill>
          </p:grpSpPr>
          <p:sp>
            <p:nvSpPr>
              <p:cNvPr id="169" name="AutoShape 28">
                <a:extLst>
                  <a:ext uri="{FF2B5EF4-FFF2-40B4-BE49-F238E27FC236}">
                    <a16:creationId xmlns:a16="http://schemas.microsoft.com/office/drawing/2014/main" id="{331E9A90-8F22-4386-979A-562A42A35F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70763" y="2133600"/>
                <a:ext cx="3739597" cy="476250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Clinical Trials</a:t>
                </a:r>
              </a:p>
            </p:txBody>
          </p:sp>
          <p:sp>
            <p:nvSpPr>
              <p:cNvPr id="170" name="AutoShape 29">
                <a:extLst>
                  <a:ext uri="{FF2B5EF4-FFF2-40B4-BE49-F238E27FC236}">
                    <a16:creationId xmlns:a16="http://schemas.microsoft.com/office/drawing/2014/main" id="{48085B23-E2A8-428F-A94D-46D15824AA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6021" y="2119787"/>
                <a:ext cx="2431773" cy="492344"/>
              </a:xfrm>
              <a:prstGeom prst="roundRect">
                <a:avLst>
                  <a:gd name="adj" fmla="val 16667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Preclinical</a:t>
                </a:r>
                <a:r>
                  <a:rPr lang="en-US" altLang="en-US" sz="1400" b="1" dirty="0">
                    <a:solidFill>
                      <a:srgbClr val="993300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71" name="AutoShape 30">
                <a:extLst>
                  <a:ext uri="{FF2B5EF4-FFF2-40B4-BE49-F238E27FC236}">
                    <a16:creationId xmlns:a16="http://schemas.microsoft.com/office/drawing/2014/main" id="{BFA31CF4-4565-4099-96C3-2E737C9783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510360" y="2133600"/>
                <a:ext cx="1100692" cy="476250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Marketing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Application</a:t>
                </a:r>
              </a:p>
            </p:txBody>
          </p:sp>
          <p:sp>
            <p:nvSpPr>
              <p:cNvPr id="172" name="AutoShape 31">
                <a:extLst>
                  <a:ext uri="{FF2B5EF4-FFF2-40B4-BE49-F238E27FC236}">
                    <a16:creationId xmlns:a16="http://schemas.microsoft.com/office/drawing/2014/main" id="{67A67311-0A87-4F1D-81E8-ED4D124990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598579" y="2133600"/>
                <a:ext cx="1415837" cy="476250"/>
              </a:xfrm>
              <a:prstGeom prst="roundRect">
                <a:avLst>
                  <a:gd name="adj" fmla="val 16667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en-US" sz="1400" b="1" dirty="0">
                    <a:latin typeface="Arial" panose="020B0604020202020204" pitchFamily="34" charset="0"/>
                  </a:rPr>
                  <a:t>Post-marketing</a:t>
                </a:r>
                <a:r>
                  <a:rPr lang="en-US" altLang="en-US" sz="1400" b="1" dirty="0">
                    <a:solidFill>
                      <a:srgbClr val="993300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grpSp>
          <p:nvGrpSpPr>
            <p:cNvPr id="51209" name="Group 36">
              <a:extLst>
                <a:ext uri="{FF2B5EF4-FFF2-40B4-BE49-F238E27FC236}">
                  <a16:creationId xmlns:a16="http://schemas.microsoft.com/office/drawing/2014/main" id="{2044C231-E4B7-45DD-BF4B-B435BC77AF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3725" y="2743200"/>
              <a:ext cx="8761413" cy="742950"/>
              <a:chOff x="373857" y="2667000"/>
              <a:chExt cx="8762174" cy="742950"/>
            </a:xfrm>
          </p:grpSpPr>
          <p:sp>
            <p:nvSpPr>
              <p:cNvPr id="174" name="AutoShape 6">
                <a:extLst>
                  <a:ext uri="{FF2B5EF4-FFF2-40B4-BE49-F238E27FC236}">
                    <a16:creationId xmlns:a16="http://schemas.microsoft.com/office/drawing/2014/main" id="{F4931C78-D8B6-4287-A541-BBD6BA7BF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5526" y="2667000"/>
                <a:ext cx="1630505" cy="742950"/>
              </a:xfrm>
              <a:prstGeom prst="homePlate">
                <a:avLst>
                  <a:gd name="adj" fmla="val 54861"/>
                </a:avLst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51213" name="Group 3">
                <a:extLst>
                  <a:ext uri="{FF2B5EF4-FFF2-40B4-BE49-F238E27FC236}">
                    <a16:creationId xmlns:a16="http://schemas.microsoft.com/office/drawing/2014/main" id="{9D63E29D-C90F-4244-80EE-B746BE8E90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857" y="2667000"/>
                <a:ext cx="7696200" cy="742950"/>
                <a:chOff x="353" y="2497"/>
                <a:chExt cx="4848" cy="468"/>
              </a:xfrm>
            </p:grpSpPr>
            <p:sp>
              <p:nvSpPr>
                <p:cNvPr id="177" name="AutoShape 4">
                  <a:extLst>
                    <a:ext uri="{FF2B5EF4-FFF2-40B4-BE49-F238E27FC236}">
                      <a16:creationId xmlns:a16="http://schemas.microsoft.com/office/drawing/2014/main" id="{1E4C307F-D75E-436E-8448-8F8FB2BDF1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74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</a:t>
                  </a:r>
                  <a:r>
                    <a:rPr lang="en-US" altLang="en-US" sz="1400" b="1" dirty="0">
                      <a:latin typeface="Arial" panose="020B0604020202020204" pitchFamily="34" charset="0"/>
                    </a:rPr>
                    <a:t>BLA</a:t>
                  </a:r>
                </a:p>
              </p:txBody>
            </p:sp>
            <p:sp>
              <p:nvSpPr>
                <p:cNvPr id="178" name="AutoShape 5">
                  <a:extLst>
                    <a:ext uri="{FF2B5EF4-FFF2-40B4-BE49-F238E27FC236}">
                      <a16:creationId xmlns:a16="http://schemas.microsoft.com/office/drawing/2014/main" id="{857A608E-7795-45FF-BC43-2A4F2185B5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5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dirty="0">
                      <a:latin typeface="Arial" panose="020B0604020202020204" pitchFamily="34" charset="0"/>
                    </a:rPr>
                    <a:t>        </a:t>
                  </a:r>
                  <a:r>
                    <a:rPr lang="en-US" altLang="en-US" sz="1400" b="1" dirty="0">
                      <a:latin typeface="Arial" panose="020B0604020202020204" pitchFamily="34" charset="0"/>
                    </a:rPr>
                    <a:t>Phase 3</a:t>
                  </a:r>
                </a:p>
              </p:txBody>
            </p:sp>
            <p:sp>
              <p:nvSpPr>
                <p:cNvPr id="179" name="AutoShape 6">
                  <a:extLst>
                    <a:ext uri="{FF2B5EF4-FFF2-40B4-BE49-F238E27FC236}">
                      <a16:creationId xmlns:a16="http://schemas.microsoft.com/office/drawing/2014/main" id="{1A2378F1-6393-4FE6-A7D1-98C24F1E0A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7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   </a:t>
                  </a:r>
                  <a:r>
                    <a:rPr lang="en-US" altLang="en-US" sz="1400" b="1" dirty="0">
                      <a:latin typeface="Arial" panose="020B0604020202020204" pitchFamily="34" charset="0"/>
                    </a:rPr>
                    <a:t>Phase 2</a:t>
                  </a:r>
                </a:p>
              </p:txBody>
            </p:sp>
            <p:sp>
              <p:nvSpPr>
                <p:cNvPr id="180" name="AutoShape 7">
                  <a:extLst>
                    <a:ext uri="{FF2B5EF4-FFF2-40B4-BE49-F238E27FC236}">
                      <a16:creationId xmlns:a16="http://schemas.microsoft.com/office/drawing/2014/main" id="{A08284E6-829E-44A1-9452-2DA745A546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9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bg1">
                    <a:lumMod val="85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    </a:t>
                  </a:r>
                  <a:r>
                    <a:rPr lang="en-US" altLang="en-US" sz="1400" b="1" dirty="0">
                      <a:latin typeface="Arial" panose="020B0604020202020204" pitchFamily="34" charset="0"/>
                    </a:rPr>
                    <a:t>Phase 1</a:t>
                  </a:r>
                </a:p>
              </p:txBody>
            </p:sp>
            <p:sp>
              <p:nvSpPr>
                <p:cNvPr id="181" name="AutoShape 8">
                  <a:extLst>
                    <a:ext uri="{FF2B5EF4-FFF2-40B4-BE49-F238E27FC236}">
                      <a16:creationId xmlns:a16="http://schemas.microsoft.com/office/drawing/2014/main" id="{F35194FE-5AAC-46C3-9A98-9ED3983023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1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b="1" dirty="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          </a:t>
                  </a:r>
                  <a:r>
                    <a:rPr lang="en-US" altLang="en-US" sz="1400" b="1" dirty="0">
                      <a:latin typeface="Arial" panose="020B0604020202020204" pitchFamily="34" charset="0"/>
                    </a:rPr>
                    <a:t>Preclinical</a:t>
                  </a:r>
                </a:p>
              </p:txBody>
            </p:sp>
            <p:sp>
              <p:nvSpPr>
                <p:cNvPr id="182" name="AutoShape 9">
                  <a:extLst>
                    <a:ext uri="{FF2B5EF4-FFF2-40B4-BE49-F238E27FC236}">
                      <a16:creationId xmlns:a16="http://schemas.microsoft.com/office/drawing/2014/main" id="{A7797CED-641C-4322-ABFE-8F8EFCB057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" y="2497"/>
                  <a:ext cx="1027" cy="468"/>
                </a:xfrm>
                <a:prstGeom prst="homePlate">
                  <a:avLst>
                    <a:gd name="adj" fmla="val 54861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en-US" altLang="en-US" sz="1400" b="1" dirty="0">
                      <a:latin typeface="Arial" panose="020B0604020202020204" pitchFamily="34" charset="0"/>
                    </a:rPr>
                    <a:t>Development</a:t>
                  </a:r>
                </a:p>
              </p:txBody>
            </p:sp>
          </p:grpSp>
          <p:sp>
            <p:nvSpPr>
              <p:cNvPr id="51214" name="Rectangle 39">
                <a:extLst>
                  <a:ext uri="{FF2B5EF4-FFF2-40B4-BE49-F238E27FC236}">
                    <a16:creationId xmlns:a16="http://schemas.microsoft.com/office/drawing/2014/main" id="{A396E5C2-836A-4C88-97F4-DBF70F5FD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93263" y="2743200"/>
                <a:ext cx="1040670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solidFill>
                      <a:schemeClr val="bg1"/>
                    </a:solidFill>
                    <a:latin typeface="Arial" panose="020B0604020202020204" pitchFamily="34" charset="0"/>
                  </a:rPr>
                  <a:t>    </a:t>
                </a:r>
                <a:r>
                  <a:rPr lang="en-US" altLang="en-US" sz="1400" b="1">
                    <a:latin typeface="Arial" panose="020B0604020202020204" pitchFamily="34" charset="0"/>
                  </a:rPr>
                  <a:t>Post-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b="1">
                    <a:latin typeface="Arial" panose="020B0604020202020204" pitchFamily="34" charset="0"/>
                  </a:rPr>
                  <a:t>marketing</a:t>
                </a:r>
                <a:endParaRPr lang="en-US" altLang="en-US" sz="14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AutoShape 6">
              <a:extLst>
                <a:ext uri="{FF2B5EF4-FFF2-40B4-BE49-F238E27FC236}">
                  <a16:creationId xmlns:a16="http://schemas.microsoft.com/office/drawing/2014/main" id="{E8E58A64-0F00-4DD8-A8FE-CA5DF1AC98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180388" y="4933950"/>
              <a:ext cx="1990725" cy="493713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85000"/>
              </a:scheme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dirty="0">
                  <a:latin typeface="Arial" panose="020B0604020202020204" pitchFamily="34" charset="0"/>
                </a:rPr>
                <a:t>Marketing Submission</a:t>
              </a:r>
            </a:p>
          </p:txBody>
        </p:sp>
        <p:sp>
          <p:nvSpPr>
            <p:cNvPr id="51211" name="Line 17">
              <a:extLst>
                <a:ext uri="{FF2B5EF4-FFF2-40B4-BE49-F238E27FC236}">
                  <a16:creationId xmlns:a16="http://schemas.microsoft.com/office/drawing/2014/main" id="{334D73F4-3EB9-4F6D-9D8E-304A7D9C51F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8385175" y="3486150"/>
              <a:ext cx="0" cy="1447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2">
            <a:extLst>
              <a:ext uri="{FF2B5EF4-FFF2-40B4-BE49-F238E27FC236}">
                <a16:creationId xmlns:a16="http://schemas.microsoft.com/office/drawing/2014/main" id="{4142E421-27BF-41BC-99D4-B77E8D4B5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789" y="9526"/>
            <a:ext cx="10944225" cy="1047751"/>
          </a:xfrm>
        </p:spPr>
        <p:txBody>
          <a:bodyPr vert="horz" wrap="square" lIns="92075" tIns="46039" rIns="92075" bIns="46039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3600" b="1" dirty="0">
                <a:solidFill>
                  <a:srgbClr val="0064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Lifecycle of Drug Development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DF79F19-5AB0-4426-8DB5-A091E4D96D3F}"/>
              </a:ext>
            </a:extLst>
          </p:cNvPr>
          <p:cNvSpPr/>
          <p:nvPr/>
        </p:nvSpPr>
        <p:spPr>
          <a:xfrm>
            <a:off x="350840" y="6345868"/>
            <a:ext cx="106705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6496"/>
                </a:solidFill>
              </a:rPr>
              <a:t>https://www.fda.gov/patients/learn-about-drug-and-device-approvals/drug-development-process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CF742D-A382-4C98-B8E1-C187126FE87F}"/>
              </a:ext>
            </a:extLst>
          </p:cNvPr>
          <p:cNvSpPr/>
          <p:nvPr/>
        </p:nvSpPr>
        <p:spPr bwMode="auto">
          <a:xfrm>
            <a:off x="272452" y="1150204"/>
            <a:ext cx="3865527" cy="2963304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r" defTabSz="914377">
              <a:defRPr/>
            </a:pPr>
            <a:endParaRPr lang="en-US" sz="16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18569</TotalTime>
  <Words>3234</Words>
  <Application>Microsoft Office PowerPoint</Application>
  <PresentationFormat>Widescreen</PresentationFormat>
  <Paragraphs>449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Helvetica</vt:lpstr>
      <vt:lpstr>Times New Roman</vt:lpstr>
      <vt:lpstr>Wingdings</vt:lpstr>
      <vt:lpstr>Office Theme</vt:lpstr>
      <vt:lpstr>Preclinical Assessment of Cell and Gene Therapy Products to Support an IND</vt:lpstr>
      <vt:lpstr>PowerPoint Presentation</vt:lpstr>
      <vt:lpstr>CBER Organizational Structure and Products Regulated by OTAT</vt:lpstr>
      <vt:lpstr>PowerPoint Presentation</vt:lpstr>
      <vt:lpstr>Diversity of OTAT-Regulated Products</vt:lpstr>
      <vt:lpstr>REGULATIONS GOVERNING PRECLINICAL TESTING</vt:lpstr>
      <vt:lpstr>What Regulations Govern Preclinical Testing? </vt:lpstr>
      <vt:lpstr>PowerPoint Presentation</vt:lpstr>
      <vt:lpstr>Lifecycle of Drug Development </vt:lpstr>
      <vt:lpstr>PowerPoint Presentation</vt:lpstr>
      <vt:lpstr>PowerPoint Presentation</vt:lpstr>
      <vt:lpstr>PowerPoint Presentation</vt:lpstr>
      <vt:lpstr>Preclinical testing (pharmacology-Toxicology)</vt:lpstr>
      <vt:lpstr>Expectations from Preclinical Data</vt:lpstr>
      <vt:lpstr>Sources of Data to Support an 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communications WITH FDA/CBER</vt:lpstr>
      <vt:lpstr>Opportunities for Interaction During Preclinical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Sensis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Grabow</dc:creator>
  <cp:lastModifiedBy>Legion J</cp:lastModifiedBy>
  <cp:revision>264</cp:revision>
  <dcterms:created xsi:type="dcterms:W3CDTF">2015-10-02T20:33:31Z</dcterms:created>
  <dcterms:modified xsi:type="dcterms:W3CDTF">2023-01-20T14:46:09Z</dcterms:modified>
</cp:coreProperties>
</file>