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37"/>
  </p:notesMasterIdLst>
  <p:handoutMasterIdLst>
    <p:handoutMasterId r:id="rId38"/>
  </p:handoutMasterIdLst>
  <p:sldIdLst>
    <p:sldId id="280" r:id="rId2"/>
    <p:sldId id="281" r:id="rId3"/>
    <p:sldId id="336" r:id="rId4"/>
    <p:sldId id="342" r:id="rId5"/>
    <p:sldId id="325" r:id="rId6"/>
    <p:sldId id="337" r:id="rId7"/>
    <p:sldId id="284" r:id="rId8"/>
    <p:sldId id="282" r:id="rId9"/>
    <p:sldId id="331" r:id="rId10"/>
    <p:sldId id="332" r:id="rId11"/>
    <p:sldId id="315" r:id="rId12"/>
    <p:sldId id="289" r:id="rId13"/>
    <p:sldId id="334" r:id="rId14"/>
    <p:sldId id="335" r:id="rId15"/>
    <p:sldId id="329" r:id="rId16"/>
    <p:sldId id="330" r:id="rId17"/>
    <p:sldId id="316" r:id="rId18"/>
    <p:sldId id="333" r:id="rId19"/>
    <p:sldId id="294" r:id="rId20"/>
    <p:sldId id="339" r:id="rId21"/>
    <p:sldId id="317" r:id="rId22"/>
    <p:sldId id="296" r:id="rId23"/>
    <p:sldId id="297" r:id="rId24"/>
    <p:sldId id="318" r:id="rId25"/>
    <p:sldId id="344" r:id="rId26"/>
    <p:sldId id="301" r:id="rId27"/>
    <p:sldId id="319" r:id="rId28"/>
    <p:sldId id="303" r:id="rId29"/>
    <p:sldId id="320" r:id="rId30"/>
    <p:sldId id="307" r:id="rId31"/>
    <p:sldId id="345" r:id="rId32"/>
    <p:sldId id="308" r:id="rId33"/>
    <p:sldId id="341" r:id="rId34"/>
    <p:sldId id="313" r:id="rId35"/>
    <p:sldId id="321" r:id="rId3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dkova, Eliska" initials="DE" lastIdx="5" clrIdx="0">
    <p:extLst>
      <p:ext uri="{19B8F6BF-5375-455C-9EA6-DF929625EA0E}">
        <p15:presenceInfo xmlns:p15="http://schemas.microsoft.com/office/powerpoint/2012/main" userId="S-1-5-21-416425361-97259607-924725345-8218815" providerId="AD"/>
      </p:ext>
    </p:extLst>
  </p:cmAuthor>
  <p:cmAuthor id="2" name="Duarte Bateman, Daniela" initials="DBD" lastIdx="4" clrIdx="1">
    <p:extLst>
      <p:ext uri="{19B8F6BF-5375-455C-9EA6-DF929625EA0E}">
        <p15:presenceInfo xmlns:p15="http://schemas.microsoft.com/office/powerpoint/2012/main" userId="S-1-5-21-416425361-97259607-924725345-8216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124E8F"/>
    <a:srgbClr val="FCB040"/>
    <a:srgbClr val="13A8AE"/>
    <a:srgbClr val="1C4F90"/>
    <a:srgbClr val="16508C"/>
    <a:srgbClr val="9BBC3A"/>
    <a:srgbClr val="F27583"/>
    <a:srgbClr val="9E76B4"/>
    <a:srgbClr val="9E7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76180" autoAdjust="0"/>
  </p:normalViewPr>
  <p:slideViewPr>
    <p:cSldViewPr snapToGrid="0">
      <p:cViewPr varScale="1">
        <p:scale>
          <a:sx n="88" d="100"/>
          <a:sy n="88" d="100"/>
        </p:scale>
        <p:origin x="56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19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25T10:45:48.129" idx="2">
    <p:pos x="10" y="10"/>
    <p:text>Costs of expanding TIL at your institution (E) vs with a private company (D). WTP= willingness to pay (what society is willing to pay for the treatment) 
E is more cost-effective than D.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5D206960-2325-4DE2-8B2B-1133B96EC7CF}" type="presOf" srcId="{2BB6DB1D-6EF6-4CD9-94FA-AED32CEF5547}" destId="{CE00D3BC-9677-457C-9C55-D23F3FCE2535}" srcOrd="0" destOrd="0" presId="urn:microsoft.com/office/officeart/2005/8/layout/cycle2"/>
    <dgm:cxn modelId="{A94A6997-AAFC-49D7-9773-88772CDE5EFD}" type="presOf" srcId="{6505C158-2F3D-4A92-9A76-84AF830828BB}" destId="{EB1107DC-6BE9-4C57-A6F5-8E7246C34326}" srcOrd="0" destOrd="0" presId="urn:microsoft.com/office/officeart/2005/8/layout/cycle2"/>
    <dgm:cxn modelId="{1D75492A-2EDB-4AE4-ABE3-C9E923104B74}" type="presOf" srcId="{EBCA7AD9-6E14-468F-8B75-26A7C7EB72DB}" destId="{6E0D4439-8E3A-473B-87AB-32F8CD5EDCAF}" srcOrd="1" destOrd="0" presId="urn:microsoft.com/office/officeart/2005/8/layout/cycle2"/>
    <dgm:cxn modelId="{3700A683-EB44-4341-8588-B0E738C2E467}" type="presOf" srcId="{CDCA953C-F956-4BDC-954A-132D73E84379}" destId="{44DD0375-BAD1-44EB-8632-90E6839B2476}" srcOrd="1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FC9A50EA-C383-4024-9B83-6E14FAE4AA61}" type="presOf" srcId="{CDCA953C-F956-4BDC-954A-132D73E84379}" destId="{9AF37CC9-B705-424D-ADE5-B49C9D32B7BE}" srcOrd="0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D3B76ABD-7620-4E71-A0D8-CD2D6E61BC06}" type="presOf" srcId="{929CC433-A810-4434-8BA8-5FD175D8727A}" destId="{5E0C6FED-47B8-42F2-B7C5-01138CB46031}" srcOrd="1" destOrd="0" presId="urn:microsoft.com/office/officeart/2005/8/layout/cycle2"/>
    <dgm:cxn modelId="{C4E2BAE7-DF32-47D9-A300-6C76EC6DF734}" type="presOf" srcId="{EBCA7AD9-6E14-468F-8B75-26A7C7EB72DB}" destId="{F9006171-BEDA-4E9C-A210-03D6ED0A59A0}" srcOrd="0" destOrd="0" presId="urn:microsoft.com/office/officeart/2005/8/layout/cycle2"/>
    <dgm:cxn modelId="{5F08E903-C70A-437A-9E8C-58485959DCFA}" type="presOf" srcId="{3B431EEB-3830-41F8-8584-6DC349A1D559}" destId="{653465EB-B141-47A2-88C6-6B1072CF27DC}" srcOrd="0" destOrd="0" presId="urn:microsoft.com/office/officeart/2005/8/layout/cycle2"/>
    <dgm:cxn modelId="{4A8AEE92-1027-4186-9389-94B11B43C1C0}" type="presOf" srcId="{4612925C-2A29-4679-A794-90BCC3556903}" destId="{292AC7E0-D48C-4647-9E8A-6B78DD185733}" srcOrd="0" destOrd="0" presId="urn:microsoft.com/office/officeart/2005/8/layout/cycle2"/>
    <dgm:cxn modelId="{63B23F8A-B491-41D2-92F1-A2972DEF664D}" type="presOf" srcId="{D795AFC3-26C7-4925-B897-91AC55AD99B6}" destId="{E325CB4B-D7DD-4D99-96A6-FAEC73DB43CD}" srcOrd="0" destOrd="0" presId="urn:microsoft.com/office/officeart/2005/8/layout/cycle2"/>
    <dgm:cxn modelId="{7A5D9797-55E5-454E-983C-D87A1AB4ABAA}" type="presOf" srcId="{D795AFC3-26C7-4925-B897-91AC55AD99B6}" destId="{266AEE78-958E-45B9-B0F0-40F0C9266460}" srcOrd="1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D529E932-09CB-4BEA-A041-7AE87D79B68E}" type="presOf" srcId="{929CC433-A810-4434-8BA8-5FD175D8727A}" destId="{1DD428AF-01EA-4111-A902-2C06AC45CF65}" srcOrd="0" destOrd="0" presId="urn:microsoft.com/office/officeart/2005/8/layout/cycle2"/>
    <dgm:cxn modelId="{494CDCE3-B4CE-4CC7-AE44-B27F99B9B054}" type="presOf" srcId="{4612925C-2A29-4679-A794-90BCC3556903}" destId="{DF4B58A9-D1C0-4A9F-B24E-E219E141A156}" srcOrd="1" destOrd="0" presId="urn:microsoft.com/office/officeart/2005/8/layout/cycle2"/>
    <dgm:cxn modelId="{3D947A79-6483-4722-BAB8-934DCAFBD53A}" type="presOf" srcId="{C4F67EE3-25DB-45B7-9231-EAAC6BA8A4A8}" destId="{6E99D546-FE0E-4695-BA83-3DFA5ECE2096}" srcOrd="0" destOrd="0" presId="urn:microsoft.com/office/officeart/2005/8/layout/cycle2"/>
    <dgm:cxn modelId="{CCC8B05D-682B-4F6F-833C-2A2FF22022B1}" type="presOf" srcId="{774265AB-C9CB-40B9-834C-49D0AEEF6700}" destId="{2682E2D1-321E-4C2F-803C-A9AAA588C0F1}" srcOrd="0" destOrd="0" presId="urn:microsoft.com/office/officeart/2005/8/layout/cycle2"/>
    <dgm:cxn modelId="{D4AB2D62-24E0-4FD1-9BBE-301025F3EB1A}" type="presOf" srcId="{075E6554-0B53-442E-A165-9DB0493ADF24}" destId="{A2EFF317-4698-46DE-88D5-C13DB4420D42}" srcOrd="0" destOrd="0" presId="urn:microsoft.com/office/officeart/2005/8/layout/cycle2"/>
    <dgm:cxn modelId="{0F686063-F768-4030-91D0-E04B8F7EB039}" type="presOf" srcId="{774265AB-C9CB-40B9-834C-49D0AEEF6700}" destId="{BB8F4D73-36BE-4212-8DEB-075370DA8EDA}" srcOrd="1" destOrd="0" presId="urn:microsoft.com/office/officeart/2005/8/layout/cycle2"/>
    <dgm:cxn modelId="{C6CA63BF-1BFF-4206-9B4F-359437D12AAB}" type="presOf" srcId="{A6195E6A-6376-4936-83A8-234C6AA68869}" destId="{02153357-5A55-4A13-AF15-FFD453AC55B0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8E9FD847-300F-45F6-A91A-B3E6A1F0C165}" type="presOf" srcId="{D73FE893-BFA9-4C6B-862B-53D26395E51E}" destId="{BC0D8983-81E0-404E-B6C6-460C1DAB5A8C}" srcOrd="0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A42BE6DA-B31C-40EC-AEA9-035DC4DB31AD}" type="presParOf" srcId="{A2EFF317-4698-46DE-88D5-C13DB4420D42}" destId="{BC0D8983-81E0-404E-B6C6-460C1DAB5A8C}" srcOrd="0" destOrd="0" presId="urn:microsoft.com/office/officeart/2005/8/layout/cycle2"/>
    <dgm:cxn modelId="{B1DFDF45-5807-4F8F-BFA5-510A967EC687}" type="presParOf" srcId="{A2EFF317-4698-46DE-88D5-C13DB4420D42}" destId="{E325CB4B-D7DD-4D99-96A6-FAEC73DB43CD}" srcOrd="1" destOrd="0" presId="urn:microsoft.com/office/officeart/2005/8/layout/cycle2"/>
    <dgm:cxn modelId="{8B97EA7C-7CCD-48F7-8062-689AEE192255}" type="presParOf" srcId="{E325CB4B-D7DD-4D99-96A6-FAEC73DB43CD}" destId="{266AEE78-958E-45B9-B0F0-40F0C9266460}" srcOrd="0" destOrd="0" presId="urn:microsoft.com/office/officeart/2005/8/layout/cycle2"/>
    <dgm:cxn modelId="{0CAD3276-5519-4E01-9381-5C0CD6D3E3A7}" type="presParOf" srcId="{A2EFF317-4698-46DE-88D5-C13DB4420D42}" destId="{653465EB-B141-47A2-88C6-6B1072CF27DC}" srcOrd="2" destOrd="0" presId="urn:microsoft.com/office/officeart/2005/8/layout/cycle2"/>
    <dgm:cxn modelId="{868B3A07-1F6D-4BAF-81F0-E7F2BE0B02EB}" type="presParOf" srcId="{A2EFF317-4698-46DE-88D5-C13DB4420D42}" destId="{2682E2D1-321E-4C2F-803C-A9AAA588C0F1}" srcOrd="3" destOrd="0" presId="urn:microsoft.com/office/officeart/2005/8/layout/cycle2"/>
    <dgm:cxn modelId="{D67358C3-11EB-4812-BF39-867831C71FBD}" type="presParOf" srcId="{2682E2D1-321E-4C2F-803C-A9AAA588C0F1}" destId="{BB8F4D73-36BE-4212-8DEB-075370DA8EDA}" srcOrd="0" destOrd="0" presId="urn:microsoft.com/office/officeart/2005/8/layout/cycle2"/>
    <dgm:cxn modelId="{1C7654FD-F3CE-4EFF-9084-763F6BCA96D7}" type="presParOf" srcId="{A2EFF317-4698-46DE-88D5-C13DB4420D42}" destId="{6E99D546-FE0E-4695-BA83-3DFA5ECE2096}" srcOrd="4" destOrd="0" presId="urn:microsoft.com/office/officeart/2005/8/layout/cycle2"/>
    <dgm:cxn modelId="{D81F6341-4602-4030-A5CB-8128CE894FB4}" type="presParOf" srcId="{A2EFF317-4698-46DE-88D5-C13DB4420D42}" destId="{292AC7E0-D48C-4647-9E8A-6B78DD185733}" srcOrd="5" destOrd="0" presId="urn:microsoft.com/office/officeart/2005/8/layout/cycle2"/>
    <dgm:cxn modelId="{48909BB2-7854-4FFF-ACDD-E495FC5D2BC2}" type="presParOf" srcId="{292AC7E0-D48C-4647-9E8A-6B78DD185733}" destId="{DF4B58A9-D1C0-4A9F-B24E-E219E141A156}" srcOrd="0" destOrd="0" presId="urn:microsoft.com/office/officeart/2005/8/layout/cycle2"/>
    <dgm:cxn modelId="{3DD0DD3A-7B36-48EF-9272-DB5340EB5063}" type="presParOf" srcId="{A2EFF317-4698-46DE-88D5-C13DB4420D42}" destId="{CE00D3BC-9677-457C-9C55-D23F3FCE2535}" srcOrd="6" destOrd="0" presId="urn:microsoft.com/office/officeart/2005/8/layout/cycle2"/>
    <dgm:cxn modelId="{5224396C-A143-4C80-9101-64AA097C11E0}" type="presParOf" srcId="{A2EFF317-4698-46DE-88D5-C13DB4420D42}" destId="{1DD428AF-01EA-4111-A902-2C06AC45CF65}" srcOrd="7" destOrd="0" presId="urn:microsoft.com/office/officeart/2005/8/layout/cycle2"/>
    <dgm:cxn modelId="{1A40D037-5D6F-4583-953B-7A73228D398C}" type="presParOf" srcId="{1DD428AF-01EA-4111-A902-2C06AC45CF65}" destId="{5E0C6FED-47B8-42F2-B7C5-01138CB46031}" srcOrd="0" destOrd="0" presId="urn:microsoft.com/office/officeart/2005/8/layout/cycle2"/>
    <dgm:cxn modelId="{534DCC18-5E6D-49BC-97F2-1A4699856B08}" type="presParOf" srcId="{A2EFF317-4698-46DE-88D5-C13DB4420D42}" destId="{02153357-5A55-4A13-AF15-FFD453AC55B0}" srcOrd="8" destOrd="0" presId="urn:microsoft.com/office/officeart/2005/8/layout/cycle2"/>
    <dgm:cxn modelId="{B88EC1DE-7134-4EF0-9CD7-71A943F0B4BD}" type="presParOf" srcId="{A2EFF317-4698-46DE-88D5-C13DB4420D42}" destId="{F9006171-BEDA-4E9C-A210-03D6ED0A59A0}" srcOrd="9" destOrd="0" presId="urn:microsoft.com/office/officeart/2005/8/layout/cycle2"/>
    <dgm:cxn modelId="{73B1A9EC-A665-44DF-B5A0-8B3B1DFA6C9D}" type="presParOf" srcId="{F9006171-BEDA-4E9C-A210-03D6ED0A59A0}" destId="{6E0D4439-8E3A-473B-87AB-32F8CD5EDCAF}" srcOrd="0" destOrd="0" presId="urn:microsoft.com/office/officeart/2005/8/layout/cycle2"/>
    <dgm:cxn modelId="{E387C7AB-FCD4-4817-BDD0-71BE1571DFA5}" type="presParOf" srcId="{A2EFF317-4698-46DE-88D5-C13DB4420D42}" destId="{EB1107DC-6BE9-4C57-A6F5-8E7246C34326}" srcOrd="10" destOrd="0" presId="urn:microsoft.com/office/officeart/2005/8/layout/cycle2"/>
    <dgm:cxn modelId="{DC9533E8-52CC-4C50-AC66-B65C5C9125AE}" type="presParOf" srcId="{A2EFF317-4698-46DE-88D5-C13DB4420D42}" destId="{9AF37CC9-B705-424D-ADE5-B49C9D32B7BE}" srcOrd="11" destOrd="0" presId="urn:microsoft.com/office/officeart/2005/8/layout/cycle2"/>
    <dgm:cxn modelId="{7D8760C1-BADF-45F3-B1B8-D5C29C4FA9B6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4A1A5996-1A34-46B3-B7DB-21E94777B9C0}" type="presOf" srcId="{D795AFC3-26C7-4925-B897-91AC55AD99B6}" destId="{266AEE78-958E-45B9-B0F0-40F0C9266460}" srcOrd="1" destOrd="0" presId="urn:microsoft.com/office/officeart/2005/8/layout/cycle2"/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31D0447F-059E-4108-9300-B884E596A4B7}" type="presOf" srcId="{C4F67EE3-25DB-45B7-9231-EAAC6BA8A4A8}" destId="{6E99D546-FE0E-4695-BA83-3DFA5ECE2096}" srcOrd="0" destOrd="0" presId="urn:microsoft.com/office/officeart/2005/8/layout/cycle2"/>
    <dgm:cxn modelId="{736749E4-E075-43F8-B8E3-B1EAB832AD66}" type="presOf" srcId="{EBCA7AD9-6E14-468F-8B75-26A7C7EB72DB}" destId="{6E0D4439-8E3A-473B-87AB-32F8CD5EDCAF}" srcOrd="1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4B60D22C-F5DF-476E-9EA3-C231A8236B8B}" type="presOf" srcId="{CDCA953C-F956-4BDC-954A-132D73E84379}" destId="{44DD0375-BAD1-44EB-8632-90E6839B2476}" srcOrd="1" destOrd="0" presId="urn:microsoft.com/office/officeart/2005/8/layout/cycle2"/>
    <dgm:cxn modelId="{CF235E7E-F571-44C6-AC09-90211449DFE7}" type="presOf" srcId="{3B431EEB-3830-41F8-8584-6DC349A1D559}" destId="{653465EB-B141-47A2-88C6-6B1072CF27DC}" srcOrd="0" destOrd="0" presId="urn:microsoft.com/office/officeart/2005/8/layout/cycle2"/>
    <dgm:cxn modelId="{CFAD974B-0726-4917-A0E2-9C201F6482C3}" type="presOf" srcId="{2BB6DB1D-6EF6-4CD9-94FA-AED32CEF5547}" destId="{CE00D3BC-9677-457C-9C55-D23F3FCE2535}" srcOrd="0" destOrd="0" presId="urn:microsoft.com/office/officeart/2005/8/layout/cycle2"/>
    <dgm:cxn modelId="{8A4B3A49-2E2F-4B2E-81CC-E198473708B7}" type="presOf" srcId="{774265AB-C9CB-40B9-834C-49D0AEEF6700}" destId="{BB8F4D73-36BE-4212-8DEB-075370DA8EDA}" srcOrd="1" destOrd="0" presId="urn:microsoft.com/office/officeart/2005/8/layout/cycle2"/>
    <dgm:cxn modelId="{9AE0FD29-FB16-4A55-9A32-EA9AF463A57C}" type="presOf" srcId="{CDCA953C-F956-4BDC-954A-132D73E84379}" destId="{9AF37CC9-B705-424D-ADE5-B49C9D32B7BE}" srcOrd="0" destOrd="0" presId="urn:microsoft.com/office/officeart/2005/8/layout/cycle2"/>
    <dgm:cxn modelId="{53D6D1F3-8301-49A3-AC82-8709D49288B6}" type="presOf" srcId="{D795AFC3-26C7-4925-B897-91AC55AD99B6}" destId="{E325CB4B-D7DD-4D99-96A6-FAEC73DB43CD}" srcOrd="0" destOrd="0" presId="urn:microsoft.com/office/officeart/2005/8/layout/cycle2"/>
    <dgm:cxn modelId="{88BEEC82-166C-4A44-8171-EF2EDAAF2C5B}" type="presOf" srcId="{929CC433-A810-4434-8BA8-5FD175D8727A}" destId="{1DD428AF-01EA-4111-A902-2C06AC45CF65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8B3CAFAA-AB94-4C64-B02D-E63F1E0C3FE7}" type="presOf" srcId="{075E6554-0B53-442E-A165-9DB0493ADF24}" destId="{A2EFF317-4698-46DE-88D5-C13DB4420D42}" srcOrd="0" destOrd="0" presId="urn:microsoft.com/office/officeart/2005/8/layout/cycle2"/>
    <dgm:cxn modelId="{B7EEA07D-35D0-4B97-A522-EE7087D13165}" type="presOf" srcId="{929CC433-A810-4434-8BA8-5FD175D8727A}" destId="{5E0C6FED-47B8-42F2-B7C5-01138CB46031}" srcOrd="1" destOrd="0" presId="urn:microsoft.com/office/officeart/2005/8/layout/cycle2"/>
    <dgm:cxn modelId="{CAC5404E-615E-4FAE-A2B2-502A22812191}" type="presOf" srcId="{EBCA7AD9-6E14-468F-8B75-26A7C7EB72DB}" destId="{F9006171-BEDA-4E9C-A210-03D6ED0A59A0}" srcOrd="0" destOrd="0" presId="urn:microsoft.com/office/officeart/2005/8/layout/cycle2"/>
    <dgm:cxn modelId="{118EC06B-8096-46BA-B5E1-DE543B50B524}" type="presOf" srcId="{4612925C-2A29-4679-A794-90BCC3556903}" destId="{DF4B58A9-D1C0-4A9F-B24E-E219E141A156}" srcOrd="1" destOrd="0" presId="urn:microsoft.com/office/officeart/2005/8/layout/cycle2"/>
    <dgm:cxn modelId="{DFA4C227-F1E5-4E23-BF42-560A87CA2863}" type="presOf" srcId="{D73FE893-BFA9-4C6B-862B-53D26395E51E}" destId="{BC0D8983-81E0-404E-B6C6-460C1DAB5A8C}" srcOrd="0" destOrd="0" presId="urn:microsoft.com/office/officeart/2005/8/layout/cycle2"/>
    <dgm:cxn modelId="{F5A8E205-4B10-47E8-A8B6-8F22D6DFE31B}" type="presOf" srcId="{A6195E6A-6376-4936-83A8-234C6AA68869}" destId="{02153357-5A55-4A13-AF15-FFD453AC55B0}" srcOrd="0" destOrd="0" presId="urn:microsoft.com/office/officeart/2005/8/layout/cycle2"/>
    <dgm:cxn modelId="{C7A6AF14-8595-4DE1-8656-6FDDDE6E3C25}" type="presOf" srcId="{6505C158-2F3D-4A92-9A76-84AF830828BB}" destId="{EB1107DC-6BE9-4C57-A6F5-8E7246C34326}" srcOrd="0" destOrd="0" presId="urn:microsoft.com/office/officeart/2005/8/layout/cycle2"/>
    <dgm:cxn modelId="{79896538-2F00-4107-86F4-0C1285EF71F0}" type="presOf" srcId="{774265AB-C9CB-40B9-834C-49D0AEEF6700}" destId="{2682E2D1-321E-4C2F-803C-A9AAA588C0F1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97325F79-671A-454E-9CA3-045D8E0AF94D}" type="presOf" srcId="{4612925C-2A29-4679-A794-90BCC3556903}" destId="{292AC7E0-D48C-4647-9E8A-6B78DD185733}" srcOrd="0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A57BE46F-6D97-4E6F-A1EC-5FAA9C7DA406}" type="presParOf" srcId="{A2EFF317-4698-46DE-88D5-C13DB4420D42}" destId="{BC0D8983-81E0-404E-B6C6-460C1DAB5A8C}" srcOrd="0" destOrd="0" presId="urn:microsoft.com/office/officeart/2005/8/layout/cycle2"/>
    <dgm:cxn modelId="{F61669F0-B063-4561-8F9A-DA90CA16CDF2}" type="presParOf" srcId="{A2EFF317-4698-46DE-88D5-C13DB4420D42}" destId="{E325CB4B-D7DD-4D99-96A6-FAEC73DB43CD}" srcOrd="1" destOrd="0" presId="urn:microsoft.com/office/officeart/2005/8/layout/cycle2"/>
    <dgm:cxn modelId="{39CC7A00-4E71-4021-9685-94095B773FD6}" type="presParOf" srcId="{E325CB4B-D7DD-4D99-96A6-FAEC73DB43CD}" destId="{266AEE78-958E-45B9-B0F0-40F0C9266460}" srcOrd="0" destOrd="0" presId="urn:microsoft.com/office/officeart/2005/8/layout/cycle2"/>
    <dgm:cxn modelId="{65C73EB4-B423-4D91-BBE8-1407AAABA431}" type="presParOf" srcId="{A2EFF317-4698-46DE-88D5-C13DB4420D42}" destId="{653465EB-B141-47A2-88C6-6B1072CF27DC}" srcOrd="2" destOrd="0" presId="urn:microsoft.com/office/officeart/2005/8/layout/cycle2"/>
    <dgm:cxn modelId="{E2230D41-824D-44D4-BF84-27FC0552D494}" type="presParOf" srcId="{A2EFF317-4698-46DE-88D5-C13DB4420D42}" destId="{2682E2D1-321E-4C2F-803C-A9AAA588C0F1}" srcOrd="3" destOrd="0" presId="urn:microsoft.com/office/officeart/2005/8/layout/cycle2"/>
    <dgm:cxn modelId="{A9E8428D-E6D7-46F9-A621-DCC92ACF296F}" type="presParOf" srcId="{2682E2D1-321E-4C2F-803C-A9AAA588C0F1}" destId="{BB8F4D73-36BE-4212-8DEB-075370DA8EDA}" srcOrd="0" destOrd="0" presId="urn:microsoft.com/office/officeart/2005/8/layout/cycle2"/>
    <dgm:cxn modelId="{F89ACB48-43F7-4EA1-B055-F99E26F8A0C6}" type="presParOf" srcId="{A2EFF317-4698-46DE-88D5-C13DB4420D42}" destId="{6E99D546-FE0E-4695-BA83-3DFA5ECE2096}" srcOrd="4" destOrd="0" presId="urn:microsoft.com/office/officeart/2005/8/layout/cycle2"/>
    <dgm:cxn modelId="{F6C676AB-BD82-4CE8-8DA0-98998BB96293}" type="presParOf" srcId="{A2EFF317-4698-46DE-88D5-C13DB4420D42}" destId="{292AC7E0-D48C-4647-9E8A-6B78DD185733}" srcOrd="5" destOrd="0" presId="urn:microsoft.com/office/officeart/2005/8/layout/cycle2"/>
    <dgm:cxn modelId="{0D366A90-48D9-4F86-BD50-C62B1EE4D6F5}" type="presParOf" srcId="{292AC7E0-D48C-4647-9E8A-6B78DD185733}" destId="{DF4B58A9-D1C0-4A9F-B24E-E219E141A156}" srcOrd="0" destOrd="0" presId="urn:microsoft.com/office/officeart/2005/8/layout/cycle2"/>
    <dgm:cxn modelId="{F653180E-41F3-4A46-8356-29C17760C0F3}" type="presParOf" srcId="{A2EFF317-4698-46DE-88D5-C13DB4420D42}" destId="{CE00D3BC-9677-457C-9C55-D23F3FCE2535}" srcOrd="6" destOrd="0" presId="urn:microsoft.com/office/officeart/2005/8/layout/cycle2"/>
    <dgm:cxn modelId="{71A70FAB-1550-4829-B340-5D5CA24A98AE}" type="presParOf" srcId="{A2EFF317-4698-46DE-88D5-C13DB4420D42}" destId="{1DD428AF-01EA-4111-A902-2C06AC45CF65}" srcOrd="7" destOrd="0" presId="urn:microsoft.com/office/officeart/2005/8/layout/cycle2"/>
    <dgm:cxn modelId="{1D8BD750-5CDA-40B7-9DCB-939585268242}" type="presParOf" srcId="{1DD428AF-01EA-4111-A902-2C06AC45CF65}" destId="{5E0C6FED-47B8-42F2-B7C5-01138CB46031}" srcOrd="0" destOrd="0" presId="urn:microsoft.com/office/officeart/2005/8/layout/cycle2"/>
    <dgm:cxn modelId="{BA7B51B2-BA98-42FB-8F82-55466D2B2A3D}" type="presParOf" srcId="{A2EFF317-4698-46DE-88D5-C13DB4420D42}" destId="{02153357-5A55-4A13-AF15-FFD453AC55B0}" srcOrd="8" destOrd="0" presId="urn:microsoft.com/office/officeart/2005/8/layout/cycle2"/>
    <dgm:cxn modelId="{5FE9B408-512A-4180-B9C9-CB098A464037}" type="presParOf" srcId="{A2EFF317-4698-46DE-88D5-C13DB4420D42}" destId="{F9006171-BEDA-4E9C-A210-03D6ED0A59A0}" srcOrd="9" destOrd="0" presId="urn:microsoft.com/office/officeart/2005/8/layout/cycle2"/>
    <dgm:cxn modelId="{A564B9EE-D059-4091-8B5C-A84CB16D7665}" type="presParOf" srcId="{F9006171-BEDA-4E9C-A210-03D6ED0A59A0}" destId="{6E0D4439-8E3A-473B-87AB-32F8CD5EDCAF}" srcOrd="0" destOrd="0" presId="urn:microsoft.com/office/officeart/2005/8/layout/cycle2"/>
    <dgm:cxn modelId="{27F9BA6E-C0D3-446F-9633-6B2A124BFFD5}" type="presParOf" srcId="{A2EFF317-4698-46DE-88D5-C13DB4420D42}" destId="{EB1107DC-6BE9-4C57-A6F5-8E7246C34326}" srcOrd="10" destOrd="0" presId="urn:microsoft.com/office/officeart/2005/8/layout/cycle2"/>
    <dgm:cxn modelId="{E4CD1D55-F659-416D-87A9-CECFCB131351}" type="presParOf" srcId="{A2EFF317-4698-46DE-88D5-C13DB4420D42}" destId="{9AF37CC9-B705-424D-ADE5-B49C9D32B7BE}" srcOrd="11" destOrd="0" presId="urn:microsoft.com/office/officeart/2005/8/layout/cycle2"/>
    <dgm:cxn modelId="{4BE06845-5F50-4F9D-BE33-6039112F1465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60839E60-A333-49FE-8FA3-CA3B2CCB6643}" type="presOf" srcId="{6505C158-2F3D-4A92-9A76-84AF830828BB}" destId="{EB1107DC-6BE9-4C57-A6F5-8E7246C34326}" srcOrd="0" destOrd="0" presId="urn:microsoft.com/office/officeart/2005/8/layout/cycle2"/>
    <dgm:cxn modelId="{CB450702-0DF6-4846-BAE0-25761F54110B}" type="presOf" srcId="{D73FE893-BFA9-4C6B-862B-53D26395E51E}" destId="{BC0D8983-81E0-404E-B6C6-460C1DAB5A8C}" srcOrd="0" destOrd="0" presId="urn:microsoft.com/office/officeart/2005/8/layout/cycle2"/>
    <dgm:cxn modelId="{9621BE02-449B-4BA3-B793-6BA0D282E29A}" type="presOf" srcId="{D795AFC3-26C7-4925-B897-91AC55AD99B6}" destId="{E325CB4B-D7DD-4D99-96A6-FAEC73DB43CD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556E5265-8BD4-4726-88CD-8DA25EAD9237}" type="presOf" srcId="{929CC433-A810-4434-8BA8-5FD175D8727A}" destId="{1DD428AF-01EA-4111-A902-2C06AC45CF65}" srcOrd="0" destOrd="0" presId="urn:microsoft.com/office/officeart/2005/8/layout/cycle2"/>
    <dgm:cxn modelId="{95E6D6DF-C6DB-4ECF-8AFC-8D5E1EFC2567}" type="presOf" srcId="{4612925C-2A29-4679-A794-90BCC3556903}" destId="{DF4B58A9-D1C0-4A9F-B24E-E219E141A156}" srcOrd="1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0E043A23-1083-4EDF-8215-A9B12D7753E5}" type="presOf" srcId="{C4F67EE3-25DB-45B7-9231-EAAC6BA8A4A8}" destId="{6E99D546-FE0E-4695-BA83-3DFA5ECE2096}" srcOrd="0" destOrd="0" presId="urn:microsoft.com/office/officeart/2005/8/layout/cycle2"/>
    <dgm:cxn modelId="{78AB1A14-0E98-4492-8BAA-07FB5A527F00}" type="presOf" srcId="{EBCA7AD9-6E14-468F-8B75-26A7C7EB72DB}" destId="{F9006171-BEDA-4E9C-A210-03D6ED0A59A0}" srcOrd="0" destOrd="0" presId="urn:microsoft.com/office/officeart/2005/8/layout/cycle2"/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07C538AC-F739-40E9-A1DE-4BD16CC16F22}" type="presOf" srcId="{774265AB-C9CB-40B9-834C-49D0AEEF6700}" destId="{BB8F4D73-36BE-4212-8DEB-075370DA8EDA}" srcOrd="1" destOrd="0" presId="urn:microsoft.com/office/officeart/2005/8/layout/cycle2"/>
    <dgm:cxn modelId="{A3BD4DBC-F69B-4CA3-B5E2-4E0CA342CF25}" type="presOf" srcId="{929CC433-A810-4434-8BA8-5FD175D8727A}" destId="{5E0C6FED-47B8-42F2-B7C5-01138CB46031}" srcOrd="1" destOrd="0" presId="urn:microsoft.com/office/officeart/2005/8/layout/cycle2"/>
    <dgm:cxn modelId="{8DD98145-071B-4C6A-9660-EE5E810C6260}" type="presOf" srcId="{3B431EEB-3830-41F8-8584-6DC349A1D559}" destId="{653465EB-B141-47A2-88C6-6B1072CF27DC}" srcOrd="0" destOrd="0" presId="urn:microsoft.com/office/officeart/2005/8/layout/cycle2"/>
    <dgm:cxn modelId="{841F9DEC-FA68-4C42-A648-C0E98D3608C9}" type="presOf" srcId="{CDCA953C-F956-4BDC-954A-132D73E84379}" destId="{9AF37CC9-B705-424D-ADE5-B49C9D32B7BE}" srcOrd="0" destOrd="0" presId="urn:microsoft.com/office/officeart/2005/8/layout/cycle2"/>
    <dgm:cxn modelId="{DBA901D7-2C0F-41F9-B806-ADD95081EB3E}" type="presOf" srcId="{D795AFC3-26C7-4925-B897-91AC55AD99B6}" destId="{266AEE78-958E-45B9-B0F0-40F0C9266460}" srcOrd="1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21CBD1FE-1D98-4C9D-ACC6-9DEDCD67A533}" type="presOf" srcId="{4612925C-2A29-4679-A794-90BCC3556903}" destId="{292AC7E0-D48C-4647-9E8A-6B78DD185733}" srcOrd="0" destOrd="0" presId="urn:microsoft.com/office/officeart/2005/8/layout/cycle2"/>
    <dgm:cxn modelId="{072B95D1-CCDD-4D5E-AD12-650EADEC7A12}" type="presOf" srcId="{2BB6DB1D-6EF6-4CD9-94FA-AED32CEF5547}" destId="{CE00D3BC-9677-457C-9C55-D23F3FCE2535}" srcOrd="0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E44C0823-17FF-4270-88FE-F65EB7293E97}" type="presOf" srcId="{774265AB-C9CB-40B9-834C-49D0AEEF6700}" destId="{2682E2D1-321E-4C2F-803C-A9AAA588C0F1}" srcOrd="0" destOrd="0" presId="urn:microsoft.com/office/officeart/2005/8/layout/cycle2"/>
    <dgm:cxn modelId="{F6BBD4BA-1B55-4384-8C54-A108DF714472}" type="presOf" srcId="{A6195E6A-6376-4936-83A8-234C6AA68869}" destId="{02153357-5A55-4A13-AF15-FFD453AC55B0}" srcOrd="0" destOrd="0" presId="urn:microsoft.com/office/officeart/2005/8/layout/cycle2"/>
    <dgm:cxn modelId="{79F4C376-371B-442A-9C8E-59DBDCBA44FF}" type="presOf" srcId="{075E6554-0B53-442E-A165-9DB0493ADF24}" destId="{A2EFF317-4698-46DE-88D5-C13DB4420D42}" srcOrd="0" destOrd="0" presId="urn:microsoft.com/office/officeart/2005/8/layout/cycle2"/>
    <dgm:cxn modelId="{794DBE36-2E6D-468C-9ADF-223AD927C75D}" type="presOf" srcId="{CDCA953C-F956-4BDC-954A-132D73E84379}" destId="{44DD0375-BAD1-44EB-8632-90E6839B2476}" srcOrd="1" destOrd="0" presId="urn:microsoft.com/office/officeart/2005/8/layout/cycle2"/>
    <dgm:cxn modelId="{0AE9E510-C111-4187-8E27-9A8AAC23322F}" type="presOf" srcId="{EBCA7AD9-6E14-468F-8B75-26A7C7EB72DB}" destId="{6E0D4439-8E3A-473B-87AB-32F8CD5EDCAF}" srcOrd="1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5B9F720C-4201-4904-AF51-1B2D47431AE2}" type="presParOf" srcId="{A2EFF317-4698-46DE-88D5-C13DB4420D42}" destId="{BC0D8983-81E0-404E-B6C6-460C1DAB5A8C}" srcOrd="0" destOrd="0" presId="urn:microsoft.com/office/officeart/2005/8/layout/cycle2"/>
    <dgm:cxn modelId="{4882BCCF-919B-49B0-8557-A0A93D17F1CB}" type="presParOf" srcId="{A2EFF317-4698-46DE-88D5-C13DB4420D42}" destId="{E325CB4B-D7DD-4D99-96A6-FAEC73DB43CD}" srcOrd="1" destOrd="0" presId="urn:microsoft.com/office/officeart/2005/8/layout/cycle2"/>
    <dgm:cxn modelId="{1B157BC7-A249-4483-9E2A-545BD9C5F48C}" type="presParOf" srcId="{E325CB4B-D7DD-4D99-96A6-FAEC73DB43CD}" destId="{266AEE78-958E-45B9-B0F0-40F0C9266460}" srcOrd="0" destOrd="0" presId="urn:microsoft.com/office/officeart/2005/8/layout/cycle2"/>
    <dgm:cxn modelId="{BE0B7978-9A11-4EDD-8D8C-BCF21765CB6A}" type="presParOf" srcId="{A2EFF317-4698-46DE-88D5-C13DB4420D42}" destId="{653465EB-B141-47A2-88C6-6B1072CF27DC}" srcOrd="2" destOrd="0" presId="urn:microsoft.com/office/officeart/2005/8/layout/cycle2"/>
    <dgm:cxn modelId="{1B15F0B4-22B3-4E41-9CF8-BC6730D2A7C2}" type="presParOf" srcId="{A2EFF317-4698-46DE-88D5-C13DB4420D42}" destId="{2682E2D1-321E-4C2F-803C-A9AAA588C0F1}" srcOrd="3" destOrd="0" presId="urn:microsoft.com/office/officeart/2005/8/layout/cycle2"/>
    <dgm:cxn modelId="{22657643-938F-412D-AC2D-A3158A606C63}" type="presParOf" srcId="{2682E2D1-321E-4C2F-803C-A9AAA588C0F1}" destId="{BB8F4D73-36BE-4212-8DEB-075370DA8EDA}" srcOrd="0" destOrd="0" presId="urn:microsoft.com/office/officeart/2005/8/layout/cycle2"/>
    <dgm:cxn modelId="{BAD0CDD7-9DF8-4B8D-9E68-CBF5ACCB615D}" type="presParOf" srcId="{A2EFF317-4698-46DE-88D5-C13DB4420D42}" destId="{6E99D546-FE0E-4695-BA83-3DFA5ECE2096}" srcOrd="4" destOrd="0" presId="urn:microsoft.com/office/officeart/2005/8/layout/cycle2"/>
    <dgm:cxn modelId="{F4644660-2831-403B-917B-5176809DC322}" type="presParOf" srcId="{A2EFF317-4698-46DE-88D5-C13DB4420D42}" destId="{292AC7E0-D48C-4647-9E8A-6B78DD185733}" srcOrd="5" destOrd="0" presId="urn:microsoft.com/office/officeart/2005/8/layout/cycle2"/>
    <dgm:cxn modelId="{965768BA-296D-4712-85B5-6ECF98AD176D}" type="presParOf" srcId="{292AC7E0-D48C-4647-9E8A-6B78DD185733}" destId="{DF4B58A9-D1C0-4A9F-B24E-E219E141A156}" srcOrd="0" destOrd="0" presId="urn:microsoft.com/office/officeart/2005/8/layout/cycle2"/>
    <dgm:cxn modelId="{CE0C2ACA-FCC8-4C14-A74A-89A294B13F51}" type="presParOf" srcId="{A2EFF317-4698-46DE-88D5-C13DB4420D42}" destId="{CE00D3BC-9677-457C-9C55-D23F3FCE2535}" srcOrd="6" destOrd="0" presId="urn:microsoft.com/office/officeart/2005/8/layout/cycle2"/>
    <dgm:cxn modelId="{044B50D4-5A7D-4369-9AEB-269228350A67}" type="presParOf" srcId="{A2EFF317-4698-46DE-88D5-C13DB4420D42}" destId="{1DD428AF-01EA-4111-A902-2C06AC45CF65}" srcOrd="7" destOrd="0" presId="urn:microsoft.com/office/officeart/2005/8/layout/cycle2"/>
    <dgm:cxn modelId="{90662DF6-B752-48E9-98CE-3475CD29028C}" type="presParOf" srcId="{1DD428AF-01EA-4111-A902-2C06AC45CF65}" destId="{5E0C6FED-47B8-42F2-B7C5-01138CB46031}" srcOrd="0" destOrd="0" presId="urn:microsoft.com/office/officeart/2005/8/layout/cycle2"/>
    <dgm:cxn modelId="{6AEB0B66-59F1-40A9-A7EB-000B53A0F64F}" type="presParOf" srcId="{A2EFF317-4698-46DE-88D5-C13DB4420D42}" destId="{02153357-5A55-4A13-AF15-FFD453AC55B0}" srcOrd="8" destOrd="0" presId="urn:microsoft.com/office/officeart/2005/8/layout/cycle2"/>
    <dgm:cxn modelId="{56C81B98-0894-4CE9-86EA-0F384711A1DC}" type="presParOf" srcId="{A2EFF317-4698-46DE-88D5-C13DB4420D42}" destId="{F9006171-BEDA-4E9C-A210-03D6ED0A59A0}" srcOrd="9" destOrd="0" presId="urn:microsoft.com/office/officeart/2005/8/layout/cycle2"/>
    <dgm:cxn modelId="{117C1F7F-25BB-496B-B615-AD7308EEF254}" type="presParOf" srcId="{F9006171-BEDA-4E9C-A210-03D6ED0A59A0}" destId="{6E0D4439-8E3A-473B-87AB-32F8CD5EDCAF}" srcOrd="0" destOrd="0" presId="urn:microsoft.com/office/officeart/2005/8/layout/cycle2"/>
    <dgm:cxn modelId="{8F7A5834-DF8E-41C6-8435-1E726D6D5FC5}" type="presParOf" srcId="{A2EFF317-4698-46DE-88D5-C13DB4420D42}" destId="{EB1107DC-6BE9-4C57-A6F5-8E7246C34326}" srcOrd="10" destOrd="0" presId="urn:microsoft.com/office/officeart/2005/8/layout/cycle2"/>
    <dgm:cxn modelId="{54F6E8CE-7561-4965-91AD-EAEE285BE9BF}" type="presParOf" srcId="{A2EFF317-4698-46DE-88D5-C13DB4420D42}" destId="{9AF37CC9-B705-424D-ADE5-B49C9D32B7BE}" srcOrd="11" destOrd="0" presId="urn:microsoft.com/office/officeart/2005/8/layout/cycle2"/>
    <dgm:cxn modelId="{DCB43F04-BE76-4CAE-84A2-4999CB83E0D0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8F0AC479-4F83-4DB7-B380-9475E85DD6B9}" type="presOf" srcId="{4612925C-2A29-4679-A794-90BCC3556903}" destId="{DF4B58A9-D1C0-4A9F-B24E-E219E141A156}" srcOrd="1" destOrd="0" presId="urn:microsoft.com/office/officeart/2005/8/layout/cycle2"/>
    <dgm:cxn modelId="{72D9EB00-8B15-4DFE-92F5-C837FFF15A3A}" type="presOf" srcId="{774265AB-C9CB-40B9-834C-49D0AEEF6700}" destId="{2682E2D1-321E-4C2F-803C-A9AAA588C0F1}" srcOrd="0" destOrd="0" presId="urn:microsoft.com/office/officeart/2005/8/layout/cycle2"/>
    <dgm:cxn modelId="{EE4B4EAB-730A-4214-AA1D-A090AFD46325}" type="presOf" srcId="{EBCA7AD9-6E14-468F-8B75-26A7C7EB72DB}" destId="{6E0D4439-8E3A-473B-87AB-32F8CD5EDCAF}" srcOrd="1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4A798C06-EA27-457F-B20A-117DB05452EE}" type="presOf" srcId="{075E6554-0B53-442E-A165-9DB0493ADF24}" destId="{A2EFF317-4698-46DE-88D5-C13DB4420D42}" srcOrd="0" destOrd="0" presId="urn:microsoft.com/office/officeart/2005/8/layout/cycle2"/>
    <dgm:cxn modelId="{A9028A23-80A1-48B3-A95C-EC6CD9F056FE}" type="presOf" srcId="{929CC433-A810-4434-8BA8-5FD175D8727A}" destId="{5E0C6FED-47B8-42F2-B7C5-01138CB46031}" srcOrd="1" destOrd="0" presId="urn:microsoft.com/office/officeart/2005/8/layout/cycle2"/>
    <dgm:cxn modelId="{62994DCE-8CEF-447D-A062-947539F0048E}" type="presOf" srcId="{D795AFC3-26C7-4925-B897-91AC55AD99B6}" destId="{266AEE78-958E-45B9-B0F0-40F0C9266460}" srcOrd="1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9C553223-163E-4BE9-B05B-18A604AD0E94}" type="presOf" srcId="{EBCA7AD9-6E14-468F-8B75-26A7C7EB72DB}" destId="{F9006171-BEDA-4E9C-A210-03D6ED0A59A0}" srcOrd="0" destOrd="0" presId="urn:microsoft.com/office/officeart/2005/8/layout/cycle2"/>
    <dgm:cxn modelId="{0D913B59-4201-4111-B79C-0EDF0053D95F}" type="presOf" srcId="{6505C158-2F3D-4A92-9A76-84AF830828BB}" destId="{EB1107DC-6BE9-4C57-A6F5-8E7246C34326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25E795A7-E4EF-4DF4-BF49-FC4319FF05FB}" type="presOf" srcId="{D73FE893-BFA9-4C6B-862B-53D26395E51E}" destId="{BC0D8983-81E0-404E-B6C6-460C1DAB5A8C}" srcOrd="0" destOrd="0" presId="urn:microsoft.com/office/officeart/2005/8/layout/cycle2"/>
    <dgm:cxn modelId="{79601F9B-7A57-432D-9F8E-54168B05B53E}" type="presOf" srcId="{2BB6DB1D-6EF6-4CD9-94FA-AED32CEF5547}" destId="{CE00D3BC-9677-457C-9C55-D23F3FCE2535}" srcOrd="0" destOrd="0" presId="urn:microsoft.com/office/officeart/2005/8/layout/cycle2"/>
    <dgm:cxn modelId="{83A020F1-0F1A-4C25-B112-DC37F33E3BF3}" type="presOf" srcId="{CDCA953C-F956-4BDC-954A-132D73E84379}" destId="{9AF37CC9-B705-424D-ADE5-B49C9D32B7BE}" srcOrd="0" destOrd="0" presId="urn:microsoft.com/office/officeart/2005/8/layout/cycle2"/>
    <dgm:cxn modelId="{E4E06B5E-5913-4D3E-A051-A7EBF0ADC2D6}" type="presOf" srcId="{CDCA953C-F956-4BDC-954A-132D73E84379}" destId="{44DD0375-BAD1-44EB-8632-90E6839B2476}" srcOrd="1" destOrd="0" presId="urn:microsoft.com/office/officeart/2005/8/layout/cycle2"/>
    <dgm:cxn modelId="{6C4395BF-966E-42EA-8F94-3F0A1D3FE128}" type="presOf" srcId="{D795AFC3-26C7-4925-B897-91AC55AD99B6}" destId="{E325CB4B-D7DD-4D99-96A6-FAEC73DB43CD}" srcOrd="0" destOrd="0" presId="urn:microsoft.com/office/officeart/2005/8/layout/cycle2"/>
    <dgm:cxn modelId="{45CFA3D4-D42C-4015-8C0F-5064B6A1A3A1}" type="presOf" srcId="{4612925C-2A29-4679-A794-90BCC3556903}" destId="{292AC7E0-D48C-4647-9E8A-6B78DD185733}" srcOrd="0" destOrd="0" presId="urn:microsoft.com/office/officeart/2005/8/layout/cycle2"/>
    <dgm:cxn modelId="{0B983156-06AF-4369-AAB0-819F78ABC4C8}" type="presOf" srcId="{774265AB-C9CB-40B9-834C-49D0AEEF6700}" destId="{BB8F4D73-36BE-4212-8DEB-075370DA8EDA}" srcOrd="1" destOrd="0" presId="urn:microsoft.com/office/officeart/2005/8/layout/cycle2"/>
    <dgm:cxn modelId="{4D0BABDB-B5FC-4886-A512-018C19405516}" type="presOf" srcId="{929CC433-A810-4434-8BA8-5FD175D8727A}" destId="{1DD428AF-01EA-4111-A902-2C06AC45CF65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56931330-44F8-48D6-9A6B-30A4686D17AD}" type="presOf" srcId="{A6195E6A-6376-4936-83A8-234C6AA68869}" destId="{02153357-5A55-4A13-AF15-FFD453AC55B0}" srcOrd="0" destOrd="0" presId="urn:microsoft.com/office/officeart/2005/8/layout/cycle2"/>
    <dgm:cxn modelId="{0F7E46B8-699C-42F9-8805-B54F4C675089}" type="presOf" srcId="{3B431EEB-3830-41F8-8584-6DC349A1D559}" destId="{653465EB-B141-47A2-88C6-6B1072CF27DC}" srcOrd="0" destOrd="0" presId="urn:microsoft.com/office/officeart/2005/8/layout/cycle2"/>
    <dgm:cxn modelId="{5C63DDDD-1B24-4A68-8CA4-0714D42D2BA1}" type="presOf" srcId="{C4F67EE3-25DB-45B7-9231-EAAC6BA8A4A8}" destId="{6E99D546-FE0E-4695-BA83-3DFA5ECE2096}" srcOrd="0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A0F7AC18-C79C-4990-9F43-DE4AE517952D}" type="presParOf" srcId="{A2EFF317-4698-46DE-88D5-C13DB4420D42}" destId="{BC0D8983-81E0-404E-B6C6-460C1DAB5A8C}" srcOrd="0" destOrd="0" presId="urn:microsoft.com/office/officeart/2005/8/layout/cycle2"/>
    <dgm:cxn modelId="{A4E0F370-1A3F-44F4-BE62-1CCE1A73D10E}" type="presParOf" srcId="{A2EFF317-4698-46DE-88D5-C13DB4420D42}" destId="{E325CB4B-D7DD-4D99-96A6-FAEC73DB43CD}" srcOrd="1" destOrd="0" presId="urn:microsoft.com/office/officeart/2005/8/layout/cycle2"/>
    <dgm:cxn modelId="{807BDE84-EF31-4356-BFD6-3E196C31D6CA}" type="presParOf" srcId="{E325CB4B-D7DD-4D99-96A6-FAEC73DB43CD}" destId="{266AEE78-958E-45B9-B0F0-40F0C9266460}" srcOrd="0" destOrd="0" presId="urn:microsoft.com/office/officeart/2005/8/layout/cycle2"/>
    <dgm:cxn modelId="{AC0820ED-F656-41D9-B344-A488F02A7D76}" type="presParOf" srcId="{A2EFF317-4698-46DE-88D5-C13DB4420D42}" destId="{653465EB-B141-47A2-88C6-6B1072CF27DC}" srcOrd="2" destOrd="0" presId="urn:microsoft.com/office/officeart/2005/8/layout/cycle2"/>
    <dgm:cxn modelId="{78D39421-E366-4595-8F82-BDA957D9998F}" type="presParOf" srcId="{A2EFF317-4698-46DE-88D5-C13DB4420D42}" destId="{2682E2D1-321E-4C2F-803C-A9AAA588C0F1}" srcOrd="3" destOrd="0" presId="urn:microsoft.com/office/officeart/2005/8/layout/cycle2"/>
    <dgm:cxn modelId="{37D35D95-13FF-4245-8E6A-D6D1EB38DB7A}" type="presParOf" srcId="{2682E2D1-321E-4C2F-803C-A9AAA588C0F1}" destId="{BB8F4D73-36BE-4212-8DEB-075370DA8EDA}" srcOrd="0" destOrd="0" presId="urn:microsoft.com/office/officeart/2005/8/layout/cycle2"/>
    <dgm:cxn modelId="{F8690C01-073B-4E11-94AE-92266CC05258}" type="presParOf" srcId="{A2EFF317-4698-46DE-88D5-C13DB4420D42}" destId="{6E99D546-FE0E-4695-BA83-3DFA5ECE2096}" srcOrd="4" destOrd="0" presId="urn:microsoft.com/office/officeart/2005/8/layout/cycle2"/>
    <dgm:cxn modelId="{8EFBB382-20DD-4E60-BAB8-91CC7746709A}" type="presParOf" srcId="{A2EFF317-4698-46DE-88D5-C13DB4420D42}" destId="{292AC7E0-D48C-4647-9E8A-6B78DD185733}" srcOrd="5" destOrd="0" presId="urn:microsoft.com/office/officeart/2005/8/layout/cycle2"/>
    <dgm:cxn modelId="{2CDDD154-BA98-4313-8AEE-9C0778ECBE17}" type="presParOf" srcId="{292AC7E0-D48C-4647-9E8A-6B78DD185733}" destId="{DF4B58A9-D1C0-4A9F-B24E-E219E141A156}" srcOrd="0" destOrd="0" presId="urn:microsoft.com/office/officeart/2005/8/layout/cycle2"/>
    <dgm:cxn modelId="{A09316BF-7449-4837-A24F-4C3CC99C2B07}" type="presParOf" srcId="{A2EFF317-4698-46DE-88D5-C13DB4420D42}" destId="{CE00D3BC-9677-457C-9C55-D23F3FCE2535}" srcOrd="6" destOrd="0" presId="urn:microsoft.com/office/officeart/2005/8/layout/cycle2"/>
    <dgm:cxn modelId="{DFE23F0C-2EA3-42CD-8470-BBA2E38F2045}" type="presParOf" srcId="{A2EFF317-4698-46DE-88D5-C13DB4420D42}" destId="{1DD428AF-01EA-4111-A902-2C06AC45CF65}" srcOrd="7" destOrd="0" presId="urn:microsoft.com/office/officeart/2005/8/layout/cycle2"/>
    <dgm:cxn modelId="{10648D40-5117-4DFC-A05F-7D435B7A9548}" type="presParOf" srcId="{1DD428AF-01EA-4111-A902-2C06AC45CF65}" destId="{5E0C6FED-47B8-42F2-B7C5-01138CB46031}" srcOrd="0" destOrd="0" presId="urn:microsoft.com/office/officeart/2005/8/layout/cycle2"/>
    <dgm:cxn modelId="{B7A34AB3-8D23-4E23-941B-7760624FAE5E}" type="presParOf" srcId="{A2EFF317-4698-46DE-88D5-C13DB4420D42}" destId="{02153357-5A55-4A13-AF15-FFD453AC55B0}" srcOrd="8" destOrd="0" presId="urn:microsoft.com/office/officeart/2005/8/layout/cycle2"/>
    <dgm:cxn modelId="{8EEF1914-369E-496D-B1BB-D82389D61103}" type="presParOf" srcId="{A2EFF317-4698-46DE-88D5-C13DB4420D42}" destId="{F9006171-BEDA-4E9C-A210-03D6ED0A59A0}" srcOrd="9" destOrd="0" presId="urn:microsoft.com/office/officeart/2005/8/layout/cycle2"/>
    <dgm:cxn modelId="{91593937-8A71-48EC-9E6A-432EC8D6ABB6}" type="presParOf" srcId="{F9006171-BEDA-4E9C-A210-03D6ED0A59A0}" destId="{6E0D4439-8E3A-473B-87AB-32F8CD5EDCAF}" srcOrd="0" destOrd="0" presId="urn:microsoft.com/office/officeart/2005/8/layout/cycle2"/>
    <dgm:cxn modelId="{53B9A8CA-8F3D-4D60-828D-9AC976DAD7A7}" type="presParOf" srcId="{A2EFF317-4698-46DE-88D5-C13DB4420D42}" destId="{EB1107DC-6BE9-4C57-A6F5-8E7246C34326}" srcOrd="10" destOrd="0" presId="urn:microsoft.com/office/officeart/2005/8/layout/cycle2"/>
    <dgm:cxn modelId="{C3B62E37-F842-4154-9040-6C9A52738DCA}" type="presParOf" srcId="{A2EFF317-4698-46DE-88D5-C13DB4420D42}" destId="{9AF37CC9-B705-424D-ADE5-B49C9D32B7BE}" srcOrd="11" destOrd="0" presId="urn:microsoft.com/office/officeart/2005/8/layout/cycle2"/>
    <dgm:cxn modelId="{AB802B4F-5F6B-4825-8867-50DB25B4A781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6C2BF339-3849-43B3-A23F-3FA594CAD0B8}" type="presOf" srcId="{2BB6DB1D-6EF6-4CD9-94FA-AED32CEF5547}" destId="{CE00D3BC-9677-457C-9C55-D23F3FCE2535}" srcOrd="0" destOrd="0" presId="urn:microsoft.com/office/officeart/2005/8/layout/cycle2"/>
    <dgm:cxn modelId="{59C44702-2CBF-4F1B-8B59-9E26EC9662DB}" type="presOf" srcId="{4612925C-2A29-4679-A794-90BCC3556903}" destId="{292AC7E0-D48C-4647-9E8A-6B78DD185733}" srcOrd="0" destOrd="0" presId="urn:microsoft.com/office/officeart/2005/8/layout/cycle2"/>
    <dgm:cxn modelId="{70B42CEC-2735-4732-A853-DEA9061B68C0}" type="presOf" srcId="{D795AFC3-26C7-4925-B897-91AC55AD99B6}" destId="{266AEE78-958E-45B9-B0F0-40F0C9266460}" srcOrd="1" destOrd="0" presId="urn:microsoft.com/office/officeart/2005/8/layout/cycle2"/>
    <dgm:cxn modelId="{92BBFEDB-C17C-42AB-A7AC-0F39417D480E}" type="presOf" srcId="{CDCA953C-F956-4BDC-954A-132D73E84379}" destId="{9AF37CC9-B705-424D-ADE5-B49C9D32B7BE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F856E673-3C6D-4D95-88B6-7B6CFAA25A22}" type="presOf" srcId="{A6195E6A-6376-4936-83A8-234C6AA68869}" destId="{02153357-5A55-4A13-AF15-FFD453AC55B0}" srcOrd="0" destOrd="0" presId="urn:microsoft.com/office/officeart/2005/8/layout/cycle2"/>
    <dgm:cxn modelId="{83625AB1-5789-4E64-A9D6-EBB2D4F4C89E}" type="presOf" srcId="{929CC433-A810-4434-8BA8-5FD175D8727A}" destId="{1DD428AF-01EA-4111-A902-2C06AC45CF65}" srcOrd="0" destOrd="0" presId="urn:microsoft.com/office/officeart/2005/8/layout/cycle2"/>
    <dgm:cxn modelId="{70B80AC9-666A-4234-9D10-F4A7FA5ACDFC}" type="presOf" srcId="{EBCA7AD9-6E14-468F-8B75-26A7C7EB72DB}" destId="{F9006171-BEDA-4E9C-A210-03D6ED0A59A0}" srcOrd="0" destOrd="0" presId="urn:microsoft.com/office/officeart/2005/8/layout/cycle2"/>
    <dgm:cxn modelId="{6A4164A0-F739-4165-ACDF-BFFD17F6A03E}" type="presOf" srcId="{D73FE893-BFA9-4C6B-862B-53D26395E51E}" destId="{BC0D8983-81E0-404E-B6C6-460C1DAB5A8C}" srcOrd="0" destOrd="0" presId="urn:microsoft.com/office/officeart/2005/8/layout/cycle2"/>
    <dgm:cxn modelId="{3D3D3150-BA73-46EC-B924-24039993FCE9}" type="presOf" srcId="{774265AB-C9CB-40B9-834C-49D0AEEF6700}" destId="{BB8F4D73-36BE-4212-8DEB-075370DA8EDA}" srcOrd="1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62054BB4-00A9-4D55-B9FA-372D7E35D2A9}" type="presOf" srcId="{EBCA7AD9-6E14-468F-8B75-26A7C7EB72DB}" destId="{6E0D4439-8E3A-473B-87AB-32F8CD5EDCAF}" srcOrd="1" destOrd="0" presId="urn:microsoft.com/office/officeart/2005/8/layout/cycle2"/>
    <dgm:cxn modelId="{947F8C0F-8162-45DF-AF32-B2C22D64DBB0}" type="presOf" srcId="{3B431EEB-3830-41F8-8584-6DC349A1D559}" destId="{653465EB-B141-47A2-88C6-6B1072CF27DC}" srcOrd="0" destOrd="0" presId="urn:microsoft.com/office/officeart/2005/8/layout/cycle2"/>
    <dgm:cxn modelId="{23710A84-6F06-4697-A440-BC017598D479}" type="presOf" srcId="{929CC433-A810-4434-8BA8-5FD175D8727A}" destId="{5E0C6FED-47B8-42F2-B7C5-01138CB46031}" srcOrd="1" destOrd="0" presId="urn:microsoft.com/office/officeart/2005/8/layout/cycle2"/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F6D5DE4C-AB73-4BFA-B989-58EB3EED1BF9}" type="presOf" srcId="{6505C158-2F3D-4A92-9A76-84AF830828BB}" destId="{EB1107DC-6BE9-4C57-A6F5-8E7246C34326}" srcOrd="0" destOrd="0" presId="urn:microsoft.com/office/officeart/2005/8/layout/cycle2"/>
    <dgm:cxn modelId="{2FEB9A45-7D46-4FF8-984D-9C08EC4ADB86}" type="presOf" srcId="{4612925C-2A29-4679-A794-90BCC3556903}" destId="{DF4B58A9-D1C0-4A9F-B24E-E219E141A156}" srcOrd="1" destOrd="0" presId="urn:microsoft.com/office/officeart/2005/8/layout/cycle2"/>
    <dgm:cxn modelId="{0011C2EF-C08B-4E51-B30C-538522BA10E3}" type="presOf" srcId="{D795AFC3-26C7-4925-B897-91AC55AD99B6}" destId="{E325CB4B-D7DD-4D99-96A6-FAEC73DB43CD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86231D0E-016D-41F9-8ADF-FD170398D352}" type="presOf" srcId="{C4F67EE3-25DB-45B7-9231-EAAC6BA8A4A8}" destId="{6E99D546-FE0E-4695-BA83-3DFA5ECE2096}" srcOrd="0" destOrd="0" presId="urn:microsoft.com/office/officeart/2005/8/layout/cycle2"/>
    <dgm:cxn modelId="{2B44A4AA-9BEC-4460-8AC6-DE1E8A804C55}" type="presOf" srcId="{774265AB-C9CB-40B9-834C-49D0AEEF6700}" destId="{2682E2D1-321E-4C2F-803C-A9AAA588C0F1}" srcOrd="0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E4D09A24-3E88-431E-88C2-65360446148F}" type="presOf" srcId="{075E6554-0B53-442E-A165-9DB0493ADF24}" destId="{A2EFF317-4698-46DE-88D5-C13DB4420D42}" srcOrd="0" destOrd="0" presId="urn:microsoft.com/office/officeart/2005/8/layout/cycle2"/>
    <dgm:cxn modelId="{31D0D666-5C45-4A7B-99B4-5C208D4EE372}" type="presOf" srcId="{CDCA953C-F956-4BDC-954A-132D73E84379}" destId="{44DD0375-BAD1-44EB-8632-90E6839B2476}" srcOrd="1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1C009CB6-3508-4359-B344-4F9A517E1B94}" type="presParOf" srcId="{A2EFF317-4698-46DE-88D5-C13DB4420D42}" destId="{BC0D8983-81E0-404E-B6C6-460C1DAB5A8C}" srcOrd="0" destOrd="0" presId="urn:microsoft.com/office/officeart/2005/8/layout/cycle2"/>
    <dgm:cxn modelId="{DDBB2867-F66B-4F04-95A0-64B32BC2BF7E}" type="presParOf" srcId="{A2EFF317-4698-46DE-88D5-C13DB4420D42}" destId="{E325CB4B-D7DD-4D99-96A6-FAEC73DB43CD}" srcOrd="1" destOrd="0" presId="urn:microsoft.com/office/officeart/2005/8/layout/cycle2"/>
    <dgm:cxn modelId="{ECD21C2C-F063-4C75-B2A1-15C03C88075F}" type="presParOf" srcId="{E325CB4B-D7DD-4D99-96A6-FAEC73DB43CD}" destId="{266AEE78-958E-45B9-B0F0-40F0C9266460}" srcOrd="0" destOrd="0" presId="urn:microsoft.com/office/officeart/2005/8/layout/cycle2"/>
    <dgm:cxn modelId="{014AB8F8-F937-47E6-B5C4-1703618CAA28}" type="presParOf" srcId="{A2EFF317-4698-46DE-88D5-C13DB4420D42}" destId="{653465EB-B141-47A2-88C6-6B1072CF27DC}" srcOrd="2" destOrd="0" presId="urn:microsoft.com/office/officeart/2005/8/layout/cycle2"/>
    <dgm:cxn modelId="{40D17450-12BC-406B-A3D0-13900A7A47AE}" type="presParOf" srcId="{A2EFF317-4698-46DE-88D5-C13DB4420D42}" destId="{2682E2D1-321E-4C2F-803C-A9AAA588C0F1}" srcOrd="3" destOrd="0" presId="urn:microsoft.com/office/officeart/2005/8/layout/cycle2"/>
    <dgm:cxn modelId="{FD5DE863-A1A7-402A-97B6-D821614E7AB2}" type="presParOf" srcId="{2682E2D1-321E-4C2F-803C-A9AAA588C0F1}" destId="{BB8F4D73-36BE-4212-8DEB-075370DA8EDA}" srcOrd="0" destOrd="0" presId="urn:microsoft.com/office/officeart/2005/8/layout/cycle2"/>
    <dgm:cxn modelId="{952D00FB-8885-4C5A-A028-4AB6453783DB}" type="presParOf" srcId="{A2EFF317-4698-46DE-88D5-C13DB4420D42}" destId="{6E99D546-FE0E-4695-BA83-3DFA5ECE2096}" srcOrd="4" destOrd="0" presId="urn:microsoft.com/office/officeart/2005/8/layout/cycle2"/>
    <dgm:cxn modelId="{E305F1F1-BB62-444C-A896-823EE3B2BE12}" type="presParOf" srcId="{A2EFF317-4698-46DE-88D5-C13DB4420D42}" destId="{292AC7E0-D48C-4647-9E8A-6B78DD185733}" srcOrd="5" destOrd="0" presId="urn:microsoft.com/office/officeart/2005/8/layout/cycle2"/>
    <dgm:cxn modelId="{36527F04-736D-40B7-B745-A6C0A3791546}" type="presParOf" srcId="{292AC7E0-D48C-4647-9E8A-6B78DD185733}" destId="{DF4B58A9-D1C0-4A9F-B24E-E219E141A156}" srcOrd="0" destOrd="0" presId="urn:microsoft.com/office/officeart/2005/8/layout/cycle2"/>
    <dgm:cxn modelId="{73134F79-7B3D-429D-A296-6A2CFFD8C8B5}" type="presParOf" srcId="{A2EFF317-4698-46DE-88D5-C13DB4420D42}" destId="{CE00D3BC-9677-457C-9C55-D23F3FCE2535}" srcOrd="6" destOrd="0" presId="urn:microsoft.com/office/officeart/2005/8/layout/cycle2"/>
    <dgm:cxn modelId="{414272AE-2EDA-4642-BF48-87879B21F24D}" type="presParOf" srcId="{A2EFF317-4698-46DE-88D5-C13DB4420D42}" destId="{1DD428AF-01EA-4111-A902-2C06AC45CF65}" srcOrd="7" destOrd="0" presId="urn:microsoft.com/office/officeart/2005/8/layout/cycle2"/>
    <dgm:cxn modelId="{7F9F7702-7B87-4991-9565-1CEEA6E4BEB7}" type="presParOf" srcId="{1DD428AF-01EA-4111-A902-2C06AC45CF65}" destId="{5E0C6FED-47B8-42F2-B7C5-01138CB46031}" srcOrd="0" destOrd="0" presId="urn:microsoft.com/office/officeart/2005/8/layout/cycle2"/>
    <dgm:cxn modelId="{231D12E5-6D7C-4640-B69A-E51E621A8A21}" type="presParOf" srcId="{A2EFF317-4698-46DE-88D5-C13DB4420D42}" destId="{02153357-5A55-4A13-AF15-FFD453AC55B0}" srcOrd="8" destOrd="0" presId="urn:microsoft.com/office/officeart/2005/8/layout/cycle2"/>
    <dgm:cxn modelId="{84C84BEB-EF62-4909-9934-7F02AC092F96}" type="presParOf" srcId="{A2EFF317-4698-46DE-88D5-C13DB4420D42}" destId="{F9006171-BEDA-4E9C-A210-03D6ED0A59A0}" srcOrd="9" destOrd="0" presId="urn:microsoft.com/office/officeart/2005/8/layout/cycle2"/>
    <dgm:cxn modelId="{443E1E92-9BCA-4E76-9DCA-AACD879D46EA}" type="presParOf" srcId="{F9006171-BEDA-4E9C-A210-03D6ED0A59A0}" destId="{6E0D4439-8E3A-473B-87AB-32F8CD5EDCAF}" srcOrd="0" destOrd="0" presId="urn:microsoft.com/office/officeart/2005/8/layout/cycle2"/>
    <dgm:cxn modelId="{AECE6C0F-085A-4ACF-8F40-1D65ACDBC380}" type="presParOf" srcId="{A2EFF317-4698-46DE-88D5-C13DB4420D42}" destId="{EB1107DC-6BE9-4C57-A6F5-8E7246C34326}" srcOrd="10" destOrd="0" presId="urn:microsoft.com/office/officeart/2005/8/layout/cycle2"/>
    <dgm:cxn modelId="{0BEC4514-3540-4E20-84B5-4122FCA6EE5D}" type="presParOf" srcId="{A2EFF317-4698-46DE-88D5-C13DB4420D42}" destId="{9AF37CC9-B705-424D-ADE5-B49C9D32B7BE}" srcOrd="11" destOrd="0" presId="urn:microsoft.com/office/officeart/2005/8/layout/cycle2"/>
    <dgm:cxn modelId="{4E8765F4-7161-44B1-897C-6A708C0F2272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734FEEFB-FB69-4588-9611-F833B141F012}" type="presOf" srcId="{EBCA7AD9-6E14-468F-8B75-26A7C7EB72DB}" destId="{6E0D4439-8E3A-473B-87AB-32F8CD5EDCAF}" srcOrd="1" destOrd="0" presId="urn:microsoft.com/office/officeart/2005/8/layout/cycle2"/>
    <dgm:cxn modelId="{FFDC9CC3-4008-45C3-BF48-9C970D3031C4}" type="presOf" srcId="{D795AFC3-26C7-4925-B897-91AC55AD99B6}" destId="{266AEE78-958E-45B9-B0F0-40F0C9266460}" srcOrd="1" destOrd="0" presId="urn:microsoft.com/office/officeart/2005/8/layout/cycle2"/>
    <dgm:cxn modelId="{8D6394AB-DAE0-4B78-8660-1722D8BAC4A7}" type="presOf" srcId="{4612925C-2A29-4679-A794-90BCC3556903}" destId="{DF4B58A9-D1C0-4A9F-B24E-E219E141A156}" srcOrd="1" destOrd="0" presId="urn:microsoft.com/office/officeart/2005/8/layout/cycle2"/>
    <dgm:cxn modelId="{A894AD52-FD3A-4DAB-813B-63031775EC9E}" type="presOf" srcId="{929CC433-A810-4434-8BA8-5FD175D8727A}" destId="{1DD428AF-01EA-4111-A902-2C06AC45CF65}" srcOrd="0" destOrd="0" presId="urn:microsoft.com/office/officeart/2005/8/layout/cycle2"/>
    <dgm:cxn modelId="{A9F63DBB-E3E1-4E53-AEE6-71983F125A15}" type="presOf" srcId="{C4F67EE3-25DB-45B7-9231-EAAC6BA8A4A8}" destId="{6E99D546-FE0E-4695-BA83-3DFA5ECE2096}" srcOrd="0" destOrd="0" presId="urn:microsoft.com/office/officeart/2005/8/layout/cycle2"/>
    <dgm:cxn modelId="{5356C61C-E2DB-4E58-A1A9-A6DB26BE0CAF}" type="presOf" srcId="{774265AB-C9CB-40B9-834C-49D0AEEF6700}" destId="{2682E2D1-321E-4C2F-803C-A9AAA588C0F1}" srcOrd="0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D49E28B2-2007-416D-A180-B75E6216B086}" type="presOf" srcId="{6505C158-2F3D-4A92-9A76-84AF830828BB}" destId="{EB1107DC-6BE9-4C57-A6F5-8E7246C34326}" srcOrd="0" destOrd="0" presId="urn:microsoft.com/office/officeart/2005/8/layout/cycle2"/>
    <dgm:cxn modelId="{458A4C86-89EE-4909-94DC-A4C01232B52D}" type="presOf" srcId="{CDCA953C-F956-4BDC-954A-132D73E84379}" destId="{9AF37CC9-B705-424D-ADE5-B49C9D32B7BE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54B9B7EC-88AE-4485-849F-81109620B491}" type="presOf" srcId="{774265AB-C9CB-40B9-834C-49D0AEEF6700}" destId="{BB8F4D73-36BE-4212-8DEB-075370DA8EDA}" srcOrd="1" destOrd="0" presId="urn:microsoft.com/office/officeart/2005/8/layout/cycle2"/>
    <dgm:cxn modelId="{FCB9726D-B651-4C16-81A5-462AF01FEDB0}" type="presOf" srcId="{929CC433-A810-4434-8BA8-5FD175D8727A}" destId="{5E0C6FED-47B8-42F2-B7C5-01138CB46031}" srcOrd="1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B51F0314-142F-4B02-B21C-1E7246AC0A39}" type="presOf" srcId="{A6195E6A-6376-4936-83A8-234C6AA68869}" destId="{02153357-5A55-4A13-AF15-FFD453AC55B0}" srcOrd="0" destOrd="0" presId="urn:microsoft.com/office/officeart/2005/8/layout/cycle2"/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DF67414E-1D2A-4A4B-8F12-B0F417571A32}" type="presOf" srcId="{4612925C-2A29-4679-A794-90BCC3556903}" destId="{292AC7E0-D48C-4647-9E8A-6B78DD185733}" srcOrd="0" destOrd="0" presId="urn:microsoft.com/office/officeart/2005/8/layout/cycle2"/>
    <dgm:cxn modelId="{36670489-33CB-4619-A5B1-372A0D69ED7E}" type="presOf" srcId="{EBCA7AD9-6E14-468F-8B75-26A7C7EB72DB}" destId="{F9006171-BEDA-4E9C-A210-03D6ED0A59A0}" srcOrd="0" destOrd="0" presId="urn:microsoft.com/office/officeart/2005/8/layout/cycle2"/>
    <dgm:cxn modelId="{CE055BCF-51B3-457D-BC9E-EA5EDC424501}" type="presOf" srcId="{CDCA953C-F956-4BDC-954A-132D73E84379}" destId="{44DD0375-BAD1-44EB-8632-90E6839B2476}" srcOrd="1" destOrd="0" presId="urn:microsoft.com/office/officeart/2005/8/layout/cycle2"/>
    <dgm:cxn modelId="{3B1BD2BF-10F9-470D-82D8-032EF6E7FCA0}" type="presOf" srcId="{075E6554-0B53-442E-A165-9DB0493ADF24}" destId="{A2EFF317-4698-46DE-88D5-C13DB4420D42}" srcOrd="0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DA9272E9-E630-4237-B73D-1E848BBB37CF}" type="presOf" srcId="{3B431EEB-3830-41F8-8584-6DC349A1D559}" destId="{653465EB-B141-47A2-88C6-6B1072CF27DC}" srcOrd="0" destOrd="0" presId="urn:microsoft.com/office/officeart/2005/8/layout/cycle2"/>
    <dgm:cxn modelId="{3185F0A7-FFC6-409A-B86D-09A08A99A728}" type="presOf" srcId="{D73FE893-BFA9-4C6B-862B-53D26395E51E}" destId="{BC0D8983-81E0-404E-B6C6-460C1DAB5A8C}" srcOrd="0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1B2BCA82-184C-4517-8098-6FF0951FFA09}" type="presOf" srcId="{D795AFC3-26C7-4925-B897-91AC55AD99B6}" destId="{E325CB4B-D7DD-4D99-96A6-FAEC73DB43CD}" srcOrd="0" destOrd="0" presId="urn:microsoft.com/office/officeart/2005/8/layout/cycle2"/>
    <dgm:cxn modelId="{756126B4-38C8-41D8-A63E-B01E49164901}" type="presOf" srcId="{2BB6DB1D-6EF6-4CD9-94FA-AED32CEF5547}" destId="{CE00D3BC-9677-457C-9C55-D23F3FCE2535}" srcOrd="0" destOrd="0" presId="urn:microsoft.com/office/officeart/2005/8/layout/cycle2"/>
    <dgm:cxn modelId="{D162BD1D-4A06-43A0-9436-EE21814149C3}" type="presParOf" srcId="{A2EFF317-4698-46DE-88D5-C13DB4420D42}" destId="{BC0D8983-81E0-404E-B6C6-460C1DAB5A8C}" srcOrd="0" destOrd="0" presId="urn:microsoft.com/office/officeart/2005/8/layout/cycle2"/>
    <dgm:cxn modelId="{01F91F84-F4B6-4D6E-A9DD-9DCE98D42043}" type="presParOf" srcId="{A2EFF317-4698-46DE-88D5-C13DB4420D42}" destId="{E325CB4B-D7DD-4D99-96A6-FAEC73DB43CD}" srcOrd="1" destOrd="0" presId="urn:microsoft.com/office/officeart/2005/8/layout/cycle2"/>
    <dgm:cxn modelId="{E92FD28E-6EDE-4850-946D-C98308033BDE}" type="presParOf" srcId="{E325CB4B-D7DD-4D99-96A6-FAEC73DB43CD}" destId="{266AEE78-958E-45B9-B0F0-40F0C9266460}" srcOrd="0" destOrd="0" presId="urn:microsoft.com/office/officeart/2005/8/layout/cycle2"/>
    <dgm:cxn modelId="{171AB895-F5EC-473C-91E7-612093B68F42}" type="presParOf" srcId="{A2EFF317-4698-46DE-88D5-C13DB4420D42}" destId="{653465EB-B141-47A2-88C6-6B1072CF27DC}" srcOrd="2" destOrd="0" presId="urn:microsoft.com/office/officeart/2005/8/layout/cycle2"/>
    <dgm:cxn modelId="{1AEBEE65-F818-4DC6-8331-8F71D9D382FF}" type="presParOf" srcId="{A2EFF317-4698-46DE-88D5-C13DB4420D42}" destId="{2682E2D1-321E-4C2F-803C-A9AAA588C0F1}" srcOrd="3" destOrd="0" presId="urn:microsoft.com/office/officeart/2005/8/layout/cycle2"/>
    <dgm:cxn modelId="{BE5DCD69-57A7-4DF4-9310-095FCD29BE77}" type="presParOf" srcId="{2682E2D1-321E-4C2F-803C-A9AAA588C0F1}" destId="{BB8F4D73-36BE-4212-8DEB-075370DA8EDA}" srcOrd="0" destOrd="0" presId="urn:microsoft.com/office/officeart/2005/8/layout/cycle2"/>
    <dgm:cxn modelId="{3DA24F19-966C-4425-9DB0-35897EC84EE7}" type="presParOf" srcId="{A2EFF317-4698-46DE-88D5-C13DB4420D42}" destId="{6E99D546-FE0E-4695-BA83-3DFA5ECE2096}" srcOrd="4" destOrd="0" presId="urn:microsoft.com/office/officeart/2005/8/layout/cycle2"/>
    <dgm:cxn modelId="{9E2BA60E-E8D9-4142-BCEB-9F33CB15A4DD}" type="presParOf" srcId="{A2EFF317-4698-46DE-88D5-C13DB4420D42}" destId="{292AC7E0-D48C-4647-9E8A-6B78DD185733}" srcOrd="5" destOrd="0" presId="urn:microsoft.com/office/officeart/2005/8/layout/cycle2"/>
    <dgm:cxn modelId="{70DBA0BE-3E14-451C-A902-CA05B6C1D73D}" type="presParOf" srcId="{292AC7E0-D48C-4647-9E8A-6B78DD185733}" destId="{DF4B58A9-D1C0-4A9F-B24E-E219E141A156}" srcOrd="0" destOrd="0" presId="urn:microsoft.com/office/officeart/2005/8/layout/cycle2"/>
    <dgm:cxn modelId="{005EFB32-7489-4AAC-9318-D9230F6938F1}" type="presParOf" srcId="{A2EFF317-4698-46DE-88D5-C13DB4420D42}" destId="{CE00D3BC-9677-457C-9C55-D23F3FCE2535}" srcOrd="6" destOrd="0" presId="urn:microsoft.com/office/officeart/2005/8/layout/cycle2"/>
    <dgm:cxn modelId="{CF696EA9-6E95-4C9F-9D32-0AC133F74C19}" type="presParOf" srcId="{A2EFF317-4698-46DE-88D5-C13DB4420D42}" destId="{1DD428AF-01EA-4111-A902-2C06AC45CF65}" srcOrd="7" destOrd="0" presId="urn:microsoft.com/office/officeart/2005/8/layout/cycle2"/>
    <dgm:cxn modelId="{7ED83C8E-9200-4FAA-92B6-6E93D8708349}" type="presParOf" srcId="{1DD428AF-01EA-4111-A902-2C06AC45CF65}" destId="{5E0C6FED-47B8-42F2-B7C5-01138CB46031}" srcOrd="0" destOrd="0" presId="urn:microsoft.com/office/officeart/2005/8/layout/cycle2"/>
    <dgm:cxn modelId="{DDFA9581-9F9B-4CC4-8F5D-16DDDD636F5F}" type="presParOf" srcId="{A2EFF317-4698-46DE-88D5-C13DB4420D42}" destId="{02153357-5A55-4A13-AF15-FFD453AC55B0}" srcOrd="8" destOrd="0" presId="urn:microsoft.com/office/officeart/2005/8/layout/cycle2"/>
    <dgm:cxn modelId="{2532500F-BE47-4CBE-A36E-59B8BF2A0BEF}" type="presParOf" srcId="{A2EFF317-4698-46DE-88D5-C13DB4420D42}" destId="{F9006171-BEDA-4E9C-A210-03D6ED0A59A0}" srcOrd="9" destOrd="0" presId="urn:microsoft.com/office/officeart/2005/8/layout/cycle2"/>
    <dgm:cxn modelId="{04E190EA-ABCD-4476-81D8-57ECA66227BA}" type="presParOf" srcId="{F9006171-BEDA-4E9C-A210-03D6ED0A59A0}" destId="{6E0D4439-8E3A-473B-87AB-32F8CD5EDCAF}" srcOrd="0" destOrd="0" presId="urn:microsoft.com/office/officeart/2005/8/layout/cycle2"/>
    <dgm:cxn modelId="{93B635A1-9549-488B-B862-C288CB40053B}" type="presParOf" srcId="{A2EFF317-4698-46DE-88D5-C13DB4420D42}" destId="{EB1107DC-6BE9-4C57-A6F5-8E7246C34326}" srcOrd="10" destOrd="0" presId="urn:microsoft.com/office/officeart/2005/8/layout/cycle2"/>
    <dgm:cxn modelId="{9BA0BD4E-D195-4EAC-8101-7D46F5E3B1E7}" type="presParOf" srcId="{A2EFF317-4698-46DE-88D5-C13DB4420D42}" destId="{9AF37CC9-B705-424D-ADE5-B49C9D32B7BE}" srcOrd="11" destOrd="0" presId="urn:microsoft.com/office/officeart/2005/8/layout/cycle2"/>
    <dgm:cxn modelId="{E73F526A-3EBD-4BC9-B795-E294D59BBD28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AF927F29-8EC1-4316-8791-B328E773C337}" type="presOf" srcId="{774265AB-C9CB-40B9-834C-49D0AEEF6700}" destId="{2682E2D1-321E-4C2F-803C-A9AAA588C0F1}" srcOrd="0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FA7F9474-723A-44A1-AB56-B7EB08654A0D}" type="presOf" srcId="{929CC433-A810-4434-8BA8-5FD175D8727A}" destId="{1DD428AF-01EA-4111-A902-2C06AC45CF65}" srcOrd="0" destOrd="0" presId="urn:microsoft.com/office/officeart/2005/8/layout/cycle2"/>
    <dgm:cxn modelId="{D9145E85-267C-4211-8D1A-571EA629887A}" type="presOf" srcId="{6505C158-2F3D-4A92-9A76-84AF830828BB}" destId="{EB1107DC-6BE9-4C57-A6F5-8E7246C34326}" srcOrd="0" destOrd="0" presId="urn:microsoft.com/office/officeart/2005/8/layout/cycle2"/>
    <dgm:cxn modelId="{827EDF2D-778A-47B2-B2E2-5269CD0A0012}" type="presOf" srcId="{929CC433-A810-4434-8BA8-5FD175D8727A}" destId="{5E0C6FED-47B8-42F2-B7C5-01138CB46031}" srcOrd="1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8223C712-7252-40D5-80EB-4F0ECFA5B7CA}" type="presOf" srcId="{EBCA7AD9-6E14-468F-8B75-26A7C7EB72DB}" destId="{F9006171-BEDA-4E9C-A210-03D6ED0A59A0}" srcOrd="0" destOrd="0" presId="urn:microsoft.com/office/officeart/2005/8/layout/cycle2"/>
    <dgm:cxn modelId="{E5F299BF-12EA-4A90-8D00-F761BCB3F63D}" type="presOf" srcId="{EBCA7AD9-6E14-468F-8B75-26A7C7EB72DB}" destId="{6E0D4439-8E3A-473B-87AB-32F8CD5EDCAF}" srcOrd="1" destOrd="0" presId="urn:microsoft.com/office/officeart/2005/8/layout/cycle2"/>
    <dgm:cxn modelId="{4DDCAEE3-AA61-4EF7-81BF-370236876FA4}" type="presOf" srcId="{A6195E6A-6376-4936-83A8-234C6AA68869}" destId="{02153357-5A55-4A13-AF15-FFD453AC55B0}" srcOrd="0" destOrd="0" presId="urn:microsoft.com/office/officeart/2005/8/layout/cycle2"/>
    <dgm:cxn modelId="{F55DEE3B-10C6-428C-9A1D-2A486AFBC204}" type="presOf" srcId="{D795AFC3-26C7-4925-B897-91AC55AD99B6}" destId="{E325CB4B-D7DD-4D99-96A6-FAEC73DB43CD}" srcOrd="0" destOrd="0" presId="urn:microsoft.com/office/officeart/2005/8/layout/cycle2"/>
    <dgm:cxn modelId="{4247D7DE-5DD5-406B-AE41-9E79FC2192BD}" type="presOf" srcId="{D73FE893-BFA9-4C6B-862B-53D26395E51E}" destId="{BC0D8983-81E0-404E-B6C6-460C1DAB5A8C}" srcOrd="0" destOrd="0" presId="urn:microsoft.com/office/officeart/2005/8/layout/cycle2"/>
    <dgm:cxn modelId="{87D13B7D-BA23-4467-9C7A-9370672D6617}" type="presOf" srcId="{C4F67EE3-25DB-45B7-9231-EAAC6BA8A4A8}" destId="{6E99D546-FE0E-4695-BA83-3DFA5ECE2096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4E120C00-45A5-42FD-8E79-25F263075B56}" type="presOf" srcId="{4612925C-2A29-4679-A794-90BCC3556903}" destId="{DF4B58A9-D1C0-4A9F-B24E-E219E141A156}" srcOrd="1" destOrd="0" presId="urn:microsoft.com/office/officeart/2005/8/layout/cycle2"/>
    <dgm:cxn modelId="{B2A024C5-38F0-445F-BAFC-8919B6FAA20E}" type="presOf" srcId="{2BB6DB1D-6EF6-4CD9-94FA-AED32CEF5547}" destId="{CE00D3BC-9677-457C-9C55-D23F3FCE2535}" srcOrd="0" destOrd="0" presId="urn:microsoft.com/office/officeart/2005/8/layout/cycle2"/>
    <dgm:cxn modelId="{FB0B1568-2C06-4DC1-BE8F-99EC17F2224F}" type="presOf" srcId="{4612925C-2A29-4679-A794-90BCC3556903}" destId="{292AC7E0-D48C-4647-9E8A-6B78DD185733}" srcOrd="0" destOrd="0" presId="urn:microsoft.com/office/officeart/2005/8/layout/cycle2"/>
    <dgm:cxn modelId="{6362D7AF-F94F-4639-BFA4-EAC326F42872}" type="presOf" srcId="{CDCA953C-F956-4BDC-954A-132D73E84379}" destId="{9AF37CC9-B705-424D-ADE5-B49C9D32B7BE}" srcOrd="0" destOrd="0" presId="urn:microsoft.com/office/officeart/2005/8/layout/cycle2"/>
    <dgm:cxn modelId="{B1D00749-5C2F-4F13-9F80-DADBDE685EBF}" type="presOf" srcId="{774265AB-C9CB-40B9-834C-49D0AEEF6700}" destId="{BB8F4D73-36BE-4212-8DEB-075370DA8EDA}" srcOrd="1" destOrd="0" presId="urn:microsoft.com/office/officeart/2005/8/layout/cycle2"/>
    <dgm:cxn modelId="{445E7C40-7AF5-4C31-A7E8-130472C17344}" type="presOf" srcId="{3B431EEB-3830-41F8-8584-6DC349A1D559}" destId="{653465EB-B141-47A2-88C6-6B1072CF27DC}" srcOrd="0" destOrd="0" presId="urn:microsoft.com/office/officeart/2005/8/layout/cycle2"/>
    <dgm:cxn modelId="{62C2185B-89FE-408E-847E-542E8BB6868B}" type="presOf" srcId="{D795AFC3-26C7-4925-B897-91AC55AD99B6}" destId="{266AEE78-958E-45B9-B0F0-40F0C9266460}" srcOrd="1" destOrd="0" presId="urn:microsoft.com/office/officeart/2005/8/layout/cycle2"/>
    <dgm:cxn modelId="{848A5037-5B74-4C74-ACFA-A940AE3AA108}" type="presOf" srcId="{075E6554-0B53-442E-A165-9DB0493ADF24}" destId="{A2EFF317-4698-46DE-88D5-C13DB4420D42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D4D4F125-B081-41FC-AB2A-F3CBAD47F5BE}" type="presOf" srcId="{CDCA953C-F956-4BDC-954A-132D73E84379}" destId="{44DD0375-BAD1-44EB-8632-90E6839B2476}" srcOrd="1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76BB6574-91E2-4D84-8A6B-96AD12D57937}" type="presParOf" srcId="{A2EFF317-4698-46DE-88D5-C13DB4420D42}" destId="{BC0D8983-81E0-404E-B6C6-460C1DAB5A8C}" srcOrd="0" destOrd="0" presId="urn:microsoft.com/office/officeart/2005/8/layout/cycle2"/>
    <dgm:cxn modelId="{72278022-06D8-4034-9DF1-A92AD32F2F4F}" type="presParOf" srcId="{A2EFF317-4698-46DE-88D5-C13DB4420D42}" destId="{E325CB4B-D7DD-4D99-96A6-FAEC73DB43CD}" srcOrd="1" destOrd="0" presId="urn:microsoft.com/office/officeart/2005/8/layout/cycle2"/>
    <dgm:cxn modelId="{E2DCECAB-E4C3-4057-80D1-7466C1E1980B}" type="presParOf" srcId="{E325CB4B-D7DD-4D99-96A6-FAEC73DB43CD}" destId="{266AEE78-958E-45B9-B0F0-40F0C9266460}" srcOrd="0" destOrd="0" presId="urn:microsoft.com/office/officeart/2005/8/layout/cycle2"/>
    <dgm:cxn modelId="{372FE7B3-DE1F-4E2D-8D86-7B6234FBA7C5}" type="presParOf" srcId="{A2EFF317-4698-46DE-88D5-C13DB4420D42}" destId="{653465EB-B141-47A2-88C6-6B1072CF27DC}" srcOrd="2" destOrd="0" presId="urn:microsoft.com/office/officeart/2005/8/layout/cycle2"/>
    <dgm:cxn modelId="{D9C94E68-2EB8-4D06-9AAA-C98D7496D95B}" type="presParOf" srcId="{A2EFF317-4698-46DE-88D5-C13DB4420D42}" destId="{2682E2D1-321E-4C2F-803C-A9AAA588C0F1}" srcOrd="3" destOrd="0" presId="urn:microsoft.com/office/officeart/2005/8/layout/cycle2"/>
    <dgm:cxn modelId="{D6B2372C-F32B-428B-A0EF-DC88FEFA3BD6}" type="presParOf" srcId="{2682E2D1-321E-4C2F-803C-A9AAA588C0F1}" destId="{BB8F4D73-36BE-4212-8DEB-075370DA8EDA}" srcOrd="0" destOrd="0" presId="urn:microsoft.com/office/officeart/2005/8/layout/cycle2"/>
    <dgm:cxn modelId="{C4495F54-C4FF-4A7E-AB18-3D1E7202349E}" type="presParOf" srcId="{A2EFF317-4698-46DE-88D5-C13DB4420D42}" destId="{6E99D546-FE0E-4695-BA83-3DFA5ECE2096}" srcOrd="4" destOrd="0" presId="urn:microsoft.com/office/officeart/2005/8/layout/cycle2"/>
    <dgm:cxn modelId="{4BFEE2E1-B15E-4C49-A884-F0ADE48CC8D3}" type="presParOf" srcId="{A2EFF317-4698-46DE-88D5-C13DB4420D42}" destId="{292AC7E0-D48C-4647-9E8A-6B78DD185733}" srcOrd="5" destOrd="0" presId="urn:microsoft.com/office/officeart/2005/8/layout/cycle2"/>
    <dgm:cxn modelId="{28CEA2EC-20D7-47EB-8BA2-1BF439D0F1C8}" type="presParOf" srcId="{292AC7E0-D48C-4647-9E8A-6B78DD185733}" destId="{DF4B58A9-D1C0-4A9F-B24E-E219E141A156}" srcOrd="0" destOrd="0" presId="urn:microsoft.com/office/officeart/2005/8/layout/cycle2"/>
    <dgm:cxn modelId="{FCF0F3A4-0877-41C2-A0DC-B1243B96CAAD}" type="presParOf" srcId="{A2EFF317-4698-46DE-88D5-C13DB4420D42}" destId="{CE00D3BC-9677-457C-9C55-D23F3FCE2535}" srcOrd="6" destOrd="0" presId="urn:microsoft.com/office/officeart/2005/8/layout/cycle2"/>
    <dgm:cxn modelId="{24F28140-79D9-4873-A75A-63FB2904FA58}" type="presParOf" srcId="{A2EFF317-4698-46DE-88D5-C13DB4420D42}" destId="{1DD428AF-01EA-4111-A902-2C06AC45CF65}" srcOrd="7" destOrd="0" presId="urn:microsoft.com/office/officeart/2005/8/layout/cycle2"/>
    <dgm:cxn modelId="{4C0ADB95-695B-4D4B-BCA7-0DE4D65235BA}" type="presParOf" srcId="{1DD428AF-01EA-4111-A902-2C06AC45CF65}" destId="{5E0C6FED-47B8-42F2-B7C5-01138CB46031}" srcOrd="0" destOrd="0" presId="urn:microsoft.com/office/officeart/2005/8/layout/cycle2"/>
    <dgm:cxn modelId="{1114BA25-BA8E-4D7B-B185-62B3F5A222DD}" type="presParOf" srcId="{A2EFF317-4698-46DE-88D5-C13DB4420D42}" destId="{02153357-5A55-4A13-AF15-FFD453AC55B0}" srcOrd="8" destOrd="0" presId="urn:microsoft.com/office/officeart/2005/8/layout/cycle2"/>
    <dgm:cxn modelId="{B99260B4-5753-4DBB-8DE4-A2E76D5FE2C1}" type="presParOf" srcId="{A2EFF317-4698-46DE-88D5-C13DB4420D42}" destId="{F9006171-BEDA-4E9C-A210-03D6ED0A59A0}" srcOrd="9" destOrd="0" presId="urn:microsoft.com/office/officeart/2005/8/layout/cycle2"/>
    <dgm:cxn modelId="{1E36BC9A-5E00-4EA2-93B5-5FCEFA53435A}" type="presParOf" srcId="{F9006171-BEDA-4E9C-A210-03D6ED0A59A0}" destId="{6E0D4439-8E3A-473B-87AB-32F8CD5EDCAF}" srcOrd="0" destOrd="0" presId="urn:microsoft.com/office/officeart/2005/8/layout/cycle2"/>
    <dgm:cxn modelId="{42E0A1DF-CB4F-4A76-97A4-C3592DA29423}" type="presParOf" srcId="{A2EFF317-4698-46DE-88D5-C13DB4420D42}" destId="{EB1107DC-6BE9-4C57-A6F5-8E7246C34326}" srcOrd="10" destOrd="0" presId="urn:microsoft.com/office/officeart/2005/8/layout/cycle2"/>
    <dgm:cxn modelId="{95DED928-196E-433C-ACC6-8FE6BD84C86C}" type="presParOf" srcId="{A2EFF317-4698-46DE-88D5-C13DB4420D42}" destId="{9AF37CC9-B705-424D-ADE5-B49C9D32B7BE}" srcOrd="11" destOrd="0" presId="urn:microsoft.com/office/officeart/2005/8/layout/cycle2"/>
    <dgm:cxn modelId="{57019195-5DB2-4B2C-BD27-C419F88C7842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5E6554-0B53-442E-A165-9DB0493ADF2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FE893-BFA9-4C6B-862B-53D26395E51E}">
      <dgm:prSet phldrT="[Text]" phldr="1"/>
      <dgm:spPr/>
      <dgm:t>
        <a:bodyPr/>
        <a:lstStyle/>
        <a:p>
          <a:endParaRPr lang="en-US" dirty="0"/>
        </a:p>
      </dgm:t>
    </dgm:pt>
    <dgm:pt modelId="{B3E8DBFB-8078-4D2B-9700-904934A72EA9}" type="parTrans" cxnId="{0641A9A9-DCBD-4981-BABA-D42941231D46}">
      <dgm:prSet/>
      <dgm:spPr/>
      <dgm:t>
        <a:bodyPr/>
        <a:lstStyle/>
        <a:p>
          <a:endParaRPr lang="en-US"/>
        </a:p>
      </dgm:t>
    </dgm:pt>
    <dgm:pt modelId="{D795AFC3-26C7-4925-B897-91AC55AD99B6}" type="sibTrans" cxnId="{0641A9A9-DCBD-4981-BABA-D42941231D46}">
      <dgm:prSet/>
      <dgm:spPr/>
      <dgm:t>
        <a:bodyPr/>
        <a:lstStyle/>
        <a:p>
          <a:endParaRPr lang="en-US"/>
        </a:p>
      </dgm:t>
    </dgm:pt>
    <dgm:pt modelId="{3B431EEB-3830-41F8-8584-6DC349A1D559}">
      <dgm:prSet phldrT="[Text]" phldr="1"/>
      <dgm:spPr/>
      <dgm:t>
        <a:bodyPr/>
        <a:lstStyle/>
        <a:p>
          <a:endParaRPr lang="en-US"/>
        </a:p>
      </dgm:t>
    </dgm:pt>
    <dgm:pt modelId="{0E93967A-AD61-470B-AE5B-175A98BFBD0F}" type="parTrans" cxnId="{1FAE7CA6-35AB-4CD0-B1D5-372B11491B54}">
      <dgm:prSet/>
      <dgm:spPr/>
      <dgm:t>
        <a:bodyPr/>
        <a:lstStyle/>
        <a:p>
          <a:endParaRPr lang="en-US"/>
        </a:p>
      </dgm:t>
    </dgm:pt>
    <dgm:pt modelId="{774265AB-C9CB-40B9-834C-49D0AEEF6700}" type="sibTrans" cxnId="{1FAE7CA6-35AB-4CD0-B1D5-372B11491B54}">
      <dgm:prSet/>
      <dgm:spPr/>
      <dgm:t>
        <a:bodyPr/>
        <a:lstStyle/>
        <a:p>
          <a:endParaRPr lang="en-US"/>
        </a:p>
      </dgm:t>
    </dgm:pt>
    <dgm:pt modelId="{C4F67EE3-25DB-45B7-9231-EAAC6BA8A4A8}">
      <dgm:prSet phldrT="[Text]" phldr="1"/>
      <dgm:spPr/>
      <dgm:t>
        <a:bodyPr/>
        <a:lstStyle/>
        <a:p>
          <a:endParaRPr lang="en-US"/>
        </a:p>
      </dgm:t>
    </dgm:pt>
    <dgm:pt modelId="{ECB65A52-5C9E-481A-BDE6-7880DEF71B08}" type="parTrans" cxnId="{A2CC99EC-CF79-4494-A829-45CA84D74C82}">
      <dgm:prSet/>
      <dgm:spPr/>
      <dgm:t>
        <a:bodyPr/>
        <a:lstStyle/>
        <a:p>
          <a:endParaRPr lang="en-US"/>
        </a:p>
      </dgm:t>
    </dgm:pt>
    <dgm:pt modelId="{4612925C-2A29-4679-A794-90BCC3556903}" type="sibTrans" cxnId="{A2CC99EC-CF79-4494-A829-45CA84D74C82}">
      <dgm:prSet/>
      <dgm:spPr/>
      <dgm:t>
        <a:bodyPr/>
        <a:lstStyle/>
        <a:p>
          <a:endParaRPr lang="en-US"/>
        </a:p>
      </dgm:t>
    </dgm:pt>
    <dgm:pt modelId="{2BB6DB1D-6EF6-4CD9-94FA-AED32CEF5547}">
      <dgm:prSet phldrT="[Text]" phldr="1"/>
      <dgm:spPr/>
      <dgm:t>
        <a:bodyPr/>
        <a:lstStyle/>
        <a:p>
          <a:endParaRPr lang="en-US"/>
        </a:p>
      </dgm:t>
    </dgm:pt>
    <dgm:pt modelId="{8DA20C35-9B8B-4859-A5D7-818759C3B8E2}" type="parTrans" cxnId="{DA2B70F7-6BA3-4E05-9D12-69EE925FC5E1}">
      <dgm:prSet/>
      <dgm:spPr/>
      <dgm:t>
        <a:bodyPr/>
        <a:lstStyle/>
        <a:p>
          <a:endParaRPr lang="en-US"/>
        </a:p>
      </dgm:t>
    </dgm:pt>
    <dgm:pt modelId="{929CC433-A810-4434-8BA8-5FD175D8727A}" type="sibTrans" cxnId="{DA2B70F7-6BA3-4E05-9D12-69EE925FC5E1}">
      <dgm:prSet/>
      <dgm:spPr/>
      <dgm:t>
        <a:bodyPr/>
        <a:lstStyle/>
        <a:p>
          <a:endParaRPr lang="en-US"/>
        </a:p>
      </dgm:t>
    </dgm:pt>
    <dgm:pt modelId="{6505C158-2F3D-4A92-9A76-84AF830828BB}">
      <dgm:prSet/>
      <dgm:spPr/>
      <dgm:t>
        <a:bodyPr/>
        <a:lstStyle/>
        <a:p>
          <a:endParaRPr lang="en-US"/>
        </a:p>
      </dgm:t>
    </dgm:pt>
    <dgm:pt modelId="{F36EBCB8-90FE-4E36-9497-0C7741A1EAF6}" type="parTrans" cxnId="{75C5C494-0AF0-45A7-849A-FA994103D7D9}">
      <dgm:prSet/>
      <dgm:spPr/>
      <dgm:t>
        <a:bodyPr/>
        <a:lstStyle/>
        <a:p>
          <a:endParaRPr lang="en-US"/>
        </a:p>
      </dgm:t>
    </dgm:pt>
    <dgm:pt modelId="{CDCA953C-F956-4BDC-954A-132D73E84379}" type="sibTrans" cxnId="{75C5C494-0AF0-45A7-849A-FA994103D7D9}">
      <dgm:prSet/>
      <dgm:spPr/>
      <dgm:t>
        <a:bodyPr/>
        <a:lstStyle/>
        <a:p>
          <a:endParaRPr lang="en-US"/>
        </a:p>
      </dgm:t>
    </dgm:pt>
    <dgm:pt modelId="{A6195E6A-6376-4936-83A8-234C6AA68869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CA7AD9-6E14-468F-8B75-26A7C7EB72DB}" type="sibTrans" cxnId="{AC963C28-C41D-45E5-82D6-9BB4D4B8F593}">
      <dgm:prSet/>
      <dgm:spPr/>
      <dgm:t>
        <a:bodyPr/>
        <a:lstStyle/>
        <a:p>
          <a:endParaRPr lang="en-US"/>
        </a:p>
      </dgm:t>
    </dgm:pt>
    <dgm:pt modelId="{103A9050-8156-4CE7-91FC-5B2592ED8CA3}" type="parTrans" cxnId="{AC963C28-C41D-45E5-82D6-9BB4D4B8F593}">
      <dgm:prSet/>
      <dgm:spPr/>
      <dgm:t>
        <a:bodyPr/>
        <a:lstStyle/>
        <a:p>
          <a:endParaRPr lang="en-US"/>
        </a:p>
      </dgm:t>
    </dgm:pt>
    <dgm:pt modelId="{A2EFF317-4698-46DE-88D5-C13DB4420D42}" type="pres">
      <dgm:prSet presAssocID="{075E6554-0B53-442E-A165-9DB0493ADF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D8983-81E0-404E-B6C6-460C1DAB5A8C}" type="pres">
      <dgm:prSet presAssocID="{D73FE893-BFA9-4C6B-862B-53D26395E5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CB4B-D7DD-4D99-96A6-FAEC73DB43CD}" type="pres">
      <dgm:prSet presAssocID="{D795AFC3-26C7-4925-B897-91AC55AD99B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66AEE78-958E-45B9-B0F0-40F0C9266460}" type="pres">
      <dgm:prSet presAssocID="{D795AFC3-26C7-4925-B897-91AC55AD99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53465EB-B141-47A2-88C6-6B1072CF27DC}" type="pres">
      <dgm:prSet presAssocID="{3B431EEB-3830-41F8-8584-6DC349A1D55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2E2D1-321E-4C2F-803C-A9AAA588C0F1}" type="pres">
      <dgm:prSet presAssocID="{774265AB-C9CB-40B9-834C-49D0AEEF670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B8F4D73-36BE-4212-8DEB-075370DA8EDA}" type="pres">
      <dgm:prSet presAssocID="{774265AB-C9CB-40B9-834C-49D0AEEF670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99D546-FE0E-4695-BA83-3DFA5ECE2096}" type="pres">
      <dgm:prSet presAssocID="{C4F67EE3-25DB-45B7-9231-EAAC6BA8A4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AC7E0-D48C-4647-9E8A-6B78DD185733}" type="pres">
      <dgm:prSet presAssocID="{4612925C-2A29-4679-A794-90BCC3556903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F4B58A9-D1C0-4A9F-B24E-E219E141A156}" type="pres">
      <dgm:prSet presAssocID="{4612925C-2A29-4679-A794-90BCC355690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E00D3BC-9677-457C-9C55-D23F3FCE2535}" type="pres">
      <dgm:prSet presAssocID="{2BB6DB1D-6EF6-4CD9-94FA-AED32CEF55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428AF-01EA-4111-A902-2C06AC45CF65}" type="pres">
      <dgm:prSet presAssocID="{929CC433-A810-4434-8BA8-5FD175D8727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E0C6FED-47B8-42F2-B7C5-01138CB46031}" type="pres">
      <dgm:prSet presAssocID="{929CC433-A810-4434-8BA8-5FD175D8727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2153357-5A55-4A13-AF15-FFD453AC55B0}" type="pres">
      <dgm:prSet presAssocID="{A6195E6A-6376-4936-83A8-234C6AA688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6171-BEDA-4E9C-A210-03D6ED0A59A0}" type="pres">
      <dgm:prSet presAssocID="{EBCA7AD9-6E14-468F-8B75-26A7C7EB72D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E0D4439-8E3A-473B-87AB-32F8CD5EDCAF}" type="pres">
      <dgm:prSet presAssocID="{EBCA7AD9-6E14-468F-8B75-26A7C7EB72D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B1107DC-6BE9-4C57-A6F5-8E7246C34326}" type="pres">
      <dgm:prSet presAssocID="{6505C158-2F3D-4A92-9A76-84AF830828B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37CC9-B705-424D-ADE5-B49C9D32B7BE}" type="pres">
      <dgm:prSet presAssocID="{CDCA953C-F956-4BDC-954A-132D73E8437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4DD0375-BAD1-44EB-8632-90E6839B2476}" type="pres">
      <dgm:prSet presAssocID="{CDCA953C-F956-4BDC-954A-132D73E84379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15C229D-F200-4E44-A2EF-55D645243937}" type="presOf" srcId="{929CC433-A810-4434-8BA8-5FD175D8727A}" destId="{1DD428AF-01EA-4111-A902-2C06AC45CF65}" srcOrd="0" destOrd="0" presId="urn:microsoft.com/office/officeart/2005/8/layout/cycle2"/>
    <dgm:cxn modelId="{322276EC-5E31-4312-8C15-A055A6999ADC}" type="presOf" srcId="{2BB6DB1D-6EF6-4CD9-94FA-AED32CEF5547}" destId="{CE00D3BC-9677-457C-9C55-D23F3FCE2535}" srcOrd="0" destOrd="0" presId="urn:microsoft.com/office/officeart/2005/8/layout/cycle2"/>
    <dgm:cxn modelId="{1FAE7CA6-35AB-4CD0-B1D5-372B11491B54}" srcId="{075E6554-0B53-442E-A165-9DB0493ADF24}" destId="{3B431EEB-3830-41F8-8584-6DC349A1D559}" srcOrd="1" destOrd="0" parTransId="{0E93967A-AD61-470B-AE5B-175A98BFBD0F}" sibTransId="{774265AB-C9CB-40B9-834C-49D0AEEF6700}"/>
    <dgm:cxn modelId="{38B7D26C-0728-4373-992F-6B4D8CD17D6A}" type="presOf" srcId="{D795AFC3-26C7-4925-B897-91AC55AD99B6}" destId="{266AEE78-958E-45B9-B0F0-40F0C9266460}" srcOrd="1" destOrd="0" presId="urn:microsoft.com/office/officeart/2005/8/layout/cycle2"/>
    <dgm:cxn modelId="{DA2B70F7-6BA3-4E05-9D12-69EE925FC5E1}" srcId="{075E6554-0B53-442E-A165-9DB0493ADF24}" destId="{2BB6DB1D-6EF6-4CD9-94FA-AED32CEF5547}" srcOrd="3" destOrd="0" parTransId="{8DA20C35-9B8B-4859-A5D7-818759C3B8E2}" sibTransId="{929CC433-A810-4434-8BA8-5FD175D8727A}"/>
    <dgm:cxn modelId="{F082A800-0437-4B0F-9947-434E55BD0134}" type="presOf" srcId="{EBCA7AD9-6E14-468F-8B75-26A7C7EB72DB}" destId="{6E0D4439-8E3A-473B-87AB-32F8CD5EDCAF}" srcOrd="1" destOrd="0" presId="urn:microsoft.com/office/officeart/2005/8/layout/cycle2"/>
    <dgm:cxn modelId="{5AA32409-D111-4769-888C-05B6281AE489}" type="presOf" srcId="{EBCA7AD9-6E14-468F-8B75-26A7C7EB72DB}" destId="{F9006171-BEDA-4E9C-A210-03D6ED0A59A0}" srcOrd="0" destOrd="0" presId="urn:microsoft.com/office/officeart/2005/8/layout/cycle2"/>
    <dgm:cxn modelId="{0641A9A9-DCBD-4981-BABA-D42941231D46}" srcId="{075E6554-0B53-442E-A165-9DB0493ADF24}" destId="{D73FE893-BFA9-4C6B-862B-53D26395E51E}" srcOrd="0" destOrd="0" parTransId="{B3E8DBFB-8078-4D2B-9700-904934A72EA9}" sibTransId="{D795AFC3-26C7-4925-B897-91AC55AD99B6}"/>
    <dgm:cxn modelId="{1A6866D8-8832-4F91-AC53-6112AC1CC6D9}" type="presOf" srcId="{C4F67EE3-25DB-45B7-9231-EAAC6BA8A4A8}" destId="{6E99D546-FE0E-4695-BA83-3DFA5ECE2096}" srcOrd="0" destOrd="0" presId="urn:microsoft.com/office/officeart/2005/8/layout/cycle2"/>
    <dgm:cxn modelId="{7CC3B567-61CC-4AB1-9DCF-283795075E20}" type="presOf" srcId="{4612925C-2A29-4679-A794-90BCC3556903}" destId="{DF4B58A9-D1C0-4A9F-B24E-E219E141A156}" srcOrd="1" destOrd="0" presId="urn:microsoft.com/office/officeart/2005/8/layout/cycle2"/>
    <dgm:cxn modelId="{ADD26A11-AC5C-4170-8D8B-DDFE7F7CE037}" type="presOf" srcId="{774265AB-C9CB-40B9-834C-49D0AEEF6700}" destId="{2682E2D1-321E-4C2F-803C-A9AAA588C0F1}" srcOrd="0" destOrd="0" presId="urn:microsoft.com/office/officeart/2005/8/layout/cycle2"/>
    <dgm:cxn modelId="{75C5C494-0AF0-45A7-849A-FA994103D7D9}" srcId="{075E6554-0B53-442E-A165-9DB0493ADF24}" destId="{6505C158-2F3D-4A92-9A76-84AF830828BB}" srcOrd="5" destOrd="0" parTransId="{F36EBCB8-90FE-4E36-9497-0C7741A1EAF6}" sibTransId="{CDCA953C-F956-4BDC-954A-132D73E84379}"/>
    <dgm:cxn modelId="{863CC1C8-CEA2-4214-A33A-0465FD012BB9}" type="presOf" srcId="{D795AFC3-26C7-4925-B897-91AC55AD99B6}" destId="{E325CB4B-D7DD-4D99-96A6-FAEC73DB43CD}" srcOrd="0" destOrd="0" presId="urn:microsoft.com/office/officeart/2005/8/layout/cycle2"/>
    <dgm:cxn modelId="{F8504E6B-E514-465C-9C0B-CCD9DF0D5C50}" type="presOf" srcId="{075E6554-0B53-442E-A165-9DB0493ADF24}" destId="{A2EFF317-4698-46DE-88D5-C13DB4420D42}" srcOrd="0" destOrd="0" presId="urn:microsoft.com/office/officeart/2005/8/layout/cycle2"/>
    <dgm:cxn modelId="{A942BA58-3492-45BA-A0A6-CEDBB3A1BFD6}" type="presOf" srcId="{6505C158-2F3D-4A92-9A76-84AF830828BB}" destId="{EB1107DC-6BE9-4C57-A6F5-8E7246C34326}" srcOrd="0" destOrd="0" presId="urn:microsoft.com/office/officeart/2005/8/layout/cycle2"/>
    <dgm:cxn modelId="{C887FA9F-D102-49C7-857A-36F82F34EA47}" type="presOf" srcId="{3B431EEB-3830-41F8-8584-6DC349A1D559}" destId="{653465EB-B141-47A2-88C6-6B1072CF27DC}" srcOrd="0" destOrd="0" presId="urn:microsoft.com/office/officeart/2005/8/layout/cycle2"/>
    <dgm:cxn modelId="{AC963C28-C41D-45E5-82D6-9BB4D4B8F593}" srcId="{075E6554-0B53-442E-A165-9DB0493ADF24}" destId="{A6195E6A-6376-4936-83A8-234C6AA68869}" srcOrd="4" destOrd="0" parTransId="{103A9050-8156-4CE7-91FC-5B2592ED8CA3}" sibTransId="{EBCA7AD9-6E14-468F-8B75-26A7C7EB72DB}"/>
    <dgm:cxn modelId="{E16CB07F-D07B-4262-B484-D879223B7F80}" type="presOf" srcId="{A6195E6A-6376-4936-83A8-234C6AA68869}" destId="{02153357-5A55-4A13-AF15-FFD453AC55B0}" srcOrd="0" destOrd="0" presId="urn:microsoft.com/office/officeart/2005/8/layout/cycle2"/>
    <dgm:cxn modelId="{E3928B03-659A-4E9B-B6A4-29E516601822}" type="presOf" srcId="{D73FE893-BFA9-4C6B-862B-53D26395E51E}" destId="{BC0D8983-81E0-404E-B6C6-460C1DAB5A8C}" srcOrd="0" destOrd="0" presId="urn:microsoft.com/office/officeart/2005/8/layout/cycle2"/>
    <dgm:cxn modelId="{184498A6-ED3C-44E5-9380-306D33DBF965}" type="presOf" srcId="{774265AB-C9CB-40B9-834C-49D0AEEF6700}" destId="{BB8F4D73-36BE-4212-8DEB-075370DA8EDA}" srcOrd="1" destOrd="0" presId="urn:microsoft.com/office/officeart/2005/8/layout/cycle2"/>
    <dgm:cxn modelId="{9FD4EF5D-305C-4608-B267-ABF602385EBE}" type="presOf" srcId="{CDCA953C-F956-4BDC-954A-132D73E84379}" destId="{9AF37CC9-B705-424D-ADE5-B49C9D32B7BE}" srcOrd="0" destOrd="0" presId="urn:microsoft.com/office/officeart/2005/8/layout/cycle2"/>
    <dgm:cxn modelId="{994E7D8B-F8E9-411F-94F0-EB43A8CD8337}" type="presOf" srcId="{929CC433-A810-4434-8BA8-5FD175D8727A}" destId="{5E0C6FED-47B8-42F2-B7C5-01138CB46031}" srcOrd="1" destOrd="0" presId="urn:microsoft.com/office/officeart/2005/8/layout/cycle2"/>
    <dgm:cxn modelId="{91B7A391-F6E6-4B11-BB5E-A76A54558F86}" type="presOf" srcId="{4612925C-2A29-4679-A794-90BCC3556903}" destId="{292AC7E0-D48C-4647-9E8A-6B78DD185733}" srcOrd="0" destOrd="0" presId="urn:microsoft.com/office/officeart/2005/8/layout/cycle2"/>
    <dgm:cxn modelId="{A2CC99EC-CF79-4494-A829-45CA84D74C82}" srcId="{075E6554-0B53-442E-A165-9DB0493ADF24}" destId="{C4F67EE3-25DB-45B7-9231-EAAC6BA8A4A8}" srcOrd="2" destOrd="0" parTransId="{ECB65A52-5C9E-481A-BDE6-7880DEF71B08}" sibTransId="{4612925C-2A29-4679-A794-90BCC3556903}"/>
    <dgm:cxn modelId="{91C17BCD-DA87-4A2D-9090-71CA1ACEA434}" type="presOf" srcId="{CDCA953C-F956-4BDC-954A-132D73E84379}" destId="{44DD0375-BAD1-44EB-8632-90E6839B2476}" srcOrd="1" destOrd="0" presId="urn:microsoft.com/office/officeart/2005/8/layout/cycle2"/>
    <dgm:cxn modelId="{8D70C4E1-8076-4FAD-A276-5285E42F881C}" type="presParOf" srcId="{A2EFF317-4698-46DE-88D5-C13DB4420D42}" destId="{BC0D8983-81E0-404E-B6C6-460C1DAB5A8C}" srcOrd="0" destOrd="0" presId="urn:microsoft.com/office/officeart/2005/8/layout/cycle2"/>
    <dgm:cxn modelId="{3322FA78-B295-404B-BEAB-9E045090CC57}" type="presParOf" srcId="{A2EFF317-4698-46DE-88D5-C13DB4420D42}" destId="{E325CB4B-D7DD-4D99-96A6-FAEC73DB43CD}" srcOrd="1" destOrd="0" presId="urn:microsoft.com/office/officeart/2005/8/layout/cycle2"/>
    <dgm:cxn modelId="{EEECFA32-FF5D-4E7C-8F86-F7F7C4DDEE7D}" type="presParOf" srcId="{E325CB4B-D7DD-4D99-96A6-FAEC73DB43CD}" destId="{266AEE78-958E-45B9-B0F0-40F0C9266460}" srcOrd="0" destOrd="0" presId="urn:microsoft.com/office/officeart/2005/8/layout/cycle2"/>
    <dgm:cxn modelId="{19CD7E72-29D4-47A7-9D2F-69AC6EC00DF3}" type="presParOf" srcId="{A2EFF317-4698-46DE-88D5-C13DB4420D42}" destId="{653465EB-B141-47A2-88C6-6B1072CF27DC}" srcOrd="2" destOrd="0" presId="urn:microsoft.com/office/officeart/2005/8/layout/cycle2"/>
    <dgm:cxn modelId="{0680A517-8AF1-442B-ABFB-D003F441E6ED}" type="presParOf" srcId="{A2EFF317-4698-46DE-88D5-C13DB4420D42}" destId="{2682E2D1-321E-4C2F-803C-A9AAA588C0F1}" srcOrd="3" destOrd="0" presId="urn:microsoft.com/office/officeart/2005/8/layout/cycle2"/>
    <dgm:cxn modelId="{14DAE630-261A-4547-96F5-9F965382C6C7}" type="presParOf" srcId="{2682E2D1-321E-4C2F-803C-A9AAA588C0F1}" destId="{BB8F4D73-36BE-4212-8DEB-075370DA8EDA}" srcOrd="0" destOrd="0" presId="urn:microsoft.com/office/officeart/2005/8/layout/cycle2"/>
    <dgm:cxn modelId="{DFE2DD3E-B00C-4D30-BF3D-4762E7D54011}" type="presParOf" srcId="{A2EFF317-4698-46DE-88D5-C13DB4420D42}" destId="{6E99D546-FE0E-4695-BA83-3DFA5ECE2096}" srcOrd="4" destOrd="0" presId="urn:microsoft.com/office/officeart/2005/8/layout/cycle2"/>
    <dgm:cxn modelId="{C417B779-6A81-4A1D-AF5B-EE037C9D1072}" type="presParOf" srcId="{A2EFF317-4698-46DE-88D5-C13DB4420D42}" destId="{292AC7E0-D48C-4647-9E8A-6B78DD185733}" srcOrd="5" destOrd="0" presId="urn:microsoft.com/office/officeart/2005/8/layout/cycle2"/>
    <dgm:cxn modelId="{79B15771-7934-4DB2-99D8-118D47A2B3C4}" type="presParOf" srcId="{292AC7E0-D48C-4647-9E8A-6B78DD185733}" destId="{DF4B58A9-D1C0-4A9F-B24E-E219E141A156}" srcOrd="0" destOrd="0" presId="urn:microsoft.com/office/officeart/2005/8/layout/cycle2"/>
    <dgm:cxn modelId="{AFD38D3A-75D6-4B86-9BB5-BF056F2E5F7D}" type="presParOf" srcId="{A2EFF317-4698-46DE-88D5-C13DB4420D42}" destId="{CE00D3BC-9677-457C-9C55-D23F3FCE2535}" srcOrd="6" destOrd="0" presId="urn:microsoft.com/office/officeart/2005/8/layout/cycle2"/>
    <dgm:cxn modelId="{EA07F494-3DF6-4E02-8B44-9467BB3E58E5}" type="presParOf" srcId="{A2EFF317-4698-46DE-88D5-C13DB4420D42}" destId="{1DD428AF-01EA-4111-A902-2C06AC45CF65}" srcOrd="7" destOrd="0" presId="urn:microsoft.com/office/officeart/2005/8/layout/cycle2"/>
    <dgm:cxn modelId="{E310BF76-8C86-4A1C-969E-10BBA81BDC4A}" type="presParOf" srcId="{1DD428AF-01EA-4111-A902-2C06AC45CF65}" destId="{5E0C6FED-47B8-42F2-B7C5-01138CB46031}" srcOrd="0" destOrd="0" presId="urn:microsoft.com/office/officeart/2005/8/layout/cycle2"/>
    <dgm:cxn modelId="{8C6C5AE5-53DB-411F-845D-54450AF07271}" type="presParOf" srcId="{A2EFF317-4698-46DE-88D5-C13DB4420D42}" destId="{02153357-5A55-4A13-AF15-FFD453AC55B0}" srcOrd="8" destOrd="0" presId="urn:microsoft.com/office/officeart/2005/8/layout/cycle2"/>
    <dgm:cxn modelId="{2156E575-90A9-4FC6-8504-F32CBED062AB}" type="presParOf" srcId="{A2EFF317-4698-46DE-88D5-C13DB4420D42}" destId="{F9006171-BEDA-4E9C-A210-03D6ED0A59A0}" srcOrd="9" destOrd="0" presId="urn:microsoft.com/office/officeart/2005/8/layout/cycle2"/>
    <dgm:cxn modelId="{3EFD4E8F-C039-4B5A-B18A-0369B3BB915F}" type="presParOf" srcId="{F9006171-BEDA-4E9C-A210-03D6ED0A59A0}" destId="{6E0D4439-8E3A-473B-87AB-32F8CD5EDCAF}" srcOrd="0" destOrd="0" presId="urn:microsoft.com/office/officeart/2005/8/layout/cycle2"/>
    <dgm:cxn modelId="{ACC7B113-EE03-4730-B2BD-3F8EBE77BF8A}" type="presParOf" srcId="{A2EFF317-4698-46DE-88D5-C13DB4420D42}" destId="{EB1107DC-6BE9-4C57-A6F5-8E7246C34326}" srcOrd="10" destOrd="0" presId="urn:microsoft.com/office/officeart/2005/8/layout/cycle2"/>
    <dgm:cxn modelId="{6B80C688-4F91-4DC6-A3AB-8CC75D897803}" type="presParOf" srcId="{A2EFF317-4698-46DE-88D5-C13DB4420D42}" destId="{9AF37CC9-B705-424D-ADE5-B49C9D32B7BE}" srcOrd="11" destOrd="0" presId="urn:microsoft.com/office/officeart/2005/8/layout/cycle2"/>
    <dgm:cxn modelId="{1ECAAAAE-0259-48F4-A774-985F560EED35}" type="presParOf" srcId="{9AF37CC9-B705-424D-ADE5-B49C9D32B7BE}" destId="{44DD0375-BAD1-44EB-8632-90E6839B24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D8983-81E0-404E-B6C6-460C1DAB5A8C}">
      <dsp:nvSpPr>
        <dsp:cNvPr id="0" name=""/>
        <dsp:cNvSpPr/>
      </dsp:nvSpPr>
      <dsp:spPr>
        <a:xfrm>
          <a:off x="3387328" y="632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585520" y="198824"/>
        <a:ext cx="956959" cy="956959"/>
      </dsp:txXfrm>
    </dsp:sp>
    <dsp:sp modelId="{E325CB4B-D7DD-4D99-96A6-FAEC73DB43CD}">
      <dsp:nvSpPr>
        <dsp:cNvPr id="0" name=""/>
        <dsp:cNvSpPr/>
      </dsp:nvSpPr>
      <dsp:spPr>
        <a:xfrm rot="1800000">
          <a:off x="4755226" y="95184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2455" y="1016217"/>
        <a:ext cx="251792" cy="274051"/>
      </dsp:txXfrm>
    </dsp:sp>
    <dsp:sp modelId="{653465EB-B141-47A2-88C6-6B1072CF27DC}">
      <dsp:nvSpPr>
        <dsp:cNvPr id="0" name=""/>
        <dsp:cNvSpPr/>
      </dsp:nvSpPr>
      <dsp:spPr>
        <a:xfrm>
          <a:off x="5147117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1214838"/>
        <a:ext cx="956959" cy="956959"/>
      </dsp:txXfrm>
    </dsp:sp>
    <dsp:sp modelId="{2682E2D1-321E-4C2F-803C-A9AAA588C0F1}">
      <dsp:nvSpPr>
        <dsp:cNvPr id="0" name=""/>
        <dsp:cNvSpPr/>
      </dsp:nvSpPr>
      <dsp:spPr>
        <a:xfrm rot="5400000">
          <a:off x="5643937" y="2470776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97893" y="2508172"/>
        <a:ext cx="251792" cy="274051"/>
      </dsp:txXfrm>
    </dsp:sp>
    <dsp:sp modelId="{6E99D546-FE0E-4695-BA83-3DFA5ECE2096}">
      <dsp:nvSpPr>
        <dsp:cNvPr id="0" name=""/>
        <dsp:cNvSpPr/>
      </dsp:nvSpPr>
      <dsp:spPr>
        <a:xfrm>
          <a:off x="5147117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345309" y="3246868"/>
        <a:ext cx="956959" cy="956959"/>
      </dsp:txXfrm>
    </dsp:sp>
    <dsp:sp modelId="{292AC7E0-D48C-4647-9E8A-6B78DD185733}">
      <dsp:nvSpPr>
        <dsp:cNvPr id="0" name=""/>
        <dsp:cNvSpPr/>
      </dsp:nvSpPr>
      <dsp:spPr>
        <a:xfrm rot="9000000">
          <a:off x="4772859" y="3999888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4873541" y="4064261"/>
        <a:ext cx="251792" cy="274051"/>
      </dsp:txXfrm>
    </dsp:sp>
    <dsp:sp modelId="{CE00D3BC-9677-457C-9C55-D23F3FCE2535}">
      <dsp:nvSpPr>
        <dsp:cNvPr id="0" name=""/>
        <dsp:cNvSpPr/>
      </dsp:nvSpPr>
      <dsp:spPr>
        <a:xfrm>
          <a:off x="3387328" y="4064691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585520" y="4262883"/>
        <a:ext cx="956959" cy="956959"/>
      </dsp:txXfrm>
    </dsp:sp>
    <dsp:sp modelId="{1DD428AF-01EA-4111-A902-2C06AC45CF65}">
      <dsp:nvSpPr>
        <dsp:cNvPr id="0" name=""/>
        <dsp:cNvSpPr/>
      </dsp:nvSpPr>
      <dsp:spPr>
        <a:xfrm rot="12600000">
          <a:off x="3013070" y="4010069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113752" y="4128398"/>
        <a:ext cx="251792" cy="274051"/>
      </dsp:txXfrm>
    </dsp:sp>
    <dsp:sp modelId="{02153357-5A55-4A13-AF15-FFD453AC55B0}">
      <dsp:nvSpPr>
        <dsp:cNvPr id="0" name=""/>
        <dsp:cNvSpPr/>
      </dsp:nvSpPr>
      <dsp:spPr>
        <a:xfrm>
          <a:off x="1627538" y="304867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 </a:t>
          </a:r>
          <a:endParaRPr lang="en-US" sz="5800" kern="1200" dirty="0"/>
        </a:p>
      </dsp:txBody>
      <dsp:txXfrm>
        <a:off x="1825730" y="3246868"/>
        <a:ext cx="956959" cy="956959"/>
      </dsp:txXfrm>
    </dsp:sp>
    <dsp:sp modelId="{F9006171-BEDA-4E9C-A210-03D6ED0A59A0}">
      <dsp:nvSpPr>
        <dsp:cNvPr id="0" name=""/>
        <dsp:cNvSpPr/>
      </dsp:nvSpPr>
      <dsp:spPr>
        <a:xfrm rot="16200000">
          <a:off x="2124359" y="2491137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78315" y="2636444"/>
        <a:ext cx="251792" cy="274051"/>
      </dsp:txXfrm>
    </dsp:sp>
    <dsp:sp modelId="{EB1107DC-6BE9-4C57-A6F5-8E7246C34326}">
      <dsp:nvSpPr>
        <dsp:cNvPr id="0" name=""/>
        <dsp:cNvSpPr/>
      </dsp:nvSpPr>
      <dsp:spPr>
        <a:xfrm>
          <a:off x="1627538" y="1016646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1825730" y="1214838"/>
        <a:ext cx="956959" cy="956959"/>
      </dsp:txXfrm>
    </dsp:sp>
    <dsp:sp modelId="{9AF37CC9-B705-424D-ADE5-B49C9D32B7BE}">
      <dsp:nvSpPr>
        <dsp:cNvPr id="0" name=""/>
        <dsp:cNvSpPr/>
      </dsp:nvSpPr>
      <dsp:spPr>
        <a:xfrm rot="19800000">
          <a:off x="2995437" y="962024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002666" y="1080353"/>
        <a:ext cx="251792" cy="274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CDA54-3C9A-4EDD-A4D5-938158DD0CB0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8E49-BE05-4746-BCC3-09887B007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42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4C248CFF-81F9-4499-8523-80EE18CF77ED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6"/>
            <a:ext cx="5852160" cy="3780474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0CBBDF68-C74F-45A9-9CD7-A6187FB6C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3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7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take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weeks or months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see a measurable response to immunotherapy.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1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04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Interestingly, patients 1 and 8 with confirmed PRs on this study, subsequently went on to have durable responses to anti-PD-1 therapy after progression on TIL therapy. This was particularly notable for Patient 8 as his disease had progressed previously on anti-PD-1 therapy before TIL treatment, suggesting a potential synergy between the transferred TIL and the subsequent anti-PD-1 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92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53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9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mandates that ATMP production requires compliance with the Good Manufacturing Practices (GMP) guideline (2003/94/EC).4 This translates into a requirement for a solid quality system, suitable investments, and effective logistical preparation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5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“TIL more effective”,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 “Combination therapy”,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“Less IL2 treatment”,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“TIL production outsourced”,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“Automatic TIL production”.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Biologics license application</a:t>
            </a:r>
          </a:p>
          <a:p>
            <a:endParaRPr lang="en-US" sz="1200" dirty="0" smtClean="0"/>
          </a:p>
          <a:p>
            <a:r>
              <a:rPr lang="en-US" dirty="0" smtClean="0"/>
              <a:t>https://www.fool.com/investing/2021/04/29/at-a-recent-cancer-research-conference-instil-bio/</a:t>
            </a:r>
          </a:p>
          <a:p>
            <a:endParaRPr lang="en-US" dirty="0" smtClean="0"/>
          </a:p>
          <a:p>
            <a:r>
              <a:rPr lang="en-US" dirty="0" smtClean="0"/>
              <a:t>https://seekingalpha.com/news/3740071-iovance-gains-over-10-with-readthrough-from-instil-bios-regulatory-win</a:t>
            </a:r>
          </a:p>
          <a:p>
            <a:endParaRPr lang="en-US" dirty="0" smtClean="0"/>
          </a:p>
          <a:p>
            <a:r>
              <a:rPr lang="en-US" dirty="0" smtClean="0"/>
              <a:t>https://ir.iovance.com/news-releases/news-release-details/iovance-biotherapeutics-announces-regulatory-and-clinical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4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comments on IL-6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BDF68-C74F-45A9-9CD7-A6187FB6C5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6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4593" cy="68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432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400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125260" y="5373666"/>
            <a:ext cx="3093929" cy="148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374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2567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3067"/>
            <a:ext cx="10515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5616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93068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93068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32568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1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1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9" r:id="rId2"/>
    <p:sldLayoutId id="2147483770" r:id="rId3"/>
    <p:sldLayoutId id="2147483771" r:id="rId4"/>
    <p:sldLayoutId id="21474837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24E8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EB43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EB43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hyperlink" Target="https://doi.org/10.1186/s12885-020-07166-9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012" y="103738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Operationalizing </a:t>
            </a:r>
            <a:r>
              <a:rPr lang="en-US" sz="4000" dirty="0"/>
              <a:t>Delivery of TIL Therapy at Your Institution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4078" y="3586655"/>
            <a:ext cx="9519696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Brian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Gastman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MD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Professor of </a:t>
            </a:r>
            <a:r>
              <a:rPr lang="en-US" dirty="0" smtClean="0"/>
              <a:t>Surgery</a:t>
            </a:r>
          </a:p>
          <a:p>
            <a:r>
              <a:rPr lang="en-US" dirty="0" smtClean="0"/>
              <a:t>Departments </a:t>
            </a:r>
            <a:r>
              <a:rPr lang="en-US" dirty="0"/>
              <a:t>of Plastic Surgery, ORL and </a:t>
            </a:r>
            <a:r>
              <a:rPr lang="en-US" dirty="0" smtClean="0"/>
              <a:t>Immunology</a:t>
            </a:r>
            <a:endParaRPr lang="en-US" dirty="0"/>
          </a:p>
          <a:p>
            <a:r>
              <a:rPr lang="en-US" dirty="0"/>
              <a:t>Surgical and Co-director of the CCF Melanoma and High Risk Skin Cancer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81" t="32767" r="57500" b="54136"/>
          <a:stretch/>
        </p:blipFill>
        <p:spPr>
          <a:xfrm>
            <a:off x="8789463" y="5302976"/>
            <a:ext cx="3228975" cy="7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54" y="1548951"/>
            <a:ext cx="10515600" cy="874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trial exclusion criteria</a:t>
            </a:r>
            <a:r>
              <a:rPr lang="x-none" dirty="0">
                <a:solidFill>
                  <a:schemeClr val="bg2"/>
                </a:solidFill>
              </a:rPr>
              <a:t/>
            </a:r>
            <a:br>
              <a:rPr lang="x-none" dirty="0">
                <a:solidFill>
                  <a:schemeClr val="bg2"/>
                </a:solidFill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87365" y="2333296"/>
            <a:ext cx="120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ECOG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8798" y="5550682"/>
            <a:ext cx="230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Non-melanoma cancer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8" y="3817805"/>
            <a:ext cx="1797597" cy="258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860" y="6400268"/>
            <a:ext cx="242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Medical oncologist – Surgeon 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34454" y="4023941"/>
            <a:ext cx="173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Pregnancy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0399" y="3272853"/>
            <a:ext cx="120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29902" y="4424051"/>
            <a:ext cx="219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Cardiac function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8770" y="5350627"/>
            <a:ext cx="209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CNS metastases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46577" y="5473458"/>
            <a:ext cx="120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GFR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7692" y="2223446"/>
            <a:ext cx="158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AI disease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41077" y="2497200"/>
            <a:ext cx="2732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Previous malignancy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5750" y="3617750"/>
            <a:ext cx="1566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Tumor size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2089" y="2364074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09767" y="3617759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59660" y="5350627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77925" y="4059247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46402" y="2505086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01685" y="3296376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883202" y="4454829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16844" y="5470205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2708" y="2254224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42330" y="5873568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902" y="1936197"/>
            <a:ext cx="3753176" cy="19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3" y="2598703"/>
            <a:ext cx="45277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Patient assessment</a:t>
            </a: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Surgery </a:t>
            </a:r>
            <a:r>
              <a:rPr lang="en-US" sz="2400" b="1" dirty="0" smtClean="0">
                <a:solidFill>
                  <a:srgbClr val="C00000"/>
                </a:solidFill>
              </a:rPr>
              <a:t>+ tumor handling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expansion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Lymphodepletion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0651" y="1675373"/>
            <a:ext cx="1669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Surgery + tumor handling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Surgery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30369"/>
            <a:ext cx="5592305" cy="4729163"/>
          </a:xfrm>
        </p:spPr>
        <p:txBody>
          <a:bodyPr/>
          <a:lstStyle/>
          <a:p>
            <a:r>
              <a:rPr lang="en-US" sz="2400" b="1" dirty="0" smtClean="0"/>
              <a:t>Sample </a:t>
            </a:r>
            <a:r>
              <a:rPr lang="en-US" sz="2400" b="1" dirty="0"/>
              <a:t>of &gt;2g / </a:t>
            </a:r>
            <a:r>
              <a:rPr lang="en-US" sz="2400" b="1" dirty="0" smtClean="0"/>
              <a:t>&gt; 1.5 cm in diameter post-resection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an </a:t>
            </a:r>
            <a:r>
              <a:rPr lang="en-US" sz="2400" dirty="0"/>
              <a:t>be comprised of samples from </a:t>
            </a:r>
            <a:r>
              <a:rPr lang="en-US" sz="2400" b="1" dirty="0"/>
              <a:t>multiple </a:t>
            </a:r>
            <a:r>
              <a:rPr lang="en-US" sz="2400" b="1" dirty="0" smtClean="0"/>
              <a:t>lesions </a:t>
            </a:r>
            <a:r>
              <a:rPr lang="en-US" sz="2400" dirty="0" smtClean="0"/>
              <a:t>at </a:t>
            </a:r>
            <a:r>
              <a:rPr lang="en-US" sz="2400" dirty="0"/>
              <a:t>minimum </a:t>
            </a:r>
            <a:r>
              <a:rPr lang="en-US" sz="2400" b="1" dirty="0"/>
              <a:t>1 remaining measurable lesion </a:t>
            </a:r>
            <a:r>
              <a:rPr lang="en-US" sz="2400" dirty="0"/>
              <a:t>as identified by CT or MRI per RECIST </a:t>
            </a:r>
            <a:r>
              <a:rPr lang="en-US" sz="2400" dirty="0" smtClean="0"/>
              <a:t>v1.1</a:t>
            </a:r>
          </a:p>
          <a:p>
            <a:pPr marL="0" indent="0">
              <a:buNone/>
            </a:pPr>
            <a:endParaRPr lang="en-US" sz="2000" b="1" dirty="0"/>
          </a:p>
          <a:p>
            <a:endParaRPr lang="en-US" sz="2000" b="1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7361646" y="1333182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96278" y="2562019"/>
            <a:ext cx="366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FDA approval: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76" y="2572158"/>
            <a:ext cx="2739259" cy="62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Clinical trials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823329" y="3127573"/>
            <a:ext cx="5257801" cy="472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 a smaller size be sufficient for treatment?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 smtClean="0"/>
          </a:p>
          <a:p>
            <a:endParaRPr lang="en-US" sz="2000" b="1" dirty="0" smtClean="0"/>
          </a:p>
          <a:p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357352" y="5990897"/>
            <a:ext cx="2892972" cy="7357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OR team(s)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074" t="16186" r="14861" b="28828"/>
          <a:stretch/>
        </p:blipFill>
        <p:spPr>
          <a:xfrm>
            <a:off x="2409496" y="6069723"/>
            <a:ext cx="775139" cy="5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0" b="1618"/>
          <a:stretch/>
        </p:blipFill>
        <p:spPr>
          <a:xfrm>
            <a:off x="2649192" y="1329492"/>
            <a:ext cx="2107348" cy="198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0" b="12216"/>
          <a:stretch/>
        </p:blipFill>
        <p:spPr>
          <a:xfrm>
            <a:off x="310553" y="1329492"/>
            <a:ext cx="2105805" cy="1996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9374" y="1329492"/>
            <a:ext cx="333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SIZE: 2.9g</a:t>
            </a:r>
          </a:p>
          <a:p>
            <a:r>
              <a:rPr lang="en-US" dirty="0" smtClean="0"/>
              <a:t>TUMOR CELLS total:10.5x10</a:t>
            </a:r>
            <a:r>
              <a:rPr lang="en-US" sz="1600" baseline="30000" dirty="0" smtClean="0"/>
              <a:t>6</a:t>
            </a:r>
            <a:endParaRPr lang="en-US" dirty="0" smtClean="0"/>
          </a:p>
          <a:p>
            <a:r>
              <a:rPr lang="en-US" b="1" dirty="0" smtClean="0"/>
              <a:t>TILs total: 7x10</a:t>
            </a:r>
            <a:r>
              <a:rPr lang="en-US" sz="1600" b="1" baseline="30000" dirty="0" smtClean="0"/>
              <a:t>6</a:t>
            </a:r>
            <a:endParaRPr lang="en-US" b="1" dirty="0" smtClean="0"/>
          </a:p>
          <a:p>
            <a:r>
              <a:rPr lang="en-US" dirty="0" smtClean="0"/>
              <a:t>IO status: ICI experienced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6" t="21390" r="28571" b="21768"/>
          <a:stretch/>
        </p:blipFill>
        <p:spPr>
          <a:xfrm rot="5400000">
            <a:off x="5457497" y="3182007"/>
            <a:ext cx="3347543" cy="3794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5622" y="3405353"/>
            <a:ext cx="333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SIZE: 650g</a:t>
            </a:r>
          </a:p>
          <a:p>
            <a:r>
              <a:rPr lang="en-US" dirty="0" smtClean="0"/>
              <a:t>TUMOR CELLS total: 980x10</a:t>
            </a:r>
            <a:r>
              <a:rPr lang="en-US" sz="1600" baseline="30000" dirty="0" smtClean="0"/>
              <a:t>6</a:t>
            </a:r>
            <a:endParaRPr lang="en-US" dirty="0" smtClean="0"/>
          </a:p>
          <a:p>
            <a:r>
              <a:rPr lang="en-US" b="1" dirty="0" smtClean="0"/>
              <a:t>TILs total: 168x10</a:t>
            </a:r>
            <a:r>
              <a:rPr lang="en-US" sz="1600" b="1" baseline="30000" dirty="0" smtClean="0"/>
              <a:t>6</a:t>
            </a:r>
          </a:p>
          <a:p>
            <a:r>
              <a:rPr lang="en-US" dirty="0" smtClean="0"/>
              <a:t>IO status: ICI experienced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635" y="1107267"/>
            <a:ext cx="11073013" cy="1032564"/>
          </a:xfrm>
        </p:spPr>
        <p:txBody>
          <a:bodyPr>
            <a:noAutofit/>
          </a:bodyPr>
          <a:lstStyle/>
          <a:p>
            <a:r>
              <a:rPr lang="en-US" sz="2800" dirty="0" smtClean="0"/>
              <a:t>Should we remove the whole tumor or just enough for TIL </a:t>
            </a:r>
            <a:r>
              <a:rPr lang="en-US" sz="2800" dirty="0"/>
              <a:t>expansion? Which part of the tumor do we send for TIL expansion?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937" b="11724"/>
          <a:stretch/>
        </p:blipFill>
        <p:spPr>
          <a:xfrm>
            <a:off x="761635" y="2105118"/>
            <a:ext cx="5346523" cy="2383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541" t="40330" r="35878" b="9940"/>
          <a:stretch/>
        </p:blipFill>
        <p:spPr>
          <a:xfrm>
            <a:off x="6889672" y="2328096"/>
            <a:ext cx="3462123" cy="2053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2365" t="46336" r="38311" b="8979"/>
          <a:stretch/>
        </p:blipFill>
        <p:spPr>
          <a:xfrm>
            <a:off x="6889672" y="4454213"/>
            <a:ext cx="3462124" cy="2251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86332" y="2328096"/>
            <a:ext cx="1532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Pre-op palliative R TLND/Axilla; stage IV disease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86332" y="4569827"/>
            <a:ext cx="1532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months post-op still with stage IV disease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6338" b="19259"/>
          <a:stretch/>
        </p:blipFill>
        <p:spPr>
          <a:xfrm>
            <a:off x="474063" y="4569827"/>
            <a:ext cx="6024852" cy="2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752" y="1321753"/>
            <a:ext cx="10515600" cy="86439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Coordination </a:t>
            </a:r>
            <a:r>
              <a:rPr lang="en-US" sz="4000" dirty="0"/>
              <a:t>with specialized surgeons based on tumor </a:t>
            </a:r>
            <a:r>
              <a:rPr lang="en-US" sz="4000" dirty="0" smtClean="0"/>
              <a:t>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870" y="3601271"/>
            <a:ext cx="2840831" cy="2845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87" y="2531114"/>
            <a:ext cx="4309037" cy="372916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/>
          <a:srcRect l="24359" t="29345" r="12945" b="17094"/>
          <a:stretch/>
        </p:blipFill>
        <p:spPr bwMode="auto">
          <a:xfrm>
            <a:off x="4046482" y="2354855"/>
            <a:ext cx="4965535" cy="2492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70282" y="5029163"/>
            <a:ext cx="385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 these surgeons be on board?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4" descr="Libra isolated on white background Scales, Flat design, Libra, vector illustration isolated on white background balance scale stock illustration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2"/>
          <a:stretch/>
        </p:blipFill>
        <p:spPr bwMode="auto">
          <a:xfrm>
            <a:off x="5664636" y="5636782"/>
            <a:ext cx="1729233" cy="9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73412" y="5815788"/>
            <a:ext cx="1327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aggressive?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398852" y="5572574"/>
            <a:ext cx="191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dirty="0" smtClean="0"/>
              <a:t>onservative?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1312" y="6389021"/>
            <a:ext cx="1627888" cy="25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RISK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 handling and hand-off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41" y="2401660"/>
            <a:ext cx="11616559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Tumor </a:t>
            </a:r>
            <a:r>
              <a:rPr lang="en-US" sz="3200" dirty="0"/>
              <a:t>is collected in the </a:t>
            </a:r>
            <a:r>
              <a:rPr lang="en-US" sz="3200" dirty="0" smtClean="0"/>
              <a:t>OR. </a:t>
            </a:r>
            <a:r>
              <a:rPr lang="en-US" sz="3200" dirty="0"/>
              <a:t>W</a:t>
            </a:r>
            <a:r>
              <a:rPr lang="en-US" sz="3200" dirty="0" smtClean="0"/>
              <a:t>ill it be on the day your surgeon can operate?</a:t>
            </a:r>
            <a:endParaRPr lang="en-US" sz="3200" dirty="0"/>
          </a:p>
          <a:p>
            <a:r>
              <a:rPr lang="en-US" sz="3200" dirty="0" smtClean="0"/>
              <a:t>Processed </a:t>
            </a:r>
            <a:r>
              <a:rPr lang="en-US" sz="3200" dirty="0"/>
              <a:t>the same day </a:t>
            </a:r>
            <a:r>
              <a:rPr lang="en-US" sz="3200" dirty="0" smtClean="0"/>
              <a:t>at the institution </a:t>
            </a:r>
            <a:r>
              <a:rPr lang="en-US" sz="3200" dirty="0" smtClean="0">
                <a:solidFill>
                  <a:srgbClr val="FF0000"/>
                </a:solidFill>
              </a:rPr>
              <a:t>-&gt; </a:t>
            </a:r>
            <a:r>
              <a:rPr lang="en-US" sz="3200" dirty="0">
                <a:solidFill>
                  <a:srgbClr val="FF0000"/>
                </a:solidFill>
              </a:rPr>
              <a:t>schedule surgery for AM </a:t>
            </a:r>
            <a:r>
              <a:rPr lang="en-US" sz="3200" dirty="0" smtClean="0">
                <a:solidFill>
                  <a:srgbClr val="FF0000"/>
                </a:solidFill>
              </a:rPr>
              <a:t>hours</a:t>
            </a:r>
          </a:p>
          <a:p>
            <a:r>
              <a:rPr lang="en-US" sz="3200" dirty="0"/>
              <a:t>Coordinate with company for tumor </a:t>
            </a:r>
            <a:r>
              <a:rPr lang="en-US" sz="3200" dirty="0" smtClean="0"/>
              <a:t>pick-up</a:t>
            </a:r>
          </a:p>
          <a:p>
            <a:r>
              <a:rPr lang="en-US" sz="3200" dirty="0" smtClean="0"/>
              <a:t>Multiple reasons to talk with pathology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8371866" y="4827132"/>
            <a:ext cx="3428999" cy="16723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Company tissue </a:t>
            </a:r>
            <a:r>
              <a:rPr lang="en-US" dirty="0">
                <a:solidFill>
                  <a:schemeClr val="tx1"/>
                </a:solidFill>
              </a:rPr>
              <a:t>procurement specialist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Clinical coordinator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chemeClr val="tx1"/>
                </a:solidFill>
              </a:rPr>
              <a:t>team </a:t>
            </a:r>
            <a:r>
              <a:rPr lang="en-US" dirty="0" smtClean="0">
                <a:solidFill>
                  <a:schemeClr val="tx1"/>
                </a:solidFill>
              </a:rPr>
              <a:t>(s)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Pathologist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074" t="16186" r="14861" b="28828"/>
          <a:stretch/>
        </p:blipFill>
        <p:spPr>
          <a:xfrm>
            <a:off x="10302756" y="5751268"/>
            <a:ext cx="775139" cy="5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4" y="2598703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Patient </a:t>
            </a:r>
            <a:r>
              <a:rPr lang="en-US" sz="1600" b="1" dirty="0" smtClean="0">
                <a:solidFill>
                  <a:schemeClr val="tx1"/>
                </a:solidFill>
              </a:rPr>
              <a:t>assessment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+ tumor handling</a:t>
            </a:r>
          </a:p>
          <a:p>
            <a:pPr>
              <a:buFont typeface="+mj-lt"/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</a:rPr>
              <a:t>TIL </a:t>
            </a:r>
            <a:r>
              <a:rPr lang="en-US" sz="2400" b="1" dirty="0">
                <a:solidFill>
                  <a:srgbClr val="C00000"/>
                </a:solidFill>
              </a:rPr>
              <a:t>expansion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Lymphodepletion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139" y="4538689"/>
            <a:ext cx="154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TIL expansion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037674" y="4749523"/>
            <a:ext cx="3615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240877" y="4720013"/>
            <a:ext cx="314262" cy="6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281039" y="4922874"/>
            <a:ext cx="11884" cy="3319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0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in tumor handling</a:t>
            </a:r>
            <a:endParaRPr lang="en-US" dirty="0"/>
          </a:p>
        </p:txBody>
      </p:sp>
      <p:pic>
        <p:nvPicPr>
          <p:cNvPr id="2050" name="Picture 2" descr="Development of an optimized closed and semi-automatic protocol for Good  Manufacturing Practice manufacturing of tumor-infiltrating lymphocytes in a  hospital environment - Cytothera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61" b="53614"/>
          <a:stretch/>
        </p:blipFill>
        <p:spPr bwMode="auto">
          <a:xfrm>
            <a:off x="444136" y="2357770"/>
            <a:ext cx="2466332" cy="308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42" t="39912" r="58053" b="31842"/>
          <a:stretch/>
        </p:blipFill>
        <p:spPr>
          <a:xfrm>
            <a:off x="3088887" y="2458130"/>
            <a:ext cx="4502548" cy="298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531" t="34263" r="60304" b="39374"/>
          <a:stretch/>
        </p:blipFill>
        <p:spPr>
          <a:xfrm>
            <a:off x="7591435" y="2388056"/>
            <a:ext cx="4156429" cy="3062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826" y="6376138"/>
            <a:ext cx="1160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https://patents.google.com/patent/EP3730608A1/en?q=Processes+for+production+of+tumor+infiltrating+lymphocytes+and+uses+same+in+immunotherapy&amp;oq=+Processes+for+production+of+tumor+infiltrating+lymphocytes+and+uses+of+same+in+immunotherapy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3143" y="5728745"/>
            <a:ext cx="11244943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Different companies use different processes and not always will they have capacity. </a:t>
            </a:r>
            <a:endParaRPr lang="en-US" b="1" dirty="0"/>
          </a:p>
          <a:p>
            <a:pPr algn="ctr"/>
            <a:r>
              <a:rPr lang="en-US" b="1" dirty="0" smtClean="0"/>
              <a:t>This could affect who you work with.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6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TIL expansion (GMP facility)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338" y="2186685"/>
            <a:ext cx="5170500" cy="4351338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400" dirty="0"/>
              <a:t>M</a:t>
            </a:r>
            <a:r>
              <a:rPr lang="en-US" sz="2400" dirty="0" smtClean="0"/>
              <a:t>inimum </a:t>
            </a:r>
            <a:r>
              <a:rPr lang="en-US" sz="2400" dirty="0"/>
              <a:t>of 5 x10</a:t>
            </a:r>
            <a:r>
              <a:rPr lang="en-US" sz="2400" baseline="30000" dirty="0"/>
              <a:t>9</a:t>
            </a:r>
            <a:r>
              <a:rPr lang="en-US" sz="2400" dirty="0"/>
              <a:t> viable T </a:t>
            </a:r>
            <a:r>
              <a:rPr lang="en-US" sz="2400" dirty="0" smtClean="0"/>
              <a:t>cells 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</a:rPr>
              <a:t>not sufficient TILs? Second tumor resection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/>
              <a:t>C</a:t>
            </a:r>
            <a:r>
              <a:rPr lang="en-US" sz="2400" dirty="0" smtClean="0"/>
              <a:t>an take up to 6-8 weeks</a:t>
            </a:r>
          </a:p>
        </p:txBody>
      </p:sp>
      <p:pic>
        <p:nvPicPr>
          <p:cNvPr id="6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84227" y="5160971"/>
            <a:ext cx="1466322" cy="8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3044577" y="5025193"/>
            <a:ext cx="1154347" cy="11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4862470" y="5582464"/>
            <a:ext cx="718665" cy="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52" y="4885048"/>
            <a:ext cx="783440" cy="672531"/>
          </a:xfrm>
          <a:prstGeom prst="rect">
            <a:avLst/>
          </a:prstGeom>
        </p:spPr>
      </p:pic>
      <p:pic>
        <p:nvPicPr>
          <p:cNvPr id="1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428520" y="5008259"/>
            <a:ext cx="1109159" cy="11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570710" y="5557579"/>
            <a:ext cx="3615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31876" y="5544672"/>
            <a:ext cx="3615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7154" y="5548421"/>
            <a:ext cx="3615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48099" y="2357428"/>
            <a:ext cx="366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FDA approval: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40744" y="2352568"/>
            <a:ext cx="2739259" cy="62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Clinical trials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431405" y="2085661"/>
            <a:ext cx="59148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 a smaller number of TILs be as effective? 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Should we treat patients in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meantime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1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11099" y="4839361"/>
            <a:ext cx="32295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Once hospital receives expanded TILs </a:t>
            </a:r>
            <a:r>
              <a:rPr lang="en-US" sz="2000" dirty="0"/>
              <a:t>from the manufacturing facility, </a:t>
            </a:r>
            <a:r>
              <a:rPr lang="en-US" sz="2000" b="1" dirty="0"/>
              <a:t>patient can start LD</a:t>
            </a:r>
          </a:p>
        </p:txBody>
      </p:sp>
    </p:spTree>
    <p:extLst>
      <p:ext uri="{BB962C8B-B14F-4D97-AF65-F5344CB8AC3E}">
        <p14:creationId xmlns:p14="http://schemas.microsoft.com/office/powerpoint/2010/main" val="14147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16162"/>
            <a:ext cx="10515600" cy="4351338"/>
          </a:xfrm>
        </p:spPr>
        <p:txBody>
          <a:bodyPr/>
          <a:lstStyle/>
          <a:p>
            <a:r>
              <a:rPr lang="en-US" sz="2800" dirty="0" smtClean="0"/>
              <a:t>Dr. </a:t>
            </a:r>
            <a:r>
              <a:rPr lang="en-US" sz="2800" dirty="0" err="1" smtClean="0"/>
              <a:t>Gastman</a:t>
            </a:r>
            <a:r>
              <a:rPr lang="en-US" sz="2800" dirty="0" smtClean="0"/>
              <a:t> is a consultant and researcher for </a:t>
            </a:r>
            <a:r>
              <a:rPr lang="en-US" sz="2800" dirty="0" err="1" smtClean="0"/>
              <a:t>Instil</a:t>
            </a:r>
            <a:r>
              <a:rPr lang="en-US" sz="2800" dirty="0" smtClean="0"/>
              <a:t> Bio, Inc.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/>
              <a:t>Iovance</a:t>
            </a:r>
            <a:r>
              <a:rPr lang="en-US" dirty="0" smtClean="0"/>
              <a:t>, Inc.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349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437" y="1264113"/>
            <a:ext cx="10896600" cy="924833"/>
          </a:xfrm>
        </p:spPr>
        <p:txBody>
          <a:bodyPr>
            <a:normAutofit/>
          </a:bodyPr>
          <a:lstStyle/>
          <a:p>
            <a:r>
              <a:rPr lang="en-US" dirty="0" smtClean="0"/>
              <a:t>Where do I expand the TILs?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809" y="2373781"/>
            <a:ext cx="3524693" cy="340572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Likely multiple companies in the future:</a:t>
            </a:r>
          </a:p>
          <a:p>
            <a:pPr marL="342900" indent="-342900">
              <a:buAutoNum type="arabicParenR"/>
            </a:pPr>
            <a:r>
              <a:rPr lang="en-US" sz="1600" b="1" dirty="0" smtClean="0"/>
              <a:t>Availability</a:t>
            </a:r>
          </a:p>
          <a:p>
            <a:pPr marL="342900" indent="-342900">
              <a:buAutoNum type="arabicParenR"/>
            </a:pPr>
            <a:r>
              <a:rPr lang="en-US" sz="1600" b="1" dirty="0" smtClean="0"/>
              <a:t>Processing differences</a:t>
            </a:r>
          </a:p>
          <a:p>
            <a:pPr marL="342900" indent="-342900">
              <a:buAutoNum type="arabicParenR"/>
            </a:pPr>
            <a:r>
              <a:rPr lang="en-US" sz="1600" b="1" dirty="0" smtClean="0"/>
              <a:t>Cost</a:t>
            </a:r>
          </a:p>
          <a:p>
            <a:pPr marL="342900" indent="-342900">
              <a:buAutoNum type="arabicParenR"/>
            </a:pPr>
            <a:r>
              <a:rPr lang="en-US" sz="1600" b="1" dirty="0" smtClean="0"/>
              <a:t>Experience with </a:t>
            </a:r>
            <a:r>
              <a:rPr lang="en-US" sz="1600" b="1" dirty="0" smtClean="0"/>
              <a:t>company – interval communication – managing expectation</a:t>
            </a:r>
            <a:endParaRPr lang="en-US" sz="1600" b="1" dirty="0" smtClean="0"/>
          </a:p>
          <a:p>
            <a:pPr marL="342900" indent="-342900">
              <a:buAutoNum type="arabicParenR"/>
            </a:pPr>
            <a:r>
              <a:rPr lang="en-US" sz="1600" b="1" dirty="0" smtClean="0"/>
              <a:t>Published ORR, which settings (refractory, primary, in combination)</a:t>
            </a:r>
          </a:p>
          <a:p>
            <a:pPr marL="342900" indent="-342900">
              <a:buAutoNum type="arabicParenR"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71107" y="2057400"/>
            <a:ext cx="5486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12512" y="2058095"/>
            <a:ext cx="4187888" cy="3405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smtClean="0"/>
              <a:t>Outsourcing (D) vs Automatic  (E) TIL expansion</a:t>
            </a:r>
          </a:p>
        </p:txBody>
      </p:sp>
      <p:pic>
        <p:nvPicPr>
          <p:cNvPr id="5122" name="Picture 2" descr="Evaluating different adoption scenarios for TIL-therapy and the influence  on its (early) cost-effectiveness | BMC Cancer | Full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13" y="2493287"/>
            <a:ext cx="5544553" cy="37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298" y="6484284"/>
            <a:ext cx="11788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Lindenberg</a:t>
            </a:r>
            <a:r>
              <a:rPr lang="en-US" sz="1000" dirty="0"/>
              <a:t>, M., </a:t>
            </a:r>
            <a:r>
              <a:rPr lang="en-US" sz="1000" dirty="0" err="1"/>
              <a:t>Retèl</a:t>
            </a:r>
            <a:r>
              <a:rPr lang="en-US" sz="1000" dirty="0"/>
              <a:t>, V., </a:t>
            </a:r>
            <a:r>
              <a:rPr lang="en-US" sz="1000" dirty="0" err="1"/>
              <a:t>Rohaan</a:t>
            </a:r>
            <a:r>
              <a:rPr lang="en-US" sz="1000" dirty="0"/>
              <a:t>, M. </a:t>
            </a:r>
            <a:r>
              <a:rPr lang="en-US" sz="1000" i="1" dirty="0"/>
              <a:t>et al.</a:t>
            </a:r>
            <a:r>
              <a:rPr lang="en-US" sz="1000" dirty="0"/>
              <a:t> Evaluating different adoption scenarios for TIL-therapy and the influence on its (early) cost-effectiveness. </a:t>
            </a:r>
            <a:r>
              <a:rPr lang="en-US" sz="1000" i="1" dirty="0"/>
              <a:t>BMC Cancer</a:t>
            </a:r>
            <a:r>
              <a:rPr lang="en-US" sz="1000" dirty="0"/>
              <a:t> </a:t>
            </a:r>
            <a:r>
              <a:rPr lang="en-US" sz="1000" b="1" dirty="0"/>
              <a:t>20, </a:t>
            </a:r>
            <a:r>
              <a:rPr lang="en-US" sz="1000" dirty="0"/>
              <a:t>712 (2020). </a:t>
            </a:r>
            <a:r>
              <a:rPr lang="en-US" sz="1000" dirty="0">
                <a:hlinkClick r:id="rId4" tooltip="https://doi.org/10.1186/s12885-020-07166-9"/>
              </a:rPr>
              <a:t>https://doi.org/10.1186/s12885-020-07166-9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97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4" y="2598703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Patient </a:t>
            </a:r>
            <a:r>
              <a:rPr lang="en-US" sz="1600" b="1" dirty="0" smtClean="0">
                <a:solidFill>
                  <a:schemeClr val="tx1"/>
                </a:solidFill>
              </a:rPr>
              <a:t>assessment 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+ tumor </a:t>
            </a:r>
            <a:r>
              <a:rPr lang="en-US" sz="1600" b="1" dirty="0" smtClean="0">
                <a:solidFill>
                  <a:schemeClr val="tx1"/>
                </a:solidFill>
              </a:rPr>
              <a:t>handling 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</a:t>
            </a:r>
            <a:r>
              <a:rPr lang="en-US" sz="1600" b="1" dirty="0" smtClean="0">
                <a:solidFill>
                  <a:schemeClr val="tx1"/>
                </a:solidFill>
              </a:rPr>
              <a:t>expansion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</a:rPr>
              <a:t>Lymphodepletion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err="1">
                <a:solidFill>
                  <a:schemeClr val="tx1"/>
                </a:solidFill>
              </a:rPr>
              <a:t>Observtion</a:t>
            </a:r>
            <a:r>
              <a:rPr lang="en-US" sz="1600" b="1" dirty="0">
                <a:solidFill>
                  <a:schemeClr val="tx1"/>
                </a:solidFill>
              </a:rPr>
              <a:t> 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0110" y="1926641"/>
            <a:ext cx="190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Lymphodepletion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15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5754373" y="3356116"/>
            <a:ext cx="481884" cy="4734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Reassessment (Day -10)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5813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Patient will </a:t>
            </a:r>
            <a:r>
              <a:rPr lang="en-US" sz="2400" dirty="0"/>
              <a:t>return to the </a:t>
            </a:r>
            <a:r>
              <a:rPr lang="en-US" sz="2400" dirty="0" smtClean="0"/>
              <a:t>hospital prior </a:t>
            </a:r>
            <a:r>
              <a:rPr lang="en-US" sz="2400" dirty="0"/>
              <a:t>to starting </a:t>
            </a:r>
            <a:r>
              <a:rPr lang="en-US" sz="2400" dirty="0" err="1"/>
              <a:t>lymphodepleting</a:t>
            </a:r>
            <a:r>
              <a:rPr lang="en-US" sz="2400" dirty="0"/>
              <a:t> </a:t>
            </a:r>
            <a:r>
              <a:rPr lang="en-US" sz="2400" dirty="0" smtClean="0"/>
              <a:t>chemotherapy to confirm </a:t>
            </a:r>
            <a:r>
              <a:rPr lang="en-US" sz="2400" b="1" dirty="0"/>
              <a:t>patient’s </a:t>
            </a:r>
            <a:r>
              <a:rPr lang="en-US" sz="2400" b="1" dirty="0" smtClean="0"/>
              <a:t>ability to tolerate the treatment </a:t>
            </a:r>
            <a:endParaRPr lang="en-US" sz="2400" b="1" dirty="0"/>
          </a:p>
        </p:txBody>
      </p:sp>
      <p:pic>
        <p:nvPicPr>
          <p:cNvPr id="4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9223411" y="134635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62454" y="5710105"/>
            <a:ext cx="3428999" cy="7112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BMT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Medical oncologist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074" t="16186" r="14861" b="28828"/>
          <a:stretch/>
        </p:blipFill>
        <p:spPr>
          <a:xfrm>
            <a:off x="2916618" y="5777340"/>
            <a:ext cx="775139" cy="58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01" y="3476312"/>
            <a:ext cx="1257094" cy="1805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8" y="6451538"/>
            <a:ext cx="11651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Fitoussi</a:t>
            </a:r>
            <a:r>
              <a:rPr lang="en-US" sz="1000" dirty="0"/>
              <a:t>, O., </a:t>
            </a:r>
            <a:r>
              <a:rPr lang="en-US" sz="1000" dirty="0" err="1"/>
              <a:t>Perreau</a:t>
            </a:r>
            <a:r>
              <a:rPr lang="en-US" sz="1000" dirty="0"/>
              <a:t>, V., </a:t>
            </a:r>
            <a:r>
              <a:rPr lang="en-US" sz="1000" dirty="0" err="1"/>
              <a:t>Boiron</a:t>
            </a:r>
            <a:r>
              <a:rPr lang="en-US" sz="1000" dirty="0"/>
              <a:t>, J. M., </a:t>
            </a:r>
            <a:r>
              <a:rPr lang="en-US" sz="1000" dirty="0" err="1"/>
              <a:t>Bouzigon</a:t>
            </a:r>
            <a:r>
              <a:rPr lang="en-US" sz="1000" dirty="0"/>
              <a:t>, E., Cony-</a:t>
            </a:r>
            <a:r>
              <a:rPr lang="en-US" sz="1000" dirty="0" err="1"/>
              <a:t>Makhoul</a:t>
            </a:r>
            <a:r>
              <a:rPr lang="en-US" sz="1000" dirty="0"/>
              <a:t>, P., </a:t>
            </a:r>
            <a:r>
              <a:rPr lang="en-US" sz="1000" dirty="0" err="1"/>
              <a:t>Pigneux</a:t>
            </a:r>
            <a:r>
              <a:rPr lang="en-US" sz="1000" dirty="0"/>
              <a:t>, A., ... &amp; </a:t>
            </a:r>
            <a:r>
              <a:rPr lang="en-US" sz="1000" dirty="0" err="1"/>
              <a:t>Marit</a:t>
            </a:r>
            <a:r>
              <a:rPr lang="en-US" sz="1000" dirty="0"/>
              <a:t>, G. (2001). A comparison of toxicity following two different doses of cyclophosphamide for mobilization of peripheral blood progenitor cells in 116 multiple myeloma patients. </a:t>
            </a:r>
            <a:r>
              <a:rPr lang="en-US" sz="1000" i="1" dirty="0"/>
              <a:t>Bone marrow transplantation</a:t>
            </a:r>
            <a:r>
              <a:rPr lang="en-US" sz="1000" dirty="0"/>
              <a:t>, </a:t>
            </a:r>
            <a:r>
              <a:rPr lang="en-US" sz="1000" i="1" dirty="0"/>
              <a:t>27</a:t>
            </a:r>
            <a:r>
              <a:rPr lang="en-US" sz="1000" dirty="0"/>
              <a:t>(8), 837-842.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6298" y="3479637"/>
            <a:ext cx="2515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Cyclophosphamide </a:t>
            </a:r>
            <a:r>
              <a:rPr lang="en-US" dirty="0" err="1"/>
              <a:t>i.v.</a:t>
            </a:r>
            <a:r>
              <a:rPr lang="en-US" dirty="0"/>
              <a:t> </a:t>
            </a:r>
            <a:r>
              <a:rPr lang="en-US" dirty="0" smtClean="0"/>
              <a:t>20-30 </a:t>
            </a:r>
            <a:r>
              <a:rPr lang="en-US" dirty="0"/>
              <a:t>mg/kg (divided over 2-5 days) </a:t>
            </a:r>
            <a:endParaRPr lang="en-US" dirty="0" smtClean="0"/>
          </a:p>
          <a:p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Cyclophosphamide </a:t>
            </a:r>
            <a:r>
              <a:rPr lang="en-US" b="1" dirty="0" err="1">
                <a:solidFill>
                  <a:srgbClr val="FF0000"/>
                </a:solidFill>
              </a:rPr>
              <a:t>i.v.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120 </a:t>
            </a:r>
            <a:r>
              <a:rPr lang="en-US" b="1" dirty="0">
                <a:solidFill>
                  <a:srgbClr val="FF0000"/>
                </a:solidFill>
              </a:rPr>
              <a:t>mg/kg (divided over </a:t>
            </a:r>
            <a:r>
              <a:rPr lang="en-US" b="1" dirty="0" smtClean="0">
                <a:solidFill>
                  <a:srgbClr val="FF0000"/>
                </a:solidFill>
              </a:rPr>
              <a:t>2 days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67" y="3531799"/>
            <a:ext cx="3653444" cy="28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839957" y="3464248"/>
            <a:ext cx="31197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ime </a:t>
            </a:r>
            <a:r>
              <a:rPr lang="en-US" sz="1400" dirty="0"/>
              <a:t>to achieve 0.5 × 10</a:t>
            </a:r>
            <a:r>
              <a:rPr lang="en-US" sz="1400" baseline="30000" dirty="0"/>
              <a:t>9</a:t>
            </a:r>
            <a:r>
              <a:rPr lang="en-US" sz="1400" dirty="0"/>
              <a:t> neutrophils/l in patients after high-dose cyclophosphamide (HDC) treatment at the dose of either 7 g/m</a:t>
            </a:r>
            <a:r>
              <a:rPr lang="en-US" sz="1400" baseline="30000" dirty="0"/>
              <a:t>2</a:t>
            </a:r>
            <a:r>
              <a:rPr lang="en-US" sz="1400" dirty="0"/>
              <a:t> (HDC7) or 4 g/m</a:t>
            </a:r>
            <a:r>
              <a:rPr lang="en-US" sz="1400" baseline="30000" dirty="0"/>
              <a:t>2</a:t>
            </a:r>
            <a:r>
              <a:rPr lang="en-US" sz="1400" dirty="0"/>
              <a:t> (HDC4).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95034" y="4842329"/>
            <a:ext cx="3264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HDC4 patients had a shorter median duration of neutropenia </a:t>
            </a:r>
            <a:r>
              <a:rPr lang="en-US" dirty="0" smtClean="0"/>
              <a:t>and only </a:t>
            </a:r>
            <a:r>
              <a:rPr lang="en-US" dirty="0"/>
              <a:t>28.6% </a:t>
            </a:r>
            <a:r>
              <a:rPr lang="en-US" dirty="0" smtClean="0"/>
              <a:t>had </a:t>
            </a:r>
            <a:r>
              <a:rPr lang="en-US" dirty="0"/>
              <a:t>a </a:t>
            </a:r>
            <a:r>
              <a:rPr lang="en-US" dirty="0" err="1" smtClean="0"/>
              <a:t>thrombopenia</a:t>
            </a:r>
            <a:r>
              <a:rPr lang="en-US" dirty="0" smtClean="0"/>
              <a:t> compared </a:t>
            </a:r>
            <a:r>
              <a:rPr lang="en-US" dirty="0"/>
              <a:t>to 75.7% in the HDC7 group</a:t>
            </a:r>
          </a:p>
        </p:txBody>
      </p:sp>
    </p:spTree>
    <p:extLst>
      <p:ext uri="{BB962C8B-B14F-4D97-AF65-F5344CB8AC3E}">
        <p14:creationId xmlns:p14="http://schemas.microsoft.com/office/powerpoint/2010/main" val="6327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518" y="9693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Nonmyeloablative</a:t>
            </a:r>
            <a:r>
              <a:rPr lang="en-US" sz="3200" dirty="0" smtClean="0"/>
              <a:t> </a:t>
            </a:r>
            <a:r>
              <a:rPr lang="en-US" sz="3200" dirty="0" err="1" smtClean="0"/>
              <a:t>Lymphodepleting</a:t>
            </a:r>
            <a:r>
              <a:rPr lang="en-US" sz="3200" dirty="0" smtClean="0"/>
              <a:t> Chemotherapy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378" y="4046251"/>
            <a:ext cx="7273316" cy="1588067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Some M-F, some M-Sunday</a:t>
            </a:r>
          </a:p>
          <a:p>
            <a:r>
              <a:rPr lang="en-US" sz="2600" dirty="0" smtClean="0"/>
              <a:t>Some delay TIL a couple days</a:t>
            </a:r>
          </a:p>
          <a:p>
            <a:pPr marL="0" indent="0">
              <a:buNone/>
            </a:pPr>
            <a:endParaRPr lang="en-US" sz="2600" b="1" dirty="0" smtClean="0"/>
          </a:p>
          <a:p>
            <a:r>
              <a:rPr lang="en-US" sz="2600" b="1" dirty="0" smtClean="0"/>
              <a:t>Cyclophosphamide</a:t>
            </a:r>
            <a:r>
              <a:rPr lang="en-US" sz="2600" dirty="0" smtClean="0"/>
              <a:t>, </a:t>
            </a:r>
            <a:r>
              <a:rPr lang="en-US" sz="2600" dirty="0" err="1" smtClean="0"/>
              <a:t>i.v.</a:t>
            </a:r>
            <a:r>
              <a:rPr lang="en-US" sz="2600" dirty="0" smtClean="0"/>
              <a:t> 60 mg/kg x 2 days (day -7 and day -6) </a:t>
            </a:r>
          </a:p>
          <a:p>
            <a:r>
              <a:rPr lang="en-US" sz="2600" b="1" dirty="0" err="1" smtClean="0"/>
              <a:t>Fludarabine</a:t>
            </a:r>
            <a:r>
              <a:rPr lang="en-US" sz="2600" dirty="0" smtClean="0"/>
              <a:t>, </a:t>
            </a:r>
            <a:r>
              <a:rPr lang="en-US" sz="2600" dirty="0" err="1"/>
              <a:t>i.v.</a:t>
            </a:r>
            <a:r>
              <a:rPr lang="en-US" sz="2600" dirty="0"/>
              <a:t> </a:t>
            </a:r>
            <a:r>
              <a:rPr lang="en-US" sz="2600" dirty="0" smtClean="0"/>
              <a:t>25 mg/m2 x 5 days (day -7 to day -3)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773537" y="1243417"/>
            <a:ext cx="847757" cy="8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/>
          <a:srcRect l="11876" t="2822" r="11504" b="1934"/>
          <a:stretch/>
        </p:blipFill>
        <p:spPr>
          <a:xfrm>
            <a:off x="10730231" y="1324029"/>
            <a:ext cx="467673" cy="716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5407" y="3561779"/>
            <a:ext cx="366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FDA approval: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83518" y="3482437"/>
            <a:ext cx="2739259" cy="62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Clinical trials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465407" y="4046251"/>
            <a:ext cx="4782722" cy="200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LD inpatient vs outpatient?</a:t>
            </a: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Should we give TILs immediately after LD?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Should we change the dosing regimen?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489305" y="1952222"/>
            <a:ext cx="80392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Outpatient </a:t>
            </a:r>
            <a:r>
              <a:rPr lang="en-US" b="1" dirty="0" smtClean="0"/>
              <a:t>setting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/>
              <a:t>Prophylaxis:</a:t>
            </a:r>
          </a:p>
          <a:p>
            <a:pPr lvl="1"/>
            <a:r>
              <a:rPr lang="en-US" dirty="0"/>
              <a:t>Infection management: antibiotics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Urotoxicities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Mesna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(IV and/or oral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Nausea </a:t>
            </a:r>
            <a:r>
              <a:rPr lang="en-US" dirty="0"/>
              <a:t>and vomiting: anti-emetics</a:t>
            </a:r>
          </a:p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98370" y="5854147"/>
            <a:ext cx="3428999" cy="8723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BMT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Outpatient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Physician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074" t="16186" r="14861" b="28828"/>
          <a:stretch/>
        </p:blipFill>
        <p:spPr>
          <a:xfrm>
            <a:off x="2837172" y="6065898"/>
            <a:ext cx="775139" cy="5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3" y="2598703"/>
            <a:ext cx="407172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Patient </a:t>
            </a:r>
            <a:r>
              <a:rPr lang="en-US" sz="1600" b="1" dirty="0" smtClean="0">
                <a:solidFill>
                  <a:schemeClr val="tx1"/>
                </a:solidFill>
              </a:rPr>
              <a:t>assessment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+ tumor handling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TIL expansion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Lymphodepletion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1173" y="1666875"/>
            <a:ext cx="1901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TIL + IL2 administration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5754373" y="3356116"/>
            <a:ext cx="481884" cy="4734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requirements to think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3067"/>
            <a:ext cx="10515600" cy="3067504"/>
          </a:xfrm>
        </p:spPr>
        <p:txBody>
          <a:bodyPr/>
          <a:lstStyle/>
          <a:p>
            <a:r>
              <a:rPr lang="en-US" dirty="0"/>
              <a:t>Is your </a:t>
            </a:r>
            <a:r>
              <a:rPr lang="en-US" dirty="0" smtClean="0"/>
              <a:t>institution cell therapy approved by the FDA for commercial therapy</a:t>
            </a:r>
          </a:p>
          <a:p>
            <a:r>
              <a:rPr lang="en-US" dirty="0" smtClean="0"/>
              <a:t>Do you report the outcomes to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4" y="4049483"/>
            <a:ext cx="4677457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TIL Infusion and IL-2 (Day </a:t>
            </a:r>
            <a:r>
              <a:rPr lang="en-US" sz="4000" dirty="0"/>
              <a:t>0)</a:t>
            </a:r>
            <a:endParaRPr lang="en-US" sz="4800" dirty="0"/>
          </a:p>
        </p:txBody>
      </p:sp>
      <p:pic>
        <p:nvPicPr>
          <p:cNvPr id="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246022" y="1434617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11876" t="2822" r="11504" b="1934"/>
          <a:stretch/>
        </p:blipFill>
        <p:spPr>
          <a:xfrm>
            <a:off x="10025017" y="1512696"/>
            <a:ext cx="350014" cy="53626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3531" y="4616605"/>
            <a:ext cx="3428999" cy="1962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Floor nurse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Physician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BMT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Lab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Clinical coordinator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074" t="16186" r="14861" b="28828"/>
          <a:stretch/>
        </p:blipFill>
        <p:spPr>
          <a:xfrm>
            <a:off x="2874444" y="5873261"/>
            <a:ext cx="775139" cy="583325"/>
          </a:xfrm>
          <a:prstGeom prst="rect">
            <a:avLst/>
          </a:prstGeom>
        </p:spPr>
      </p:pic>
      <p:pic>
        <p:nvPicPr>
          <p:cNvPr id="10" name="Picture 2" descr="Development of an optimized closed and semi-automatic protocol for Good  Manufacturing Practice manufacturing of tumor-infiltrating lymphocytes in a  hospital environment - Cytotherap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4" t="55057" r="-1043" b="-1443"/>
          <a:stretch/>
        </p:blipFill>
        <p:spPr bwMode="auto">
          <a:xfrm>
            <a:off x="1211902" y="1830317"/>
            <a:ext cx="2148654" cy="26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191" y="5616911"/>
            <a:ext cx="493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ALL HANDS ON DECK!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176232" y="2506662"/>
            <a:ext cx="7009004" cy="4351338"/>
          </a:xfrm>
        </p:spPr>
        <p:txBody>
          <a:bodyPr/>
          <a:lstStyle/>
          <a:p>
            <a:r>
              <a:rPr lang="en-US" sz="2000" b="1" dirty="0" smtClean="0"/>
              <a:t>Premedication</a:t>
            </a:r>
            <a:r>
              <a:rPr lang="en-US" sz="2000" dirty="0" smtClean="0"/>
              <a:t>: acetaminophen </a:t>
            </a:r>
            <a:r>
              <a:rPr lang="en-US" sz="2000" dirty="0"/>
              <a:t>and </a:t>
            </a:r>
            <a:r>
              <a:rPr lang="en-US" sz="2000" dirty="0" smtClean="0"/>
              <a:t>anti-emetic</a:t>
            </a:r>
            <a:endParaRPr lang="en-US" sz="2000" b="1" dirty="0" smtClean="0"/>
          </a:p>
          <a:p>
            <a:r>
              <a:rPr lang="en-US" sz="2000" dirty="0"/>
              <a:t>The current FDA-approved dose of high dose IL-2 is </a:t>
            </a:r>
            <a:r>
              <a:rPr lang="en-US" sz="2000" b="1" dirty="0"/>
              <a:t>600,000 IU/kg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i.v.</a:t>
            </a:r>
            <a:r>
              <a:rPr lang="en-US" sz="2000" b="1" dirty="0" smtClean="0"/>
              <a:t>, q 8h) 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many doses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r>
              <a:rPr lang="en-US" sz="2000" dirty="0" smtClean="0"/>
              <a:t> Max 14 doses </a:t>
            </a:r>
            <a:r>
              <a:rPr lang="en-US" sz="2000" dirty="0"/>
              <a:t>/</a:t>
            </a:r>
            <a:r>
              <a:rPr lang="en-US" sz="2000" dirty="0" smtClean="0"/>
              <a:t> discontinued </a:t>
            </a:r>
            <a:r>
              <a:rPr lang="en-US" sz="2000" dirty="0"/>
              <a:t>when the patient has reached a dose-limiting </a:t>
            </a:r>
            <a:r>
              <a:rPr lang="en-US" sz="2000" dirty="0" smtClean="0"/>
              <a:t>toxicity  </a:t>
            </a:r>
          </a:p>
          <a:p>
            <a:r>
              <a:rPr lang="en-US" sz="2000" b="1" dirty="0" smtClean="0"/>
              <a:t>Pharmacy </a:t>
            </a:r>
            <a:r>
              <a:rPr lang="en-US" sz="2000" b="1" dirty="0"/>
              <a:t>with HD IL-2 </a:t>
            </a:r>
            <a:r>
              <a:rPr lang="en-US" sz="2000" b="1" dirty="0" smtClean="0"/>
              <a:t>availability</a:t>
            </a:r>
          </a:p>
          <a:p>
            <a:r>
              <a:rPr lang="en-US" sz="2000" b="1" dirty="0" smtClean="0"/>
              <a:t>ICU have symptomatic therapies?</a:t>
            </a:r>
            <a:endParaRPr lang="en-US" sz="2000" b="1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3" y="2598703"/>
            <a:ext cx="407172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Patient </a:t>
            </a:r>
            <a:r>
              <a:rPr lang="en-US" sz="1600" b="1" dirty="0" smtClean="0">
                <a:solidFill>
                  <a:schemeClr val="tx1"/>
                </a:solidFill>
              </a:rPr>
              <a:t>assessment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+ tumor </a:t>
            </a:r>
            <a:r>
              <a:rPr lang="en-US" sz="1600" b="1" dirty="0" smtClean="0">
                <a:solidFill>
                  <a:schemeClr val="tx1"/>
                </a:solidFill>
              </a:rPr>
              <a:t>handling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</a:t>
            </a:r>
            <a:r>
              <a:rPr lang="en-US" sz="1600" b="1" dirty="0" smtClean="0">
                <a:solidFill>
                  <a:schemeClr val="tx1"/>
                </a:solidFill>
              </a:rPr>
              <a:t>expansion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Lymphodepletion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</a:rPr>
              <a:t>Observation </a:t>
            </a:r>
            <a:r>
              <a:rPr lang="en-US" sz="2400" b="1" dirty="0">
                <a:solidFill>
                  <a:srgbClr val="C00000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5947" y="1639106"/>
            <a:ext cx="168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Observation period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5754373" y="3356116"/>
            <a:ext cx="481884" cy="4734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7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Observation </a:t>
            </a:r>
            <a:r>
              <a:rPr lang="en-US" sz="4400" dirty="0" smtClean="0"/>
              <a:t>Period </a:t>
            </a:r>
            <a:r>
              <a:rPr 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(How long?)</a:t>
            </a: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6391"/>
            <a:ext cx="10515600" cy="4351338"/>
          </a:xfrm>
        </p:spPr>
        <p:txBody>
          <a:bodyPr/>
          <a:lstStyle/>
          <a:p>
            <a:r>
              <a:rPr lang="en-US" sz="2000" b="1" dirty="0" smtClean="0"/>
              <a:t>Hospitalization</a:t>
            </a:r>
            <a:r>
              <a:rPr lang="en-US" sz="2000" dirty="0" smtClean="0"/>
              <a:t> – provision of </a:t>
            </a:r>
            <a:r>
              <a:rPr lang="en-US" sz="2000" dirty="0"/>
              <a:t>supportive care for </a:t>
            </a:r>
            <a:r>
              <a:rPr lang="en-US" sz="2000" dirty="0" smtClean="0"/>
              <a:t>toxicity / AEs</a:t>
            </a:r>
          </a:p>
          <a:p>
            <a:r>
              <a:rPr lang="en-US" sz="2000" dirty="0" smtClean="0"/>
              <a:t>Patients </a:t>
            </a:r>
            <a:r>
              <a:rPr lang="en-US" sz="2000" b="1" dirty="0" smtClean="0"/>
              <a:t>should </a:t>
            </a:r>
            <a:r>
              <a:rPr lang="en-US" sz="2000" b="1" dirty="0"/>
              <a:t>not be discharged </a:t>
            </a:r>
            <a:r>
              <a:rPr lang="en-US" sz="2000" dirty="0"/>
              <a:t>from the hospital </a:t>
            </a:r>
            <a:r>
              <a:rPr lang="en-US" sz="2000" b="1" dirty="0"/>
              <a:t>until all toxicities resolve to CTCAE grade ≤ 1 or return to </a:t>
            </a:r>
            <a:r>
              <a:rPr lang="en-US" sz="2000" b="1" dirty="0" smtClean="0"/>
              <a:t>baseline</a:t>
            </a:r>
          </a:p>
          <a:p>
            <a:r>
              <a:rPr lang="en-US" sz="2000" dirty="0" smtClean="0"/>
              <a:t>Patients then return </a:t>
            </a:r>
            <a:r>
              <a:rPr lang="en-US" sz="2000" dirty="0"/>
              <a:t>b</a:t>
            </a:r>
            <a:r>
              <a:rPr lang="en-US" sz="2000" dirty="0" smtClean="0"/>
              <a:t>ack </a:t>
            </a:r>
            <a:r>
              <a:rPr lang="en-US" sz="2000" b="1" dirty="0" smtClean="0"/>
              <a:t>home</a:t>
            </a:r>
            <a:r>
              <a:rPr lang="en-US" sz="2000" dirty="0" smtClean="0"/>
              <a:t> or are admitted to a </a:t>
            </a:r>
            <a:r>
              <a:rPr lang="en-US" sz="2000" b="1" dirty="0" smtClean="0"/>
              <a:t>skilled nursing facility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375" t="22222" r="31650" b="34444"/>
          <a:stretch/>
        </p:blipFill>
        <p:spPr>
          <a:xfrm>
            <a:off x="3834490" y="3808897"/>
            <a:ext cx="3973199" cy="28505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5400" y="6601320"/>
            <a:ext cx="12217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Sarnaik</a:t>
            </a:r>
            <a:r>
              <a:rPr lang="en-US" sz="1000" dirty="0"/>
              <a:t>, A. A., Hamid, O., </a:t>
            </a:r>
            <a:r>
              <a:rPr lang="en-US" sz="1000" dirty="0" err="1"/>
              <a:t>Khushalani</a:t>
            </a:r>
            <a:r>
              <a:rPr lang="en-US" sz="1000" dirty="0"/>
              <a:t>, N. I., Lewis, K. D., Medina, T., </a:t>
            </a:r>
            <a:r>
              <a:rPr lang="en-US" sz="1000" dirty="0" err="1"/>
              <a:t>Kluger</a:t>
            </a:r>
            <a:r>
              <a:rPr lang="en-US" sz="1000" dirty="0"/>
              <a:t>, H. M., ... &amp; Chesney, J. A. (2021). </a:t>
            </a:r>
            <a:r>
              <a:rPr lang="en-US" sz="1000" dirty="0" err="1"/>
              <a:t>Lifileucel</a:t>
            </a:r>
            <a:r>
              <a:rPr lang="en-US" sz="1000" dirty="0"/>
              <a:t>, a tumor-infiltrating lymphocyte therapy, in metastatic melanoma. </a:t>
            </a:r>
            <a:r>
              <a:rPr lang="en-US" sz="1000" i="1" dirty="0"/>
              <a:t>Journal of Clinical Oncology</a:t>
            </a:r>
            <a:r>
              <a:rPr lang="en-US" sz="1000" dirty="0"/>
              <a:t>, </a:t>
            </a:r>
            <a:r>
              <a:rPr lang="en-US" sz="1000" i="1" dirty="0"/>
              <a:t>39</a:t>
            </a:r>
            <a:r>
              <a:rPr lang="en-US" sz="1000" dirty="0"/>
              <a:t>(24), 2656-2666.</a:t>
            </a:r>
            <a:endParaRPr lang="en-US" sz="1000" i="1" dirty="0"/>
          </a:p>
        </p:txBody>
      </p:sp>
      <p:pic>
        <p:nvPicPr>
          <p:cNvPr id="10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10149136" y="141349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/>
          <a:srcRect l="11876" t="2822" r="11504" b="1934"/>
          <a:stretch/>
        </p:blipFill>
        <p:spPr>
          <a:xfrm>
            <a:off x="10839556" y="1527215"/>
            <a:ext cx="350014" cy="536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80496" t="35114" r="13750" b="47114"/>
          <a:stretch/>
        </p:blipFill>
        <p:spPr>
          <a:xfrm>
            <a:off x="6686427" y="3940173"/>
            <a:ext cx="987945" cy="17164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1138" y="5234152"/>
            <a:ext cx="3428999" cy="11941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Floor nurse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Physician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BMT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ICU team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2074" t="16186" r="14861" b="28828"/>
          <a:stretch/>
        </p:blipFill>
        <p:spPr>
          <a:xfrm>
            <a:off x="2804822" y="5761405"/>
            <a:ext cx="775139" cy="583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5031" y="4044332"/>
            <a:ext cx="32731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97% of patients (64/66) had grade 3 or 4 TEAEs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Thrombocytopenia 82%, Anemia 56%, Febrile Neutropenia 55%, Neutropenia 39%, Hypophosphatemia 35%, Leukopenia 35%, Lymphopenia 32%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37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222310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3" y="2598703"/>
            <a:ext cx="407172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Screening 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</a:t>
            </a:r>
            <a:r>
              <a:rPr lang="en-US" sz="1600" b="1" dirty="0" smtClean="0">
                <a:solidFill>
                  <a:schemeClr val="tx1"/>
                </a:solidFill>
              </a:rPr>
              <a:t>expansion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Lymphodepletion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Disease assessment and survival period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1952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9"/>
          <a:srcRect l="11876" t="2822" r="11504" b="1934"/>
          <a:stretch/>
        </p:blipFill>
        <p:spPr>
          <a:xfrm>
            <a:off x="6740092" y="2770945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6092" y="1311675"/>
            <a:ext cx="224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Disease assessment and survival period  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5754373" y="3356116"/>
            <a:ext cx="481884" cy="47344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7316798" y="1636449"/>
            <a:ext cx="36150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451930" y="1936376"/>
            <a:ext cx="2658" cy="3329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4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69" y="1142890"/>
            <a:ext cx="10515600" cy="1325563"/>
          </a:xfrm>
        </p:spPr>
        <p:txBody>
          <a:bodyPr/>
          <a:lstStyle/>
          <a:p>
            <a:r>
              <a:rPr lang="en-US" dirty="0" smtClean="0"/>
              <a:t>Why melanoma?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10" y="2659016"/>
            <a:ext cx="6948885" cy="31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37737" t="7905" r="11504" b="1933"/>
          <a:stretch/>
        </p:blipFill>
        <p:spPr>
          <a:xfrm>
            <a:off x="255180" y="3878510"/>
            <a:ext cx="1275073" cy="2791488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1555898" y="4536008"/>
            <a:ext cx="838200" cy="7242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1555898" y="5267530"/>
            <a:ext cx="838200" cy="61108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60773" y="4385450"/>
            <a:ext cx="237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Tumor is shrinking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0298" y="5592124"/>
            <a:ext cx="4883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Tumor is growing (PD)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865836" y="4531628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2793" y="3953367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Long term follow-up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889" y="4514906"/>
            <a:ext cx="4849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 I offer other SOC therapies?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long do I wait before I start another therapy?</a:t>
            </a:r>
          </a:p>
          <a:p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Pseudoprogression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? 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if LDH and imaging are not congruent?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2000" b="1" dirty="0"/>
          </a:p>
          <a:p>
            <a:endParaRPr lang="en-US" sz="2000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74998" y="5260298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70296" y="5006916"/>
            <a:ext cx="4883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Tumor’s size doesn’t change (SD)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7393" y="4464155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75087" y="3985340"/>
            <a:ext cx="58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</a:t>
            </a:r>
          </a:p>
        </p:txBody>
      </p:sp>
      <p:sp>
        <p:nvSpPr>
          <p:cNvPr id="27" name="Bent-Up Arrow 26"/>
          <p:cNvSpPr/>
          <p:nvPr/>
        </p:nvSpPr>
        <p:spPr>
          <a:xfrm rot="5400000" flipH="1">
            <a:off x="4976784" y="3905609"/>
            <a:ext cx="675343" cy="897240"/>
          </a:xfrm>
          <a:prstGeom prst="bentUpArrow">
            <a:avLst>
              <a:gd name="adj1" fmla="val 13534"/>
              <a:gd name="adj2" fmla="val 16538"/>
              <a:gd name="adj3" fmla="val 19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368124" y="4042942"/>
            <a:ext cx="640304" cy="220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>
            <a:off x="6932293" y="4550564"/>
            <a:ext cx="381000" cy="14781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184918" y="2082874"/>
            <a:ext cx="366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FDA approval: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246910" y="2038033"/>
            <a:ext cx="2739259" cy="62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Clinical trials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636352" y="2597868"/>
            <a:ext cx="381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CT scans at week 6, week 12, every 3 months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84918" y="2526276"/>
            <a:ext cx="4665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should we monitor these patients?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For how long?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do you do with SD?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05616" y="10561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Disease Assessment and Survival Period</a:t>
            </a: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10066070" y="1476519"/>
            <a:ext cx="476691" cy="49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Content Placeholder 3"/>
          <p:cNvPicPr>
            <a:picLocks noChangeAspect="1"/>
          </p:cNvPicPr>
          <p:nvPr/>
        </p:nvPicPr>
        <p:blipFill rotWithShape="1">
          <a:blip r:embed="rId3"/>
          <a:srcRect l="11876" t="2822" r="11504" b="1934"/>
          <a:stretch/>
        </p:blipFill>
        <p:spPr>
          <a:xfrm>
            <a:off x="10658605" y="1453176"/>
            <a:ext cx="325222" cy="498281"/>
          </a:xfrm>
          <a:prstGeom prst="rect">
            <a:avLst/>
          </a:prstGeom>
        </p:spPr>
      </p:pic>
      <p:pic>
        <p:nvPicPr>
          <p:cNvPr id="36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11113249" y="1465210"/>
            <a:ext cx="513864" cy="50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5259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Should we treat patients with other IO therapies?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072" t="25111" r="50149" b="30718"/>
          <a:stretch/>
        </p:blipFill>
        <p:spPr>
          <a:xfrm>
            <a:off x="260763" y="3860930"/>
            <a:ext cx="2579914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554" t="29048" r="41875" b="56984"/>
          <a:stretch/>
        </p:blipFill>
        <p:spPr>
          <a:xfrm>
            <a:off x="762000" y="2378156"/>
            <a:ext cx="2873829" cy="957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85665" y="4184393"/>
            <a:ext cx="30806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ICI-naïve setting, TIL + </a:t>
            </a:r>
            <a:r>
              <a:rPr lang="en-US" dirty="0" err="1"/>
              <a:t>pembrolizumab</a:t>
            </a:r>
            <a:r>
              <a:rPr lang="en-US" dirty="0"/>
              <a:t> produced encouraging efficacy </a:t>
            </a:r>
            <a:r>
              <a:rPr lang="en-US" dirty="0" smtClean="0"/>
              <a:t>in </a:t>
            </a:r>
            <a:r>
              <a:rPr lang="en-US" dirty="0"/>
              <a:t>patients with advanced </a:t>
            </a:r>
            <a:r>
              <a:rPr lang="en-US" dirty="0" smtClean="0"/>
              <a:t>melanoma.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098" t="29614" r="42232" b="45580"/>
          <a:stretch/>
        </p:blipFill>
        <p:spPr>
          <a:xfrm>
            <a:off x="3134590" y="4029204"/>
            <a:ext cx="5141102" cy="2338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5829" y="2378156"/>
            <a:ext cx="8714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Treatment </a:t>
            </a:r>
            <a:r>
              <a:rPr lang="en-US" sz="1600" b="1" dirty="0" smtClean="0"/>
              <a:t>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/>
              <a:t>dose of </a:t>
            </a:r>
            <a:r>
              <a:rPr lang="en-US" sz="1600" dirty="0" err="1"/>
              <a:t>pembrolizumab</a:t>
            </a:r>
            <a:r>
              <a:rPr lang="en-US" sz="1600" dirty="0"/>
              <a:t> (200 </a:t>
            </a:r>
            <a:r>
              <a:rPr lang="en-US" sz="1600" dirty="0" smtClean="0"/>
              <a:t>mg </a:t>
            </a:r>
            <a:r>
              <a:rPr lang="en-US" sz="1600" dirty="0"/>
              <a:t>or 400 mg) after tumor resection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TIL </a:t>
            </a:r>
            <a:r>
              <a:rPr lang="en-US" sz="1600" dirty="0"/>
              <a:t>infusion (1 × 109 to 150 × 109 cells)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Continued </a:t>
            </a:r>
            <a:r>
              <a:rPr lang="en-US" sz="1600" dirty="0" err="1"/>
              <a:t>pembrolizumab</a:t>
            </a:r>
            <a:r>
              <a:rPr lang="en-US" sz="1600" dirty="0"/>
              <a:t> every 3 weeks (200 mg) or 6 weeks (400 mg) for ≤24 months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7053" t="26302" r="31697" b="70364"/>
          <a:stretch/>
        </p:blipFill>
        <p:spPr>
          <a:xfrm>
            <a:off x="5684892" y="4070093"/>
            <a:ext cx="2590800" cy="228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8569605" y="4803289"/>
            <a:ext cx="413658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0763" y="3553929"/>
            <a:ext cx="814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ORR</a:t>
            </a:r>
            <a:endParaRPr lang="en-US" b="1" dirty="0"/>
          </a:p>
        </p:txBody>
      </p:sp>
      <p:sp>
        <p:nvSpPr>
          <p:cNvPr id="13" name="Rectángulo 16">
            <a:extLst>
              <a:ext uri="{FF2B5EF4-FFF2-40B4-BE49-F238E27FC236}">
                <a16:creationId xmlns:a16="http://schemas.microsoft.com/office/drawing/2014/main" xmlns="" id="{B88B793F-9052-54B5-6C92-24AA093090BB}"/>
              </a:ext>
            </a:extLst>
          </p:cNvPr>
          <p:cNvSpPr/>
          <p:nvPr/>
        </p:nvSpPr>
        <p:spPr>
          <a:xfrm>
            <a:off x="1510437" y="4445525"/>
            <a:ext cx="1330239" cy="21613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14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75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are the options for a patient that didn’t respond to TIL </a:t>
            </a:r>
            <a:r>
              <a:rPr lang="en-US" sz="4000" dirty="0"/>
              <a:t>t</a:t>
            </a:r>
            <a:r>
              <a:rPr lang="en-US" sz="4000" dirty="0" smtClean="0"/>
              <a:t>herapy?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Did LD </a:t>
            </a:r>
            <a:r>
              <a:rPr lang="en-US" sz="2400" b="1" dirty="0" smtClean="0"/>
              <a:t>restart the immune system</a:t>
            </a:r>
            <a:r>
              <a:rPr lang="en-US" sz="2400" dirty="0" smtClean="0"/>
              <a:t>? Would our patient benefit from repeating SOC therapies like ICIs? What would be the next trial for these patients?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931" t="39693" r="15603" b="23065"/>
          <a:stretch/>
        </p:blipFill>
        <p:spPr>
          <a:xfrm>
            <a:off x="4990049" y="3502749"/>
            <a:ext cx="3597356" cy="284742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8378861" y="5209179"/>
            <a:ext cx="777091" cy="243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6911" y="5007918"/>
            <a:ext cx="3104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Durable response to anti-PD1 after progression on TIL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67407" y="3736631"/>
            <a:ext cx="2855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8 - refractory </a:t>
            </a:r>
            <a:endParaRPr lang="en-US" dirty="0" smtClean="0"/>
          </a:p>
          <a:p>
            <a:r>
              <a:rPr lang="en-US" dirty="0" smtClean="0"/>
              <a:t>Patient 1 – naïve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0510" y="6350169"/>
            <a:ext cx="12202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Nguyen LT, </a:t>
            </a:r>
            <a:r>
              <a:rPr lang="en-US" sz="1000" i="1" dirty="0" smtClean="0">
                <a:solidFill>
                  <a:srgbClr val="212121"/>
                </a:solidFill>
                <a:latin typeface="BlinkMacSystemFont"/>
              </a:rPr>
              <a:t>et </a:t>
            </a:r>
            <a:r>
              <a:rPr lang="en-US" sz="1000" i="1" dirty="0" err="1" smtClean="0">
                <a:solidFill>
                  <a:srgbClr val="212121"/>
                </a:solidFill>
                <a:latin typeface="BlinkMacSystemFont"/>
              </a:rPr>
              <a:t>al.Phase</a:t>
            </a:r>
            <a:r>
              <a:rPr lang="en-US" sz="1000" i="1" dirty="0" smtClean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II clinical trial of adoptive cell therapy for patients with metastatic melanoma with autologous tumor-infiltrating lymphocytes and low-dose interleukin-2. Cancer </a:t>
            </a:r>
            <a:r>
              <a:rPr lang="en-US" sz="1000" i="1" dirty="0" err="1">
                <a:solidFill>
                  <a:srgbClr val="212121"/>
                </a:solidFill>
                <a:latin typeface="BlinkMacSystemFont"/>
              </a:rPr>
              <a:t>Immunol</a:t>
            </a:r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en-US" sz="1000" i="1" dirty="0" err="1">
                <a:solidFill>
                  <a:srgbClr val="212121"/>
                </a:solidFill>
                <a:latin typeface="BlinkMacSystemFont"/>
              </a:rPr>
              <a:t>Immunother</a:t>
            </a:r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. 2019 May;68(5):773-785. </a:t>
            </a:r>
            <a:r>
              <a:rPr lang="en-US" sz="1000" i="1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: 10.1007/s00262-019-02307-x. </a:t>
            </a:r>
            <a:r>
              <a:rPr lang="en-US" sz="1000" i="1" dirty="0" err="1">
                <a:solidFill>
                  <a:srgbClr val="212121"/>
                </a:solidFill>
                <a:latin typeface="BlinkMacSystemFont"/>
              </a:rPr>
              <a:t>Epub</a:t>
            </a:r>
            <a:r>
              <a:rPr lang="en-US" sz="1000" i="1" dirty="0">
                <a:solidFill>
                  <a:srgbClr val="212121"/>
                </a:solidFill>
                <a:latin typeface="BlinkMacSystemFont"/>
              </a:rPr>
              <a:t> 2019 Feb 11. PMID: 30747243.</a:t>
            </a:r>
            <a:endParaRPr lang="en-US" sz="1000" i="1" dirty="0"/>
          </a:p>
        </p:txBody>
      </p:sp>
      <p:sp>
        <p:nvSpPr>
          <p:cNvPr id="5" name="Rectangle 4"/>
          <p:cNvSpPr/>
          <p:nvPr/>
        </p:nvSpPr>
        <p:spPr>
          <a:xfrm>
            <a:off x="0" y="3503237"/>
            <a:ext cx="48100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Interestingly, both the patients with confirmed PRs on this study, Patients 1 and 8, </a:t>
            </a:r>
            <a:r>
              <a:rPr lang="en-US" sz="1400" u="sng" dirty="0"/>
              <a:t>subsequently went on to have durable responses to anti-PD-1 therapy </a:t>
            </a:r>
            <a:r>
              <a:rPr lang="en-US" sz="1400" dirty="0"/>
              <a:t>after progression on TIL therapy. This was particularly notable for </a:t>
            </a:r>
            <a:r>
              <a:rPr lang="en-US" sz="1400" u="sng" dirty="0"/>
              <a:t>Patient 8 as his disease had progressed previously on anti-PD-1 therapy before TIL treatment</a:t>
            </a:r>
            <a:r>
              <a:rPr lang="en-US" sz="1400" dirty="0"/>
              <a:t>, suggesting a potential synergy between the transferred TIL and the subsequent anti-PD-1 therapy. </a:t>
            </a:r>
          </a:p>
        </p:txBody>
      </p:sp>
    </p:spTree>
    <p:extLst>
      <p:ext uri="{BB962C8B-B14F-4D97-AF65-F5344CB8AC3E}">
        <p14:creationId xmlns:p14="http://schemas.microsoft.com/office/powerpoint/2010/main" val="14336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57278677"/>
              </p:ext>
            </p:extLst>
          </p:nvPr>
        </p:nvGraphicFramePr>
        <p:xfrm>
          <a:off x="5302967" y="127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 smtClean="0"/>
              <a:t>Timeline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4" y="2598703"/>
            <a:ext cx="360430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Patient assessment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Surgery </a:t>
            </a:r>
            <a:r>
              <a:rPr lang="en-US" sz="1600" b="1" dirty="0" smtClean="0">
                <a:solidFill>
                  <a:schemeClr val="tx1"/>
                </a:solidFill>
              </a:rPr>
              <a:t>+ tumor handling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expansion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Lymphodepletion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10728303" y="2544950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10594131" y="4685492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7684023" y="4749523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8910174" y="1492491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8928058" y="5624322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609" y="4749523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7140241" y="2534666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10"/>
          <a:srcRect l="11876" t="2822" r="11504" b="1934"/>
          <a:stretch/>
        </p:blipFill>
        <p:spPr>
          <a:xfrm>
            <a:off x="7820749" y="2770945"/>
            <a:ext cx="350014" cy="536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9942" y="2544950"/>
            <a:ext cx="29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Within 21d from consent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0271" y="2914282"/>
            <a:ext cx="28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Within 30d from consent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7482" y="3258917"/>
            <a:ext cx="28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6-8 weeks from surgery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3292" y="3628249"/>
            <a:ext cx="28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Starts Day -7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4383" y="3964758"/>
            <a:ext cx="28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 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4398" y="4316160"/>
            <a:ext cx="285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ay 0-7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6770" y="4670599"/>
            <a:ext cx="234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tarts Week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8595" y="5930287"/>
            <a:ext cx="478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 – 3 months overall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761" y="2709563"/>
            <a:ext cx="2547011" cy="254701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4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1474" y="991179"/>
            <a:ext cx="12192000" cy="1325563"/>
          </a:xfrm>
        </p:spPr>
        <p:txBody>
          <a:bodyPr/>
          <a:lstStyle/>
          <a:p>
            <a:r>
              <a:rPr lang="en-US" dirty="0"/>
              <a:t>Can I provide therapy at my institution?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3717" y="2142016"/>
            <a:ext cx="5558174" cy="1778820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US" sz="1600" b="1" u="sng" dirty="0" smtClean="0"/>
              <a:t>Hospital requirements</a:t>
            </a:r>
          </a:p>
          <a:p>
            <a:r>
              <a:rPr lang="en-US" sz="1600" dirty="0" smtClean="0"/>
              <a:t>OR </a:t>
            </a:r>
          </a:p>
          <a:p>
            <a:r>
              <a:rPr lang="en-US" sz="1600" dirty="0" smtClean="0"/>
              <a:t>Outpatient </a:t>
            </a:r>
            <a:r>
              <a:rPr lang="en-US" sz="1600" dirty="0"/>
              <a:t>oncology care (</a:t>
            </a:r>
            <a:r>
              <a:rPr lang="en-US" sz="1600" dirty="0" smtClean="0"/>
              <a:t>LD)</a:t>
            </a:r>
          </a:p>
          <a:p>
            <a:r>
              <a:rPr lang="en-US" sz="1600" dirty="0"/>
              <a:t>Inpatient </a:t>
            </a:r>
            <a:r>
              <a:rPr lang="en-US" sz="1600" dirty="0" smtClean="0"/>
              <a:t>unit</a:t>
            </a:r>
          </a:p>
          <a:p>
            <a:r>
              <a:rPr lang="en-US" sz="1600" dirty="0" smtClean="0"/>
              <a:t>Pathology</a:t>
            </a:r>
            <a:endParaRPr lang="en-US" sz="1600" dirty="0"/>
          </a:p>
          <a:p>
            <a:r>
              <a:rPr lang="en-US" sz="1600" dirty="0" smtClean="0"/>
              <a:t>ICU</a:t>
            </a:r>
          </a:p>
          <a:p>
            <a:r>
              <a:rPr lang="en-US" sz="1600" dirty="0" smtClean="0"/>
              <a:t>Pharmacy with </a:t>
            </a:r>
            <a:r>
              <a:rPr lang="en-US" sz="1600" dirty="0"/>
              <a:t>HD </a:t>
            </a:r>
            <a:r>
              <a:rPr lang="en-US" sz="1600" dirty="0" smtClean="0"/>
              <a:t>IL-2 availability</a:t>
            </a:r>
          </a:p>
          <a:p>
            <a:r>
              <a:rPr lang="en-US" sz="1600" dirty="0" smtClean="0"/>
              <a:t>Tissue procurement facility 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5804" y="4308763"/>
            <a:ext cx="5334000" cy="220287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+mn-lt"/>
              </a:rPr>
              <a:t>Personnel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OR team = Surgeon + assistants + nurses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BMT team = Medical oncologists + infusion nurses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Physicians assistants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NPs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Pathologists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Coordinator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Lab assistants </a:t>
            </a:r>
          </a:p>
          <a:p>
            <a:endParaRPr lang="en-US" sz="1600" dirty="0"/>
          </a:p>
        </p:txBody>
      </p:sp>
      <p:sp>
        <p:nvSpPr>
          <p:cNvPr id="10" name="AutoShape 8" descr="Happy team of smiling doctors standing together Stock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2976490"/>
            <a:ext cx="5715000" cy="407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8084" y="2855195"/>
            <a:ext cx="459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TAKES A VILLAGE!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31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474" y="3564978"/>
            <a:ext cx="4678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Thank you!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608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66700" y="1025223"/>
            <a:ext cx="12458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Melanoma is also the standard in immunotherapy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895" y="2350786"/>
            <a:ext cx="6253808" cy="4351338"/>
          </a:xfrm>
        </p:spPr>
        <p:txBody>
          <a:bodyPr/>
          <a:lstStyle/>
          <a:p>
            <a:r>
              <a:rPr lang="en-US" dirty="0" smtClean="0"/>
              <a:t>Highly sensitive</a:t>
            </a:r>
          </a:p>
          <a:p>
            <a:r>
              <a:rPr lang="en-US" dirty="0" smtClean="0"/>
              <a:t>Most studied tumor</a:t>
            </a:r>
          </a:p>
          <a:p>
            <a:r>
              <a:rPr lang="en-US" dirty="0" smtClean="0"/>
              <a:t>Likely 50% of Stage IV are cured</a:t>
            </a:r>
          </a:p>
          <a:p>
            <a:r>
              <a:rPr lang="en-US" dirty="0" smtClean="0"/>
              <a:t>Led to Nobel Prizes and still….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Yet to date, </a:t>
            </a:r>
            <a:r>
              <a:rPr lang="en-US" dirty="0" smtClean="0">
                <a:solidFill>
                  <a:srgbClr val="FF0000"/>
                </a:solidFill>
              </a:rPr>
              <a:t>only one </a:t>
            </a:r>
            <a:r>
              <a:rPr lang="en-US" dirty="0" smtClean="0"/>
              <a:t>large, </a:t>
            </a:r>
            <a:r>
              <a:rPr lang="en-US" u="sng" dirty="0" smtClean="0"/>
              <a:t>published</a:t>
            </a:r>
            <a:r>
              <a:rPr lang="en-US" dirty="0" smtClean="0"/>
              <a:t>, multi-institutional study of SOC refractory melanoma with a significant ORR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474"/>
          <a:stretch/>
        </p:blipFill>
        <p:spPr>
          <a:xfrm>
            <a:off x="5655626" y="1893993"/>
            <a:ext cx="4862072" cy="16560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536783" y="3624750"/>
            <a:ext cx="4105836" cy="1087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EB43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The </a:t>
            </a:r>
            <a:r>
              <a:rPr lang="en-US" sz="2100" dirty="0"/>
              <a:t>ORR was 36% (95% CI, 25 to 49), with two complete responses and 22 partial responses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71" y="4526455"/>
            <a:ext cx="3435543" cy="226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19" y="3678569"/>
            <a:ext cx="5604149" cy="2333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93" y="229921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TIL Therapy for Treatment of Advanced Melanoma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13" b="6446"/>
          <a:stretch/>
        </p:blipFill>
        <p:spPr>
          <a:xfrm>
            <a:off x="791019" y="3393321"/>
            <a:ext cx="3233057" cy="29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85" y="3958115"/>
            <a:ext cx="5635386" cy="2648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475" y="1276623"/>
            <a:ext cx="3822357" cy="5733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0346" b="10857"/>
          <a:stretch/>
        </p:blipFill>
        <p:spPr>
          <a:xfrm>
            <a:off x="1333386" y="766482"/>
            <a:ext cx="4846595" cy="28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4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16637407"/>
              </p:ext>
            </p:extLst>
          </p:nvPr>
        </p:nvGraphicFramePr>
        <p:xfrm>
          <a:off x="4222310" y="13579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33825" y="1428750"/>
            <a:ext cx="12192000" cy="1325563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52800" y="1666875"/>
            <a:ext cx="32004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6534" y="2598703"/>
            <a:ext cx="385056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</a:rPr>
              <a:t>Patient assessment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Surgery + tumor handling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expansion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Lymphodepletion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TIL + IL2 administration</a:t>
            </a:r>
          </a:p>
          <a:p>
            <a:pPr>
              <a:buFont typeface="+mj-lt"/>
              <a:buAutoNum type="arabicPeriod"/>
            </a:pPr>
            <a:r>
              <a:rPr lang="en-US" sz="1600" b="1" dirty="0" smtClean="0">
                <a:solidFill>
                  <a:schemeClr val="tx1"/>
                </a:solidFill>
              </a:rPr>
              <a:t>Observation </a:t>
            </a:r>
            <a:r>
              <a:rPr lang="en-US" sz="1600" b="1" dirty="0">
                <a:solidFill>
                  <a:schemeClr val="tx1"/>
                </a:solidFill>
              </a:rPr>
              <a:t>period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Disease assessment and survival period 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9647646" y="2642486"/>
            <a:ext cx="833327" cy="8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39208" r="42646" b="36210"/>
          <a:stretch/>
        </p:blipFill>
        <p:spPr bwMode="auto">
          <a:xfrm>
            <a:off x="9513474" y="4783028"/>
            <a:ext cx="1101669" cy="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4" t="12788" r="6417" b="64829"/>
          <a:stretch/>
        </p:blipFill>
        <p:spPr bwMode="auto">
          <a:xfrm>
            <a:off x="6603366" y="4847059"/>
            <a:ext cx="539944" cy="4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5" t="67918" r="6657" b="8355"/>
          <a:stretch/>
        </p:blipFill>
        <p:spPr bwMode="auto">
          <a:xfrm>
            <a:off x="7829517" y="1590027"/>
            <a:ext cx="913993" cy="8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0579" r="75900" b="73227"/>
          <a:stretch/>
        </p:blipFill>
        <p:spPr bwMode="auto">
          <a:xfrm>
            <a:off x="7847401" y="5721858"/>
            <a:ext cx="867277" cy="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952" y="4847059"/>
            <a:ext cx="588610" cy="505283"/>
          </a:xfrm>
          <a:prstGeom prst="rect">
            <a:avLst/>
          </a:prstGeom>
        </p:spPr>
      </p:pic>
      <p:pic>
        <p:nvPicPr>
          <p:cNvPr id="21" name="Picture 2" descr="Chimeric antigen receptor–T cell therapy manufacturing: modelling the  effect of offshore production on aggregate cost of goods - Cytotherap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9418" r="81176" b="36233"/>
          <a:stretch/>
        </p:blipFill>
        <p:spPr bwMode="auto">
          <a:xfrm>
            <a:off x="6059584" y="2632202"/>
            <a:ext cx="634476" cy="6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10"/>
          <a:srcRect l="11876" t="2822" r="11504" b="1934"/>
          <a:stretch/>
        </p:blipFill>
        <p:spPr>
          <a:xfrm>
            <a:off x="6740092" y="2868481"/>
            <a:ext cx="350014" cy="536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2709" y="1034742"/>
            <a:ext cx="286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Patient assessment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600" y="1293347"/>
            <a:ext cx="7059742" cy="620350"/>
          </a:xfrm>
        </p:spPr>
        <p:txBody>
          <a:bodyPr>
            <a:noAutofit/>
          </a:bodyPr>
          <a:lstStyle/>
          <a:p>
            <a:r>
              <a:rPr lang="en-US" sz="3600" dirty="0" smtClean="0"/>
              <a:t>Potential candidate for TIL therapy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71" y="2663549"/>
            <a:ext cx="10515600" cy="1752600"/>
          </a:xfrm>
        </p:spPr>
        <p:txBody>
          <a:bodyPr/>
          <a:lstStyle/>
          <a:p>
            <a:r>
              <a:rPr lang="en-US" sz="1800" b="1" dirty="0"/>
              <a:t>A</a:t>
            </a:r>
            <a:r>
              <a:rPr lang="en-US" sz="1800" b="1" dirty="0" smtClean="0"/>
              <a:t>dvanced </a:t>
            </a:r>
            <a:r>
              <a:rPr lang="en-US" sz="1800" b="1" dirty="0"/>
              <a:t>(</a:t>
            </a:r>
            <a:r>
              <a:rPr lang="en-US" sz="1800" b="1" dirty="0" err="1"/>
              <a:t>unresectable</a:t>
            </a:r>
            <a:r>
              <a:rPr lang="en-US" sz="1800" b="1" dirty="0"/>
              <a:t> or metastatic) </a:t>
            </a:r>
            <a:r>
              <a:rPr lang="en-US" sz="1800" b="1" dirty="0" smtClean="0"/>
              <a:t>melanoma </a:t>
            </a:r>
            <a:endParaRPr lang="en-US" sz="1800" b="1" dirty="0"/>
          </a:p>
          <a:p>
            <a:r>
              <a:rPr lang="en-US" sz="1800" b="1" dirty="0"/>
              <a:t>Failed all SOC therapies </a:t>
            </a:r>
            <a:r>
              <a:rPr lang="en-US" sz="1800" dirty="0"/>
              <a:t>(ICI, targeted therapies</a:t>
            </a:r>
            <a:r>
              <a:rPr lang="en-US" sz="1800" dirty="0" smtClean="0"/>
              <a:t>,…)</a:t>
            </a:r>
            <a:endParaRPr lang="en-US" sz="1800" b="1" dirty="0"/>
          </a:p>
          <a:p>
            <a:r>
              <a:rPr lang="en-US" sz="1800" b="1" dirty="0" smtClean="0"/>
              <a:t>Expected</a:t>
            </a:r>
            <a:r>
              <a:rPr lang="en-US" sz="1800" dirty="0" smtClean="0"/>
              <a:t> </a:t>
            </a:r>
            <a:r>
              <a:rPr lang="en-US" sz="1800" b="1" dirty="0"/>
              <a:t>survival</a:t>
            </a:r>
            <a:r>
              <a:rPr lang="en-US" sz="1800" dirty="0"/>
              <a:t> </a:t>
            </a:r>
            <a:r>
              <a:rPr lang="en-US" sz="1800" b="1" dirty="0"/>
              <a:t>&gt; 3 months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379" y="1195278"/>
            <a:ext cx="752770" cy="752770"/>
          </a:xfrm>
          <a:prstGeom prst="rect">
            <a:avLst/>
          </a:prstGeom>
        </p:spPr>
      </p:pic>
      <p:sp>
        <p:nvSpPr>
          <p:cNvPr id="15" name="Rectángulo 16">
            <a:extLst>
              <a:ext uri="{FF2B5EF4-FFF2-40B4-BE49-F238E27FC236}">
                <a16:creationId xmlns:a16="http://schemas.microsoft.com/office/drawing/2014/main" xmlns="" id="{B88B793F-9052-54B5-6C92-24AA093090BB}"/>
              </a:ext>
            </a:extLst>
          </p:cNvPr>
          <p:cNvSpPr/>
          <p:nvPr/>
        </p:nvSpPr>
        <p:spPr>
          <a:xfrm>
            <a:off x="4439850" y="2663549"/>
            <a:ext cx="1137526" cy="3048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ángulo 16">
            <a:extLst>
              <a:ext uri="{FF2B5EF4-FFF2-40B4-BE49-F238E27FC236}">
                <a16:creationId xmlns:a16="http://schemas.microsoft.com/office/drawing/2014/main" xmlns="" id="{B88B793F-9052-54B5-6C92-24AA093090BB}"/>
              </a:ext>
            </a:extLst>
          </p:cNvPr>
          <p:cNvSpPr/>
          <p:nvPr/>
        </p:nvSpPr>
        <p:spPr>
          <a:xfrm>
            <a:off x="729442" y="3052169"/>
            <a:ext cx="2308048" cy="3048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/>
          <p:cNvSpPr txBox="1"/>
          <p:nvPr/>
        </p:nvSpPr>
        <p:spPr>
          <a:xfrm>
            <a:off x="6997165" y="2633397"/>
            <a:ext cx="56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 I give TILs to patients with different indications?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3271" y="2146692"/>
            <a:ext cx="366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FDA approval: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4468" y="2146692"/>
            <a:ext cx="2739259" cy="62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24E8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Clinical trials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997165" y="3035726"/>
            <a:ext cx="56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Will I offer TILs as a first choice?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8807326" y="3768971"/>
            <a:ext cx="662495" cy="78827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62648" y="4608414"/>
            <a:ext cx="4414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Physicians clinical judgment</a:t>
            </a:r>
            <a:r>
              <a:rPr lang="en-US" dirty="0" smtClean="0"/>
              <a:t> instead of eligibility criteria by screening </a:t>
            </a:r>
          </a:p>
          <a:p>
            <a:endParaRPr lang="en-US" dirty="0"/>
          </a:p>
        </p:txBody>
      </p:sp>
      <p:pic>
        <p:nvPicPr>
          <p:cNvPr id="1026" name="Picture 2" descr="Balance Scale Silhouette Icon Clipart Image Stock Vector (Royalty Free)  1366518884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t="37730" r="-424" b="23251"/>
          <a:stretch/>
        </p:blipFill>
        <p:spPr bwMode="auto">
          <a:xfrm>
            <a:off x="8909148" y="10461165"/>
            <a:ext cx="1075588" cy="4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bra isolated on white background Scales, Flat design, Libra, vector illustration isolated on white background balance scale stock illustra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2"/>
          <a:stretch/>
        </p:blipFill>
        <p:spPr bwMode="auto">
          <a:xfrm>
            <a:off x="7745010" y="5328215"/>
            <a:ext cx="2531769" cy="14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628080" y="5719746"/>
            <a:ext cx="132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aggressive?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028294" y="5361056"/>
            <a:ext cx="19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onservative?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669820" y="6539171"/>
            <a:ext cx="162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RISK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67" y="4223431"/>
            <a:ext cx="3487230" cy="2324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1015785"/>
            <a:ext cx="10515600" cy="1325563"/>
          </a:xfrm>
        </p:spPr>
        <p:txBody>
          <a:bodyPr/>
          <a:lstStyle/>
          <a:p>
            <a:r>
              <a:rPr lang="en-US" dirty="0" smtClean="0"/>
              <a:t>Who do we treat?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360" y="1924040"/>
            <a:ext cx="2756995" cy="2184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097" y="1963400"/>
            <a:ext cx="1607586" cy="2144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65" y="3729569"/>
            <a:ext cx="2275490" cy="2275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990" y="2087946"/>
            <a:ext cx="2225735" cy="22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5752</TotalTime>
  <Words>1798</Words>
  <Application>Microsoft Office PowerPoint</Application>
  <PresentationFormat>Widescreen</PresentationFormat>
  <Paragraphs>381</Paragraphs>
  <Slides>35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BlinkMacSystemFont</vt:lpstr>
      <vt:lpstr>Calibri</vt:lpstr>
      <vt:lpstr>Wingdings</vt:lpstr>
      <vt:lpstr>Office Theme</vt:lpstr>
      <vt:lpstr>Operationalizing Delivery of TIL Therapy at Your Institution</vt:lpstr>
      <vt:lpstr>Disclosures</vt:lpstr>
      <vt:lpstr>Why melanoma?</vt:lpstr>
      <vt:lpstr>Melanoma is also the standard in immunotherapy </vt:lpstr>
      <vt:lpstr>TIL Therapy for Treatment of Advanced Melanoma</vt:lpstr>
      <vt:lpstr>PowerPoint Presentation</vt:lpstr>
      <vt:lpstr>Workflow</vt:lpstr>
      <vt:lpstr>Potential candidate for TIL therapy </vt:lpstr>
      <vt:lpstr>Who do we treat?</vt:lpstr>
      <vt:lpstr>Clinical trial exclusion criteria </vt:lpstr>
      <vt:lpstr>Workflow</vt:lpstr>
      <vt:lpstr>Surgery</vt:lpstr>
      <vt:lpstr>PowerPoint Presentation</vt:lpstr>
      <vt:lpstr>Should we remove the whole tumor or just enough for TIL expansion? Which part of the tumor do we send for TIL expansion? </vt:lpstr>
      <vt:lpstr>Coordination with specialized surgeons based on tumor location</vt:lpstr>
      <vt:lpstr>Tumor handling and hand-off</vt:lpstr>
      <vt:lpstr>Workflow</vt:lpstr>
      <vt:lpstr>Differences in tumor handling</vt:lpstr>
      <vt:lpstr>TIL expansion (GMP facility) </vt:lpstr>
      <vt:lpstr>Where do I expand the TILs? </vt:lpstr>
      <vt:lpstr>Workflow</vt:lpstr>
      <vt:lpstr>Reassessment (Day -10)</vt:lpstr>
      <vt:lpstr>Nonmyeloablative Lymphodepleting Chemotherapy</vt:lpstr>
      <vt:lpstr>Workflow</vt:lpstr>
      <vt:lpstr>Other requirements to think about</vt:lpstr>
      <vt:lpstr>TIL Infusion and IL-2 (Day 0)</vt:lpstr>
      <vt:lpstr>Workflow</vt:lpstr>
      <vt:lpstr>Observation Period (How long?)</vt:lpstr>
      <vt:lpstr>Workflow</vt:lpstr>
      <vt:lpstr>PowerPoint Presentation</vt:lpstr>
      <vt:lpstr>Should we treat patients with other IO therapies? </vt:lpstr>
      <vt:lpstr>What are the options for a patient that didn’t respond to TIL therapy?</vt:lpstr>
      <vt:lpstr>Timeline </vt:lpstr>
      <vt:lpstr>Can I provide therapy at my institution?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SITC PPT</dc:title>
  <dc:creator>Edwin O'Sullivan</dc:creator>
  <cp:lastModifiedBy>Gastman, Brian</cp:lastModifiedBy>
  <cp:revision>279</cp:revision>
  <dcterms:created xsi:type="dcterms:W3CDTF">2016-09-26T16:38:37Z</dcterms:created>
  <dcterms:modified xsi:type="dcterms:W3CDTF">2022-07-25T20:14:50Z</dcterms:modified>
</cp:coreProperties>
</file>