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xlsx" ContentType="application/vnd.openxmlformats-officedocument.spreadsheetml.sheet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97" r:id="rId4"/>
    <p:sldMasterId id="2147484318" r:id="rId5"/>
    <p:sldMasterId id="2147484335" r:id="rId6"/>
    <p:sldMasterId id="2147484344" r:id="rId7"/>
    <p:sldMasterId id="2147484357" r:id="rId8"/>
    <p:sldMasterId id="2147484370" r:id="rId9"/>
  </p:sldMasterIdLst>
  <p:notesMasterIdLst>
    <p:notesMasterId r:id="rId79"/>
  </p:notesMasterIdLst>
  <p:handoutMasterIdLst>
    <p:handoutMasterId r:id="rId80"/>
  </p:handoutMasterIdLst>
  <p:sldIdLst>
    <p:sldId id="2377" r:id="rId10"/>
    <p:sldId id="2473" r:id="rId11"/>
    <p:sldId id="2512" r:id="rId12"/>
    <p:sldId id="2536" r:id="rId13"/>
    <p:sldId id="2513" r:id="rId14"/>
    <p:sldId id="2471" r:id="rId15"/>
    <p:sldId id="2439" r:id="rId16"/>
    <p:sldId id="2442" r:id="rId17"/>
    <p:sldId id="2537" r:id="rId18"/>
    <p:sldId id="2383" r:id="rId19"/>
    <p:sldId id="2470" r:id="rId20"/>
    <p:sldId id="2553" r:id="rId21"/>
    <p:sldId id="2554" r:id="rId22"/>
    <p:sldId id="2384" r:id="rId23"/>
    <p:sldId id="2552" r:id="rId24"/>
    <p:sldId id="2385" r:id="rId25"/>
    <p:sldId id="2593" r:id="rId26"/>
    <p:sldId id="2589" r:id="rId27"/>
    <p:sldId id="2556" r:id="rId28"/>
    <p:sldId id="2557" r:id="rId29"/>
    <p:sldId id="2558" r:id="rId30"/>
    <p:sldId id="2559" r:id="rId31"/>
    <p:sldId id="2560" r:id="rId32"/>
    <p:sldId id="2561" r:id="rId33"/>
    <p:sldId id="2562" r:id="rId34"/>
    <p:sldId id="2563" r:id="rId35"/>
    <p:sldId id="2609" r:id="rId36"/>
    <p:sldId id="2590" r:id="rId37"/>
    <p:sldId id="2564" r:id="rId38"/>
    <p:sldId id="2565" r:id="rId39"/>
    <p:sldId id="2566" r:id="rId40"/>
    <p:sldId id="2567" r:id="rId41"/>
    <p:sldId id="2594" r:id="rId42"/>
    <p:sldId id="2595" r:id="rId43"/>
    <p:sldId id="2596" r:id="rId44"/>
    <p:sldId id="2597" r:id="rId45"/>
    <p:sldId id="2598" r:id="rId46"/>
    <p:sldId id="2599" r:id="rId47"/>
    <p:sldId id="2600" r:id="rId48"/>
    <p:sldId id="2601" r:id="rId49"/>
    <p:sldId id="2602" r:id="rId50"/>
    <p:sldId id="2568" r:id="rId51"/>
    <p:sldId id="2569" r:id="rId52"/>
    <p:sldId id="2603" r:id="rId53"/>
    <p:sldId id="2606" r:id="rId54"/>
    <p:sldId id="2607" r:id="rId55"/>
    <p:sldId id="2608" r:id="rId56"/>
    <p:sldId id="2604" r:id="rId57"/>
    <p:sldId id="2605" r:id="rId58"/>
    <p:sldId id="2591" r:id="rId59"/>
    <p:sldId id="2555" r:id="rId60"/>
    <p:sldId id="2592" r:id="rId61"/>
    <p:sldId id="2572" r:id="rId62"/>
    <p:sldId id="2573" r:id="rId63"/>
    <p:sldId id="2574" r:id="rId64"/>
    <p:sldId id="2575" r:id="rId65"/>
    <p:sldId id="2576" r:id="rId66"/>
    <p:sldId id="2577" r:id="rId67"/>
    <p:sldId id="2578" r:id="rId68"/>
    <p:sldId id="2579" r:id="rId69"/>
    <p:sldId id="2580" r:id="rId70"/>
    <p:sldId id="2581" r:id="rId71"/>
    <p:sldId id="2582" r:id="rId72"/>
    <p:sldId id="2583" r:id="rId73"/>
    <p:sldId id="2584" r:id="rId74"/>
    <p:sldId id="2585" r:id="rId75"/>
    <p:sldId id="2586" r:id="rId76"/>
    <p:sldId id="2587" r:id="rId77"/>
    <p:sldId id="2610" r:id="rId78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20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>
          <p15:clr>
            <a:srgbClr val="A4A3A4"/>
          </p15:clr>
        </p15:guide>
        <p15:guide id="2" pos="2305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langermann" initials="s" lastIdx="5" clrIdx="0"/>
  <p:cmAuthor id="1" name="rmay" initials="r" lastIdx="7" clrIdx="1"/>
  <p:cmAuthor id="2" name="geb47489" initials="GEB " lastIdx="2" clrIdx="2"/>
  <p:cmAuthor id="3" name="mmd40990" initials="mmd" lastIdx="8" clrIdx="3"/>
  <p:cmAuthor id="4" name="smarshall" initials="s" lastIdx="9" clrIdx="4"/>
  <p:cmAuthor id="5" name="mfleming" initials="m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A50021"/>
    <a:srgbClr val="FF6600"/>
    <a:srgbClr val="EAEAEA"/>
    <a:srgbClr val="FFC000"/>
    <a:srgbClr val="0000CC"/>
    <a:srgbClr val="0044A8"/>
    <a:srgbClr val="FFCCFF"/>
    <a:srgbClr val="FF99FF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8177" autoAdjust="0"/>
  </p:normalViewPr>
  <p:slideViewPr>
    <p:cSldViewPr snapToGrid="0">
      <p:cViewPr>
        <p:scale>
          <a:sx n="100" d="100"/>
          <a:sy n="100" d="100"/>
        </p:scale>
        <p:origin x="120" y="272"/>
      </p:cViewPr>
      <p:guideLst>
        <p:guide orient="horz" pos="4319"/>
        <p:guide pos="201"/>
      </p:guideLst>
    </p:cSldViewPr>
  </p:slideViewPr>
  <p:outlineViewPr>
    <p:cViewPr>
      <p:scale>
        <a:sx n="50" d="100"/>
        <a:sy n="50" d="100"/>
      </p:scale>
      <p:origin x="32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280"/>
    </p:cViewPr>
  </p:sorterViewPr>
  <p:notesViewPr>
    <p:cSldViewPr snapToGrid="0">
      <p:cViewPr>
        <p:scale>
          <a:sx n="100" d="100"/>
          <a:sy n="100" d="100"/>
        </p:scale>
        <p:origin x="-1662" y="2466"/>
      </p:cViewPr>
      <p:guideLst>
        <p:guide orient="horz" pos="3025"/>
        <p:guide pos="230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63" Type="http://schemas.openxmlformats.org/officeDocument/2006/relationships/slide" Target="slides/slide54.xml"/><Relationship Id="rId64" Type="http://schemas.openxmlformats.org/officeDocument/2006/relationships/slide" Target="slides/slide55.xml"/><Relationship Id="rId65" Type="http://schemas.openxmlformats.org/officeDocument/2006/relationships/slide" Target="slides/slide56.xml"/><Relationship Id="rId66" Type="http://schemas.openxmlformats.org/officeDocument/2006/relationships/slide" Target="slides/slide57.xml"/><Relationship Id="rId67" Type="http://schemas.openxmlformats.org/officeDocument/2006/relationships/slide" Target="slides/slide58.xml"/><Relationship Id="rId68" Type="http://schemas.openxmlformats.org/officeDocument/2006/relationships/slide" Target="slides/slide59.xml"/><Relationship Id="rId69" Type="http://schemas.openxmlformats.org/officeDocument/2006/relationships/slide" Target="slides/slide60.xml"/><Relationship Id="rId50" Type="http://schemas.openxmlformats.org/officeDocument/2006/relationships/slide" Target="slides/slide41.xml"/><Relationship Id="rId51" Type="http://schemas.openxmlformats.org/officeDocument/2006/relationships/slide" Target="slides/slide42.xml"/><Relationship Id="rId52" Type="http://schemas.openxmlformats.org/officeDocument/2006/relationships/slide" Target="slides/slide43.xml"/><Relationship Id="rId53" Type="http://schemas.openxmlformats.org/officeDocument/2006/relationships/slide" Target="slides/slide44.xml"/><Relationship Id="rId54" Type="http://schemas.openxmlformats.org/officeDocument/2006/relationships/slide" Target="slides/slide45.xml"/><Relationship Id="rId55" Type="http://schemas.openxmlformats.org/officeDocument/2006/relationships/slide" Target="slides/slide46.xml"/><Relationship Id="rId56" Type="http://schemas.openxmlformats.org/officeDocument/2006/relationships/slide" Target="slides/slide47.xml"/><Relationship Id="rId57" Type="http://schemas.openxmlformats.org/officeDocument/2006/relationships/slide" Target="slides/slide48.xml"/><Relationship Id="rId58" Type="http://schemas.openxmlformats.org/officeDocument/2006/relationships/slide" Target="slides/slide49.xml"/><Relationship Id="rId59" Type="http://schemas.openxmlformats.org/officeDocument/2006/relationships/slide" Target="slides/slide5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9" Type="http://schemas.openxmlformats.org/officeDocument/2006/relationships/slideMaster" Target="slideMasters/slideMaster6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80" Type="http://schemas.openxmlformats.org/officeDocument/2006/relationships/handoutMaster" Target="handoutMasters/handoutMaster1.xml"/><Relationship Id="rId81" Type="http://schemas.openxmlformats.org/officeDocument/2006/relationships/commentAuthors" Target="commentAuthors.xml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61.xml"/><Relationship Id="rId71" Type="http://schemas.openxmlformats.org/officeDocument/2006/relationships/slide" Target="slides/slide62.xml"/><Relationship Id="rId72" Type="http://schemas.openxmlformats.org/officeDocument/2006/relationships/slide" Target="slides/slide63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73" Type="http://schemas.openxmlformats.org/officeDocument/2006/relationships/slide" Target="slides/slide64.xml"/><Relationship Id="rId74" Type="http://schemas.openxmlformats.org/officeDocument/2006/relationships/slide" Target="slides/slide65.xml"/><Relationship Id="rId75" Type="http://schemas.openxmlformats.org/officeDocument/2006/relationships/slide" Target="slides/slide66.xml"/><Relationship Id="rId76" Type="http://schemas.openxmlformats.org/officeDocument/2006/relationships/slide" Target="slides/slide67.xml"/><Relationship Id="rId77" Type="http://schemas.openxmlformats.org/officeDocument/2006/relationships/slide" Target="slides/slide68.xml"/><Relationship Id="rId78" Type="http://schemas.openxmlformats.org/officeDocument/2006/relationships/slide" Target="slides/slide69.xml"/><Relationship Id="rId79" Type="http://schemas.openxmlformats.org/officeDocument/2006/relationships/notesMaster" Target="notesMasters/notesMaster1.xml"/><Relationship Id="rId60" Type="http://schemas.openxmlformats.org/officeDocument/2006/relationships/slide" Target="slides/slide51.xml"/><Relationship Id="rId61" Type="http://schemas.openxmlformats.org/officeDocument/2006/relationships/slide" Target="slides/slide52.xml"/><Relationship Id="rId62" Type="http://schemas.openxmlformats.org/officeDocument/2006/relationships/slide" Target="slides/slide53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527213725119289"/>
          <c:y val="0.0218714108913713"/>
          <c:w val="0.926412692271926"/>
          <c:h val="0.9033158913651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</c:spPr>
          <c:invertIfNegative val="0"/>
          <c:cat>
            <c:strRef>
              <c:f>Sheet1!$A$2:$A$4</c:f>
              <c:strCache>
                <c:ptCount val="3"/>
                <c:pt idx="0">
                  <c:v>PD-L1-positive</c:v>
                </c:pt>
                <c:pt idx="1">
                  <c:v>PD-L1-negative</c:v>
                </c:pt>
                <c:pt idx="2">
                  <c:v>All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3.0</c:v>
                </c:pt>
                <c:pt idx="1">
                  <c:v>0.0</c:v>
                </c:pt>
                <c:pt idx="2">
                  <c:v>1.0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chemeClr val="accent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rgbClr val="000000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PD-L1-positive</c:v>
                </c:pt>
                <c:pt idx="1">
                  <c:v>PD-L1-negative</c:v>
                </c:pt>
                <c:pt idx="2">
                  <c:v>All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33.0</c:v>
                </c:pt>
                <c:pt idx="1">
                  <c:v>13.0</c:v>
                </c:pt>
                <c:pt idx="2">
                  <c:v>20.0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SD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28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rgbClr val="000000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PD-L1-positive</c:v>
                </c:pt>
                <c:pt idx="1">
                  <c:v>PD-L1-negative</c:v>
                </c:pt>
                <c:pt idx="2">
                  <c:v>All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50.0</c:v>
                </c:pt>
                <c:pt idx="1">
                  <c:v>29.0</c:v>
                </c:pt>
                <c:pt idx="2">
                  <c:v>41.0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03415568"/>
        <c:axId val="1826953792"/>
      </c:barChart>
      <c:catAx>
        <c:axId val="-2003415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one"/>
        <c:spPr>
          <a:ln w="19050">
            <a:solidFill>
              <a:srgbClr val="000000"/>
            </a:solidFill>
          </a:ln>
        </c:spPr>
        <c:txPr>
          <a:bodyPr/>
          <a:lstStyle/>
          <a:p>
            <a:pPr>
              <a:defRPr sz="1400"/>
            </a:pPr>
            <a:endParaRPr lang="en-US"/>
          </a:p>
        </c:txPr>
        <c:crossAx val="1826953792"/>
        <c:crosses val="autoZero"/>
        <c:auto val="1"/>
        <c:lblAlgn val="ctr"/>
        <c:lblOffset val="100"/>
        <c:noMultiLvlLbl val="0"/>
      </c:catAx>
      <c:valAx>
        <c:axId val="1826953792"/>
        <c:scaling>
          <c:orientation val="minMax"/>
          <c:max val="100.0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spPr>
          <a:ln w="19050">
            <a:solidFill>
              <a:srgbClr val="000000"/>
            </a:solidFill>
          </a:ln>
        </c:spPr>
        <c:txPr>
          <a:bodyPr/>
          <a:lstStyle/>
          <a:p>
            <a:pPr>
              <a:defRPr sz="1400" b="1">
                <a:solidFill>
                  <a:srgbClr val="000000"/>
                </a:solidFill>
              </a:defRPr>
            </a:pPr>
            <a:endParaRPr lang="en-US"/>
          </a:p>
        </c:txPr>
        <c:crossAx val="-20034155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170764" cy="478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470" tIns="48736" rIns="97470" bIns="48736" numCol="1" anchor="t" anchorCtr="0" compatLnSpc="1">
            <a:prstTxWarp prst="textNoShape">
              <a:avLst/>
            </a:prstTxWarp>
          </a:bodyPr>
          <a:lstStyle>
            <a:lvl1pPr algn="l" defTabSz="976045">
              <a:defRPr sz="1300">
                <a:latin typeface="Tahom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437" y="0"/>
            <a:ext cx="3169076" cy="478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470" tIns="48736" rIns="97470" bIns="48736" numCol="1" anchor="t" anchorCtr="0" compatLnSpc="1">
            <a:prstTxWarp prst="textNoShape">
              <a:avLst/>
            </a:prstTxWarp>
          </a:bodyPr>
          <a:lstStyle>
            <a:lvl1pPr algn="r" defTabSz="976045">
              <a:defRPr sz="1300">
                <a:latin typeface="Tahom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120812"/>
            <a:ext cx="3170764" cy="478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470" tIns="48736" rIns="97470" bIns="48736" numCol="1" anchor="b" anchorCtr="0" compatLnSpc="1">
            <a:prstTxWarp prst="textNoShape">
              <a:avLst/>
            </a:prstTxWarp>
          </a:bodyPr>
          <a:lstStyle>
            <a:lvl1pPr algn="l" defTabSz="976045">
              <a:defRPr sz="1300">
                <a:latin typeface="Tahom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437" y="9120812"/>
            <a:ext cx="3169076" cy="478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470" tIns="48736" rIns="97470" bIns="48736" numCol="1" anchor="b" anchorCtr="0" compatLnSpc="1">
            <a:prstTxWarp prst="textNoShape">
              <a:avLst/>
            </a:prstTxWarp>
          </a:bodyPr>
          <a:lstStyle>
            <a:lvl1pPr algn="r" defTabSz="976045">
              <a:defRPr sz="1300">
                <a:latin typeface="Tahoma" pitchFamily="34" charset="0"/>
              </a:defRPr>
            </a:lvl1pPr>
          </a:lstStyle>
          <a:p>
            <a:pPr>
              <a:defRPr/>
            </a:pPr>
            <a:fld id="{6AB26F29-664B-4DF4-9418-AA6D3457EB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8684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170764" cy="478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7" tIns="48240" rIns="96477" bIns="48240" numCol="1" anchor="t" anchorCtr="0" compatLnSpc="1">
            <a:prstTxWarp prst="textNoShape">
              <a:avLst/>
            </a:prstTxWarp>
          </a:bodyPr>
          <a:lstStyle>
            <a:lvl1pPr algn="l" defTabSz="964935">
              <a:defRPr sz="1300">
                <a:latin typeface="Tahom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437" y="0"/>
            <a:ext cx="3169076" cy="478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7" tIns="48240" rIns="96477" bIns="48240" numCol="1" anchor="t" anchorCtr="0" compatLnSpc="1">
            <a:prstTxWarp prst="textNoShape">
              <a:avLst/>
            </a:prstTxWarp>
          </a:bodyPr>
          <a:lstStyle>
            <a:lvl1pPr algn="r" defTabSz="964935">
              <a:defRPr sz="1300">
                <a:latin typeface="Tahom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3775" cy="3602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2365" y="4561227"/>
            <a:ext cx="5850473" cy="4318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7" tIns="48240" rIns="96477" bIns="482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120812"/>
            <a:ext cx="3170764" cy="478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7" tIns="48240" rIns="96477" bIns="48240" numCol="1" anchor="b" anchorCtr="0" compatLnSpc="1">
            <a:prstTxWarp prst="textNoShape">
              <a:avLst/>
            </a:prstTxWarp>
          </a:bodyPr>
          <a:lstStyle>
            <a:lvl1pPr algn="l" defTabSz="964935">
              <a:defRPr sz="1300">
                <a:latin typeface="Tahoma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45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437" y="9120812"/>
            <a:ext cx="3169076" cy="478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77" tIns="48240" rIns="96477" bIns="48240" numCol="1" anchor="b" anchorCtr="0" compatLnSpc="1">
            <a:prstTxWarp prst="textNoShape">
              <a:avLst/>
            </a:prstTxWarp>
          </a:bodyPr>
          <a:lstStyle>
            <a:lvl1pPr algn="r" defTabSz="964935">
              <a:defRPr sz="1300">
                <a:latin typeface="Tahoma" pitchFamily="34" charset="0"/>
              </a:defRPr>
            </a:lvl1pPr>
          </a:lstStyle>
          <a:p>
            <a:pPr>
              <a:defRPr/>
            </a:pPr>
            <a:fld id="{16B85BB2-0DF4-4BEE-AF21-B6951689201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7191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902814-480B-CD4D-959C-3178B442B8D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9463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4AF0CC-5242-4477-B18B-0B17F5108A17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05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300" dirty="0" smtClean="0">
                <a:latin typeface="+mn-lt"/>
              </a:rPr>
              <a:t>Baseline tumor PD-L1 expression measured in archival or fresh tissue biopsies using the BMS/</a:t>
            </a:r>
            <a:r>
              <a:rPr lang="en-US" sz="1300" dirty="0" err="1" smtClean="0">
                <a:latin typeface="+mn-lt"/>
              </a:rPr>
              <a:t>Dako</a:t>
            </a:r>
            <a:r>
              <a:rPr lang="en-US" sz="1300" dirty="0" smtClean="0">
                <a:latin typeface="+mn-lt"/>
              </a:rPr>
              <a:t> immunohistochemistry assay. Expression levels (≥1% and &lt;1%) were defined by tumor cell membrane staining (any intensity) in a section containing at least 100 evaluable tumor cells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sz="1300" dirty="0" smtClean="0">
                <a:latin typeface="+mn-lt"/>
              </a:rPr>
              <a:t>Arms were not randomized</a:t>
            </a:r>
          </a:p>
          <a:p>
            <a:pPr marL="181240" indent="-18124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822364" indent="-316294">
              <a:defRPr>
                <a:solidFill>
                  <a:schemeClr val="tx1"/>
                </a:solidFill>
                <a:latin typeface="Arial" charset="0"/>
              </a:defRPr>
            </a:lvl2pPr>
            <a:lvl3pPr marL="1265174" indent="-253035">
              <a:defRPr>
                <a:solidFill>
                  <a:schemeClr val="tx1"/>
                </a:solidFill>
                <a:latin typeface="Arial" charset="0"/>
              </a:defRPr>
            </a:lvl3pPr>
            <a:lvl4pPr marL="1771244" indent="-253035">
              <a:defRPr>
                <a:solidFill>
                  <a:schemeClr val="tx1"/>
                </a:solidFill>
                <a:latin typeface="Arial" charset="0"/>
              </a:defRPr>
            </a:lvl4pPr>
            <a:lvl5pPr marL="2277315" indent="-253035">
              <a:defRPr>
                <a:solidFill>
                  <a:schemeClr val="tx1"/>
                </a:solidFill>
                <a:latin typeface="Arial" charset="0"/>
              </a:defRPr>
            </a:lvl5pPr>
            <a:lvl6pPr marL="2783384" indent="-253035" defTabSz="50607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89454" indent="-253035" defTabSz="50607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95524" indent="-253035" defTabSz="50607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301594" indent="-253035" defTabSz="50607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8D017D-83A2-48E1-BC0D-E798B1923300}" type="slidenum">
              <a:rPr lang="en-US" alt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013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81240" indent="-181240" defTabSz="483306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300" dirty="0" smtClean="0">
                <a:latin typeface="+mn-lt"/>
              </a:rPr>
              <a:t>Relative median length of follow-up is short across arms N1 Q2W + I1 Q6W, N3 Q2W + I1 Q12W and N3 Q2W + I1 Q6W, so PFS and OS data are preliminary with a high degree of censoring</a:t>
            </a:r>
          </a:p>
          <a:p>
            <a:pPr marL="181240" indent="-18124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dirty="0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822364" indent="-316294">
              <a:defRPr>
                <a:solidFill>
                  <a:schemeClr val="tx1"/>
                </a:solidFill>
                <a:latin typeface="Arial" charset="0"/>
              </a:defRPr>
            </a:lvl2pPr>
            <a:lvl3pPr marL="1265174" indent="-253035">
              <a:defRPr>
                <a:solidFill>
                  <a:schemeClr val="tx1"/>
                </a:solidFill>
                <a:latin typeface="Arial" charset="0"/>
              </a:defRPr>
            </a:lvl3pPr>
            <a:lvl4pPr marL="1771244" indent="-253035">
              <a:defRPr>
                <a:solidFill>
                  <a:schemeClr val="tx1"/>
                </a:solidFill>
                <a:latin typeface="Arial" charset="0"/>
              </a:defRPr>
            </a:lvl4pPr>
            <a:lvl5pPr marL="2277315" indent="-253035">
              <a:defRPr>
                <a:solidFill>
                  <a:schemeClr val="tx1"/>
                </a:solidFill>
                <a:latin typeface="Arial" charset="0"/>
              </a:defRPr>
            </a:lvl5pPr>
            <a:lvl6pPr marL="2783384" indent="-253035" defTabSz="50607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89454" indent="-253035" defTabSz="50607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795524" indent="-253035" defTabSz="50607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301594" indent="-253035" defTabSz="50607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5A40DB-6BD1-45EC-B2F6-E9827C7C6F21}" type="slidenum">
              <a:rPr lang="en-US" alt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altLang="en-US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258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B9B95A-F240-4C8B-9F19-464EC7A13109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98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1217508" y="4560574"/>
            <a:ext cx="4878493" cy="3640455"/>
          </a:xfrm>
        </p:spPr>
        <p:txBody>
          <a:bodyPr/>
          <a:lstStyle/>
          <a:p>
            <a:pPr marL="181240" indent="-181240" defTabSz="892280">
              <a:defRPr/>
            </a:pPr>
            <a:endParaRPr lang="en-GB" dirty="0"/>
          </a:p>
          <a:p>
            <a:pPr marL="181240" indent="-181240" defTabSz="892280">
              <a:defRPr/>
            </a:pPr>
            <a:r>
              <a:rPr lang="en-GB" dirty="0"/>
              <a:t>*</a:t>
            </a:r>
            <a:r>
              <a:rPr lang="en-GB" dirty="0" err="1"/>
              <a:t>Tumor</a:t>
            </a:r>
            <a:r>
              <a:rPr lang="en-GB" dirty="0"/>
              <a:t> cells are stained, but not TILs and other tissue areas. </a:t>
            </a:r>
          </a:p>
          <a:p>
            <a:pPr marL="181240" indent="-181240" defTabSz="892280">
              <a:defRPr/>
            </a:pPr>
            <a:r>
              <a:rPr lang="en-GB" baseline="30000" dirty="0"/>
              <a:t>†</a:t>
            </a:r>
            <a:r>
              <a:rPr lang="en-GB" dirty="0"/>
              <a:t>Definition of PD-L1 positivity differs between assay methodologies.</a:t>
            </a:r>
          </a:p>
          <a:p>
            <a:pPr marL="181240" indent="-181240" defTabSz="892280">
              <a:defRPr/>
            </a:pPr>
            <a:endParaRPr lang="en-GB" dirty="0"/>
          </a:p>
          <a:p>
            <a:pPr defTabSz="892280">
              <a:defRPr/>
            </a:pPr>
            <a:r>
              <a:rPr lang="en-GB" b="0" dirty="0" smtClean="0"/>
              <a:t>IHC = immunohistochemistry; </a:t>
            </a:r>
            <a:r>
              <a:rPr lang="en-US" dirty="0" smtClean="0"/>
              <a:t>NSCLC = non-small cell lung cancer; </a:t>
            </a:r>
            <a:r>
              <a:rPr lang="en-GB" b="0" dirty="0" smtClean="0"/>
              <a:t>PD-L1 = programmed</a:t>
            </a:r>
            <a:r>
              <a:rPr lang="en-GB" b="0" baseline="0" dirty="0" smtClean="0"/>
              <a:t> cell</a:t>
            </a:r>
            <a:r>
              <a:rPr lang="en-GB" b="0" dirty="0" smtClean="0"/>
              <a:t> </a:t>
            </a:r>
            <a:r>
              <a:rPr lang="en-GB" b="0" baseline="0" dirty="0" smtClean="0"/>
              <a:t>death-ligand 1; </a:t>
            </a:r>
            <a:r>
              <a:rPr lang="en-GB" b="0" dirty="0" smtClean="0"/>
              <a:t>TILs = </a:t>
            </a:r>
            <a:r>
              <a:rPr lang="en-GB" kern="1200" noProof="0" dirty="0" err="1" smtClean="0"/>
              <a:t>tumor</a:t>
            </a:r>
            <a:r>
              <a:rPr lang="en-US" kern="1200" dirty="0" smtClean="0"/>
              <a:t>-infiltrating lymphocytes.</a:t>
            </a:r>
            <a:endParaRPr lang="da-DK" b="0" dirty="0" smtClean="0"/>
          </a:p>
          <a:p>
            <a:pPr defTabSz="892280">
              <a:defRPr/>
            </a:pPr>
            <a:endParaRPr lang="en-GB" b="1" dirty="0"/>
          </a:p>
          <a:p>
            <a:pPr defTabSz="892280">
              <a:defRPr/>
            </a:pPr>
            <a:r>
              <a:rPr lang="en-GB" b="1" dirty="0" smtClean="0"/>
              <a:t>R</a:t>
            </a:r>
            <a:r>
              <a:rPr lang="en-GB" b="1" dirty="0"/>
              <a:t>eferences</a:t>
            </a:r>
          </a:p>
          <a:p>
            <a:pPr defTabSz="892280">
              <a:defRPr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Garon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EB, et al. Presented at ESMO 2014 (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abstr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. LBA43); 2</a:t>
            </a:r>
            <a:r>
              <a:rPr lang="en-GB" dirty="0">
                <a:latin typeface="Arial" pitchFamily="34" charset="0"/>
                <a:cs typeface="Arial" pitchFamily="34" charset="0"/>
              </a:rPr>
              <a:t>. </a:t>
            </a:r>
            <a:r>
              <a:rPr lang="en-GB" dirty="0" err="1" smtClean="0">
                <a:latin typeface="Arial" pitchFamily="34" charset="0"/>
                <a:cs typeface="Arial" pitchFamily="34" charset="0"/>
              </a:rPr>
              <a:t>Rizvi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 NA, et al. Presented at ASCO 2014 (abstr. 8007);</a:t>
            </a:r>
            <a:r>
              <a:rPr lang="da-DK" dirty="0"/>
              <a:t> 3. </a:t>
            </a:r>
            <a:r>
              <a:rPr lang="en-GB" dirty="0" smtClean="0"/>
              <a:t>Gettinger S et al. Poster p38 presented at ASCO 2014 (abstr. 8024);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GB" dirty="0">
                <a:latin typeface="Arial" pitchFamily="34" charset="0"/>
                <a:cs typeface="Arial" pitchFamily="34" charset="0"/>
              </a:rPr>
              <a:t>. </a:t>
            </a:r>
            <a:r>
              <a:rPr lang="da-DK" dirty="0" smtClean="0"/>
              <a:t>Brahmer JR et al. Poster 293 presented at ASCO 2014 (</a:t>
            </a:r>
            <a:r>
              <a:rPr lang="en-GB" dirty="0" smtClean="0"/>
              <a:t>abstr.</a:t>
            </a:r>
            <a:r>
              <a:rPr lang="da-DK" dirty="0" smtClean="0"/>
              <a:t> 8112);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GB" dirty="0">
                <a:latin typeface="Arial" pitchFamily="34" charset="0"/>
                <a:cs typeface="Arial" pitchFamily="34" charset="0"/>
              </a:rPr>
              <a:t>. </a:t>
            </a:r>
            <a:r>
              <a:rPr lang="en-US" dirty="0" err="1" smtClean="0"/>
              <a:t>Rizvi</a:t>
            </a:r>
            <a:r>
              <a:rPr lang="en-US" dirty="0" smtClean="0"/>
              <a:t> NA et al. Poster presented at ASCO 2014 (</a:t>
            </a:r>
            <a:r>
              <a:rPr lang="en-GB" dirty="0" smtClean="0"/>
              <a:t>abstr.</a:t>
            </a:r>
            <a:r>
              <a:rPr lang="en-US" dirty="0" smtClean="0"/>
              <a:t> TPS 8123)</a:t>
            </a:r>
            <a:r>
              <a:rPr lang="en-GB" dirty="0">
                <a:latin typeface="Arial" pitchFamily="34" charset="0"/>
                <a:cs typeface="Arial" pitchFamily="34" charset="0"/>
              </a:rPr>
              <a:t>; 6. </a:t>
            </a:r>
            <a:r>
              <a:rPr lang="en-GB" dirty="0" err="1">
                <a:latin typeface="Arial" pitchFamily="34" charset="0"/>
                <a:cs typeface="Arial" pitchFamily="34" charset="0"/>
              </a:rPr>
              <a:t>Soria</a:t>
            </a:r>
            <a:r>
              <a:rPr lang="en-GB" dirty="0">
                <a:latin typeface="Arial" pitchFamily="34" charset="0"/>
                <a:cs typeface="Arial" pitchFamily="34" charset="0"/>
              </a:rPr>
              <a:t> J-C, et al. ESMO 2014 (</a:t>
            </a:r>
            <a:r>
              <a:rPr lang="en-GB" dirty="0" err="1">
                <a:latin typeface="Arial" pitchFamily="34" charset="0"/>
                <a:cs typeface="Arial" pitchFamily="34" charset="0"/>
              </a:rPr>
              <a:t>abstr</a:t>
            </a:r>
            <a:r>
              <a:rPr lang="en-GB" dirty="0">
                <a:latin typeface="Arial" pitchFamily="34" charset="0"/>
                <a:cs typeface="Arial" pitchFamily="34" charset="0"/>
              </a:rPr>
              <a:t>. 1322P);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7</a:t>
            </a:r>
            <a:r>
              <a:rPr lang="en-GB" dirty="0">
                <a:latin typeface="Arial" pitchFamily="34" charset="0"/>
                <a:cs typeface="Arial" pitchFamily="34" charset="0"/>
              </a:rPr>
              <a:t>. Brahmer JR, et al. Poster presented at ASCO 2014 (abstr. 8021);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8</a:t>
            </a:r>
            <a:r>
              <a:rPr lang="en-GB" dirty="0">
                <a:latin typeface="Arial" pitchFamily="34" charset="0"/>
                <a:cs typeface="Arial" pitchFamily="34" charset="0"/>
              </a:rPr>
              <a:t>. </a:t>
            </a:r>
            <a:r>
              <a:rPr lang="en-GB" dirty="0"/>
              <a:t>Segal NH, et al. </a:t>
            </a:r>
            <a:r>
              <a:rPr lang="en-GB" dirty="0">
                <a:latin typeface="Arial" pitchFamily="34" charset="0"/>
                <a:cs typeface="Arial" pitchFamily="34" charset="0"/>
              </a:rPr>
              <a:t>Presented at ASCO 2014 (abstr. 3002); 9. Segal NH, et al. ESMO 2014 (</a:t>
            </a:r>
            <a:r>
              <a:rPr lang="en-GB" dirty="0" err="1">
                <a:latin typeface="Arial" pitchFamily="34" charset="0"/>
                <a:cs typeface="Arial" pitchFamily="34" charset="0"/>
              </a:rPr>
              <a:t>abstr</a:t>
            </a:r>
            <a:r>
              <a:rPr lang="en-GB" dirty="0">
                <a:latin typeface="Arial" pitchFamily="34" charset="0"/>
                <a:cs typeface="Arial" pitchFamily="34" charset="0"/>
              </a:rPr>
              <a:t>. 1058PD).</a:t>
            </a:r>
            <a:endParaRPr lang="en-GB" dirty="0"/>
          </a:p>
          <a:p>
            <a:pPr marL="241653" indent="-241653" defTabSz="892280">
              <a:defRPr/>
            </a:pPr>
            <a:endParaRPr lang="da-DK" dirty="0" smtClean="0"/>
          </a:p>
          <a:p>
            <a:pPr marL="241653" indent="-241653" defTabSz="892280">
              <a:defRPr/>
            </a:pPr>
            <a:endParaRPr lang="en-GB" dirty="0" smtClean="0"/>
          </a:p>
          <a:p>
            <a:pPr marL="241653" indent="-241653" defTabSz="892280">
              <a:defRPr/>
            </a:pPr>
            <a:endParaRPr lang="en-GB" dirty="0" smtClean="0">
              <a:latin typeface="Arial" pitchFamily="34" charset="0"/>
              <a:cs typeface="Arial" pitchFamily="34" charset="0"/>
            </a:endParaRPr>
          </a:p>
          <a:p>
            <a:pPr marL="241653" indent="-241653" defTabSz="892280">
              <a:defRPr/>
            </a:pPr>
            <a:endParaRPr lang="en-GB" dirty="0">
              <a:latin typeface="Arial" pitchFamily="34" charset="0"/>
              <a:cs typeface="Arial" pitchFamily="34" charset="0"/>
            </a:endParaRPr>
          </a:p>
          <a:p>
            <a:pPr marL="241653" indent="-241653" defTabSz="892280">
              <a:defRPr/>
            </a:pPr>
            <a:endParaRPr lang="en-GB" b="1" dirty="0">
              <a:latin typeface="Arial" pitchFamily="34" charset="0"/>
              <a:cs typeface="Arial" pitchFamily="34" charset="0"/>
            </a:endParaRPr>
          </a:p>
          <a:p>
            <a:pPr defTabSz="892280">
              <a:defRPr/>
            </a:pPr>
            <a:endParaRPr lang="en-GB" dirty="0"/>
          </a:p>
          <a:p>
            <a:pPr>
              <a:buNone/>
            </a:pPr>
            <a:endParaRPr lang="en-GB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9395133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04C699-1EFC-DD4F-A803-53013651598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8319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baseline="0" dirty="0" smtClean="0"/>
              <a:t>Next, this PDL1 diagnostic IHC assay was performed on 103 patients whom had evaluable archived tumor blocks while  enrolled in the Phase I study.       </a:t>
            </a: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sz="1300" dirty="0">
                <a:latin typeface="+mn-lt"/>
                <a:ea typeface="ＭＳ Ｐゴシック" pitchFamily="-112" charset="-128"/>
                <a:cs typeface="ＭＳ Ｐゴシック" pitchFamily="-112" charset="-128"/>
              </a:rPr>
              <a:t>PD-L1 positive patients, here identified as  baseline samples positive for PD-L1 in tumor infiltrating immune cells,  responded at a much higher rate than PD-L1 negative patients  (36%   </a:t>
            </a:r>
            <a:r>
              <a:rPr lang="en-US" sz="1300" dirty="0" err="1">
                <a:latin typeface="+mn-lt"/>
                <a:ea typeface="ＭＳ Ｐゴシック" pitchFamily="-112" charset="-128"/>
                <a:cs typeface="ＭＳ Ｐゴシック" pitchFamily="-112" charset="-128"/>
              </a:rPr>
              <a:t>vrs</a:t>
            </a:r>
            <a:r>
              <a:rPr lang="en-US" sz="1300" dirty="0">
                <a:latin typeface="+mn-lt"/>
                <a:ea typeface="ＭＳ Ｐゴシック" pitchFamily="-112" charset="-128"/>
                <a:cs typeface="ＭＳ Ｐゴシック" pitchFamily="-112" charset="-128"/>
              </a:rPr>
              <a:t>  13%).      Additionally, stable disease, as best response was also much higher for PD-L1 positive </a:t>
            </a:r>
            <a:r>
              <a:rPr lang="en-US" sz="1300" dirty="0" err="1">
                <a:latin typeface="+mn-lt"/>
                <a:ea typeface="ＭＳ Ｐゴシック" pitchFamily="-112" charset="-128"/>
                <a:cs typeface="ＭＳ Ｐゴシック" pitchFamily="-112" charset="-128"/>
              </a:rPr>
              <a:t>vs</a:t>
            </a:r>
            <a:r>
              <a:rPr lang="en-US" sz="1300" dirty="0">
                <a:latin typeface="+mn-lt"/>
                <a:ea typeface="ＭＳ Ｐゴシック" pitchFamily="-112" charset="-128"/>
                <a:cs typeface="ＭＳ Ｐゴシック" pitchFamily="-112" charset="-128"/>
              </a:rPr>
              <a:t> negative patients. </a:t>
            </a:r>
          </a:p>
          <a:p>
            <a:pPr>
              <a:spcBef>
                <a:spcPct val="0"/>
              </a:spcBef>
            </a:pPr>
            <a:endParaRPr lang="en-US" sz="1300" dirty="0">
              <a:latin typeface="+mn-lt"/>
              <a:ea typeface="ＭＳ Ｐゴシック" pitchFamily="-112" charset="-128"/>
              <a:cs typeface="ＭＳ Ｐゴシック" pitchFamily="-112" charset="-128"/>
            </a:endParaRPr>
          </a:p>
          <a:p>
            <a:pPr>
              <a:spcBef>
                <a:spcPct val="0"/>
              </a:spcBef>
            </a:pPr>
            <a:r>
              <a:rPr lang="en-US" sz="1300" dirty="0">
                <a:latin typeface="+mn-lt"/>
                <a:ea typeface="ＭＳ Ｐゴシック" pitchFamily="-112" charset="-128"/>
                <a:cs typeface="ＭＳ Ｐゴシック" pitchFamily="-112" charset="-128"/>
              </a:rPr>
              <a:t>This suggests that baseline PDL1+ immune cells in the tumor microenvironment were important for clinical regression to occur via PDL1 blockade by MPDL treatment.   </a:t>
            </a:r>
            <a:endParaRPr lang="en-US" dirty="0" smtClean="0"/>
          </a:p>
          <a:p>
            <a:pPr>
              <a:spcBef>
                <a:spcPct val="0"/>
              </a:spcBef>
            </a:pPr>
            <a:endParaRPr lang="en-US" dirty="0" smtClean="0"/>
          </a:p>
          <a:p>
            <a:pPr>
              <a:spcBef>
                <a:spcPct val="0"/>
              </a:spcBef>
            </a:pPr>
            <a:r>
              <a:rPr lang="en-US" sz="1300" dirty="0">
                <a:latin typeface="+mn-lt"/>
                <a:ea typeface="ＭＳ Ｐゴシック" pitchFamily="-112" charset="-128"/>
                <a:cs typeface="ＭＳ Ｐゴシック" pitchFamily="-112" charset="-128"/>
              </a:rPr>
              <a:t>Further assessment of the association between PD-L1 staining and efficacy related to MPDL </a:t>
            </a:r>
            <a:r>
              <a:rPr lang="en-US" sz="1300" dirty="0" err="1">
                <a:latin typeface="+mn-lt"/>
                <a:ea typeface="ＭＳ Ｐゴシック" pitchFamily="-112" charset="-128"/>
                <a:cs typeface="ＭＳ Ｐゴシック" pitchFamily="-112" charset="-128"/>
              </a:rPr>
              <a:t>monotherapy</a:t>
            </a:r>
            <a:r>
              <a:rPr lang="en-US" sz="1300" dirty="0">
                <a:latin typeface="+mn-lt"/>
                <a:ea typeface="ＭＳ Ｐゴシック" pitchFamily="-112" charset="-128"/>
                <a:cs typeface="ＭＳ Ｐゴシック" pitchFamily="-112" charset="-128"/>
              </a:rPr>
              <a:t>  is on-going.   </a:t>
            </a:r>
            <a:endParaRPr lang="en-US" dirty="0" smtClean="0"/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85372" indent="-302066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208265" indent="-241653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91571" indent="-241653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174878" indent="-241653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658184" indent="-241653" defTabSz="48330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3141490" indent="-241653" defTabSz="48330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624796" indent="-241653" defTabSz="48330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4108102" indent="-241653" defTabSz="483306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fld id="{928859F7-85FA-42BD-98D5-146977B74204}" type="slidenum">
              <a:rPr lang="en-US">
                <a:solidFill>
                  <a:srgbClr val="000000"/>
                </a:solidFill>
                <a:latin typeface="Calibri" pitchFamily="34" charset="0"/>
              </a:rPr>
              <a:pPr/>
              <a:t>59</a:t>
            </a:fld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528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immunochip</a:t>
            </a:r>
            <a:r>
              <a:rPr lang="en-US" baseline="0" dirty="0" smtClean="0"/>
              <a:t> gene expression assay showed that, among the 96 baseline tumor samples, </a:t>
            </a:r>
            <a:r>
              <a:rPr lang="en-US" sz="1300" dirty="0">
                <a:latin typeface="+mn-lt"/>
                <a:ea typeface="ＭＳ Ｐゴシック" pitchFamily="-112" charset="-128"/>
                <a:cs typeface="ＭＳ Ｐゴシック" pitchFamily="-112" charset="-128"/>
              </a:rPr>
              <a:t>patients with higher expression of Th1 genes at baseline were more likely to respond to MPDL  treatment.</a:t>
            </a:r>
          </a:p>
          <a:p>
            <a:endParaRPr lang="en-US" sz="1300" dirty="0">
              <a:latin typeface="+mn-lt"/>
              <a:ea typeface="ＭＳ Ｐゴシック" pitchFamily="-112" charset="-128"/>
              <a:cs typeface="ＭＳ Ｐゴシック" pitchFamily="-112" charset="-128"/>
            </a:endParaRPr>
          </a:p>
          <a:p>
            <a:r>
              <a:rPr lang="en-US" sz="1300" dirty="0">
                <a:latin typeface="+mn-lt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en-US" sz="1300" dirty="0" err="1">
                <a:latin typeface="+mn-lt"/>
                <a:ea typeface="ＭＳ Ｐゴシック" pitchFamily="-112" charset="-128"/>
                <a:cs typeface="ＭＳ Ｐゴシック" pitchFamily="-112" charset="-128"/>
              </a:rPr>
              <a:t>IFNg</a:t>
            </a:r>
            <a:r>
              <a:rPr lang="en-US" sz="1300" dirty="0">
                <a:latin typeface="+mn-lt"/>
                <a:ea typeface="ＭＳ Ｐゴシック" pitchFamily="-112" charset="-128"/>
                <a:cs typeface="ＭＳ Ｐゴシック" pitchFamily="-112" charset="-128"/>
              </a:rPr>
              <a:t>, </a:t>
            </a:r>
            <a:r>
              <a:rPr lang="en-US" sz="1300" dirty="0" err="1">
                <a:latin typeface="+mn-lt"/>
                <a:ea typeface="ＭＳ Ｐゴシック" pitchFamily="-112" charset="-128"/>
                <a:cs typeface="ＭＳ Ｐゴシック" pitchFamily="-112" charset="-128"/>
              </a:rPr>
              <a:t>Granzyme</a:t>
            </a:r>
            <a:r>
              <a:rPr lang="en-US" sz="1300" dirty="0">
                <a:latin typeface="+mn-lt"/>
                <a:ea typeface="ＭＳ Ｐゴシック" pitchFamily="-112" charset="-128"/>
                <a:cs typeface="ＭＳ Ｐゴシック" pitchFamily="-112" charset="-128"/>
              </a:rPr>
              <a:t> A, CD8A and EOMES (a transcription factor for </a:t>
            </a:r>
            <a:r>
              <a:rPr lang="en-US" sz="1300" dirty="0" err="1">
                <a:latin typeface="+mn-lt"/>
                <a:ea typeface="ＭＳ Ｐゴシック" pitchFamily="-112" charset="-128"/>
                <a:cs typeface="ＭＳ Ｐゴシック" pitchFamily="-112" charset="-128"/>
              </a:rPr>
              <a:t>Granzyme</a:t>
            </a:r>
            <a:r>
              <a:rPr lang="en-US" sz="1300" dirty="0">
                <a:latin typeface="+mn-lt"/>
                <a:ea typeface="ＭＳ Ｐゴシック" pitchFamily="-112" charset="-128"/>
                <a:cs typeface="ＭＳ Ｐゴシック" pitchFamily="-112" charset="-128"/>
              </a:rPr>
              <a:t> B)  are representative of these Th1 associated genes. .      T cells that express Th1 genes represent the population of T cells responsible for killing “foreign” cells, such as tumors.      This suggested that baseline intra-</a:t>
            </a:r>
            <a:r>
              <a:rPr lang="en-US" sz="1300" dirty="0" err="1">
                <a:latin typeface="+mn-lt"/>
                <a:ea typeface="ＭＳ Ｐゴシック" pitchFamily="-112" charset="-128"/>
                <a:cs typeface="ＭＳ Ｐゴシック" pitchFamily="-112" charset="-128"/>
              </a:rPr>
              <a:t>tumoral</a:t>
            </a:r>
            <a:r>
              <a:rPr lang="en-US" sz="1300" dirty="0">
                <a:latin typeface="+mn-lt"/>
                <a:ea typeface="ＭＳ Ｐゴシック" pitchFamily="-112" charset="-128"/>
                <a:cs typeface="ＭＳ Ｐゴシック" pitchFamily="-112" charset="-128"/>
              </a:rPr>
              <a:t> “immune competency” by this Th1  “inflammatory signature” was  important for the clinical benefit of MPDL treatment.  </a:t>
            </a:r>
          </a:p>
          <a:p>
            <a:endParaRPr lang="en-US" sz="1300" dirty="0">
              <a:latin typeface="+mn-lt"/>
              <a:ea typeface="ＭＳ Ｐゴシック" pitchFamily="-112" charset="-128"/>
              <a:cs typeface="ＭＳ Ｐゴシック" pitchFamily="-112" charset="-12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04C699-1EFC-DD4F-A803-53013651598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2186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patient of mine  was</a:t>
            </a:r>
            <a:r>
              <a:rPr lang="en-US" baseline="0" dirty="0" smtClean="0"/>
              <a:t> a 51yo male with high grade </a:t>
            </a:r>
            <a:r>
              <a:rPr lang="en-US" baseline="0" dirty="0" err="1" smtClean="0"/>
              <a:t>sarcomatoid</a:t>
            </a:r>
            <a:r>
              <a:rPr lang="en-US" baseline="0" dirty="0" smtClean="0"/>
              <a:t> renal cell carcinoma.    His tumor progressed through multiple regimens including  </a:t>
            </a:r>
            <a:r>
              <a:rPr lang="en-US" baseline="0" dirty="0" err="1" smtClean="0"/>
              <a:t>sunitinib</a:t>
            </a:r>
            <a:r>
              <a:rPr lang="en-US" baseline="0" dirty="0" smtClean="0"/>
              <a:t>,  radiation to vertebral bone </a:t>
            </a:r>
            <a:r>
              <a:rPr lang="en-US" baseline="0" dirty="0" err="1" smtClean="0"/>
              <a:t>mets</a:t>
            </a:r>
            <a:r>
              <a:rPr lang="en-US" baseline="0" dirty="0" smtClean="0"/>
              <a:t>, ,  and </a:t>
            </a:r>
            <a:r>
              <a:rPr lang="en-US" baseline="0" dirty="0" err="1" smtClean="0"/>
              <a:t>temsirolimus</a:t>
            </a:r>
            <a:r>
              <a:rPr lang="en-US" baseline="0" dirty="0" smtClean="0"/>
              <a:t>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After his first dose of MPDL,  his tumor became more </a:t>
            </a:r>
            <a:r>
              <a:rPr lang="en-US" baseline="0" dirty="0" err="1" smtClean="0"/>
              <a:t>inflammed</a:t>
            </a:r>
            <a:r>
              <a:rPr lang="en-US" baseline="0" dirty="0" smtClean="0"/>
              <a:t>, and then rapidly regressed by the 4rth week.   By his 6th week,  restaging scans showed that his  40 lung metastasis, multiple bone </a:t>
            </a:r>
            <a:r>
              <a:rPr lang="en-US" baseline="0" dirty="0" err="1" smtClean="0"/>
              <a:t>mets</a:t>
            </a:r>
            <a:r>
              <a:rPr lang="en-US" baseline="0" dirty="0" smtClean="0"/>
              <a:t> and skin </a:t>
            </a:r>
            <a:r>
              <a:rPr lang="en-US" baseline="0" dirty="0" err="1" smtClean="0"/>
              <a:t>mets</a:t>
            </a:r>
            <a:r>
              <a:rPr lang="en-US" baseline="0" dirty="0" smtClean="0"/>
              <a:t> had all disappeared, and he remains,  today, in a durable  complete remission 17 months later.    His only side effect was a mild, transient  skin rash and low grade fever.       </a:t>
            </a:r>
          </a:p>
          <a:p>
            <a:r>
              <a:rPr lang="en-US" baseline="0" dirty="0" smtClean="0"/>
              <a:t>At his 4rth week of treatment on MPDL, we resected his regressing flank  nodule, and observed the immune infiltrate on next slide.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04C699-1EFC-DD4F-A803-53013651598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9157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His</a:t>
            </a:r>
            <a:r>
              <a:rPr lang="en-US" baseline="0" dirty="0" smtClean="0"/>
              <a:t> baseline  tumor was high grade with multiple mitotic </a:t>
            </a:r>
            <a:r>
              <a:rPr lang="en-US" b="0" baseline="0" dirty="0" smtClean="0"/>
              <a:t>figures,  and the IHC showed PDL1 positivity scattered on the tumor, and a few scattered CD8+ lymphocytes that were also PDL1+.    This indicated he had at least some underlying immune competency with some immune cells present, but not enough to control his tumor.  </a:t>
            </a:r>
          </a:p>
          <a:p>
            <a:endParaRPr lang="en-US" b="0" baseline="0" dirty="0" smtClean="0"/>
          </a:p>
          <a:p>
            <a:r>
              <a:rPr lang="en-US" b="0" baseline="0" dirty="0" smtClean="0"/>
              <a:t>Once PDL1  blockade  was on-board, his 4 week biopsy showed  massive </a:t>
            </a:r>
            <a:r>
              <a:rPr lang="en-US" b="0" baseline="0" dirty="0" err="1" smtClean="0"/>
              <a:t>upregulation</a:t>
            </a:r>
            <a:r>
              <a:rPr lang="en-US" b="0" baseline="0" dirty="0" smtClean="0"/>
              <a:t> of PDL1 in the tumor micro-environment, with a dense CD8 TIL cell infiltrate, and no viable tumor left behind, only degenerating ghost cells and necrotic tissue remained.   </a:t>
            </a:r>
          </a:p>
          <a:p>
            <a:endParaRPr lang="en-US" b="0" baseline="0" dirty="0" smtClean="0"/>
          </a:p>
          <a:p>
            <a:r>
              <a:rPr lang="en-US" b="0" baseline="0" dirty="0" smtClean="0"/>
              <a:t>This rapidly induced immune regression suggested  he had the baseline  ABILITY  </a:t>
            </a:r>
            <a:r>
              <a:rPr lang="en-US" baseline="0" dirty="0" smtClean="0"/>
              <a:t>to mount an immune response,  but it was probably DAMPENED  by PDL1…   until PDL1 was blockaded by MPDL,  which then unleashed his pre-existing TIL cells  to  attack and proliferate.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04C699-1EFC-DD4F-A803-53013651598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817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0097626" indent="-39614320">
              <a:defRPr sz="4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4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4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4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83306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66612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449918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933224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FFCEDCC-9B1F-B147-BF9E-05F34B42C426}" type="slidenum">
              <a:rPr lang="en-US" sz="1300"/>
              <a:pPr/>
              <a:t>6</a:t>
            </a:fld>
            <a:endParaRPr lang="en-US" sz="130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9131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 flank mass was excised</a:t>
            </a:r>
            <a:r>
              <a:rPr lang="en-US" baseline="0" dirty="0" smtClean="0"/>
              <a:t> for path review on April 30, 2012.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50BE2-1665-324A-BBDB-4E1F0C7F621D}" type="slidenum">
              <a:rPr lang="en-US" smtClean="0">
                <a:solidFill>
                  <a:srgbClr val="000000"/>
                </a:solidFill>
              </a:rPr>
              <a:pPr/>
              <a:t>63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0725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50BE2-1665-324A-BBDB-4E1F0C7F621D}" type="slidenum">
              <a:rPr lang="en-US" smtClean="0">
                <a:solidFill>
                  <a:srgbClr val="000000"/>
                </a:solidFill>
              </a:rPr>
              <a:pPr/>
              <a:t>64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139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Excisional skin specimen</a:t>
            </a:r>
            <a:r>
              <a:rPr lang="en-US" baseline="0" dirty="0" smtClean="0"/>
              <a:t> from R flank cut through full thickness of epidermis and dermis to underlying </a:t>
            </a:r>
            <a:r>
              <a:rPr lang="en-US" baseline="0" dirty="0" err="1" smtClean="0"/>
              <a:t>fibrofatty</a:t>
            </a:r>
            <a:r>
              <a:rPr lang="en-US" baseline="0" dirty="0" smtClean="0"/>
              <a:t> tissue.    Underlying dermis shows a sparse focal </a:t>
            </a:r>
            <a:r>
              <a:rPr lang="en-US" baseline="0" dirty="0" err="1" smtClean="0"/>
              <a:t>lymphohistiocytic</a:t>
            </a:r>
            <a:r>
              <a:rPr lang="en-US" baseline="0" dirty="0" smtClean="0"/>
              <a:t> inflammatory infiltrate.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Within the deep subcutaneous </a:t>
            </a:r>
            <a:r>
              <a:rPr lang="en-US" baseline="0" dirty="0" err="1" smtClean="0"/>
              <a:t>fibroadipose</a:t>
            </a:r>
            <a:r>
              <a:rPr lang="en-US" baseline="0" dirty="0" smtClean="0"/>
              <a:t> tissue there is a tumor nodule composed of markedly atypical cells forming solid collections with central tumor necrosis (</a:t>
            </a:r>
            <a:r>
              <a:rPr lang="en-US" baseline="0" dirty="0" err="1" smtClean="0"/>
              <a:t>comedo</a:t>
            </a:r>
            <a:r>
              <a:rPr lang="en-US" baseline="0" dirty="0" smtClean="0"/>
              <a:t> necrosis).  Tumor cells demonstrate spindle cell morphology with </a:t>
            </a:r>
            <a:r>
              <a:rPr lang="en-US" baseline="0" dirty="0" err="1" smtClean="0"/>
              <a:t>hyperchromatic</a:t>
            </a:r>
            <a:r>
              <a:rPr lang="en-US" baseline="0" dirty="0" smtClean="0"/>
              <a:t> pleomorphic nuclei and </a:t>
            </a:r>
            <a:r>
              <a:rPr lang="en-US" baseline="0" dirty="0" err="1" smtClean="0"/>
              <a:t>occasioinal</a:t>
            </a:r>
            <a:r>
              <a:rPr lang="en-US" baseline="0" dirty="0" smtClean="0"/>
              <a:t> prominent nucleoli.  Brown pigment deposition c/w melanin within tumor.  The pigment is also present adjacent areas of fibrosis surrounding the tumor. There are dense collections of </a:t>
            </a:r>
            <a:r>
              <a:rPr lang="en-US" baseline="0" dirty="0" err="1" smtClean="0"/>
              <a:t>lyphohistiocytic</a:t>
            </a:r>
            <a:r>
              <a:rPr lang="en-US" baseline="0" dirty="0" smtClean="0"/>
              <a:t> </a:t>
            </a:r>
            <a:r>
              <a:rPr lang="en-US" baseline="0" smtClean="0"/>
              <a:t>cells surrounding </a:t>
            </a:r>
            <a:r>
              <a:rPr lang="en-US" baseline="0" dirty="0" smtClean="0"/>
              <a:t>the tumor; however the presence of remnants of a lymph node are not definitively identified. 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IHC stains:  S100 and HMB45 show strong positivity supporting </a:t>
            </a:r>
            <a:r>
              <a:rPr lang="en-US" baseline="0" dirty="0" err="1" smtClean="0"/>
              <a:t>Dx</a:t>
            </a:r>
            <a:r>
              <a:rPr lang="en-US" baseline="0" dirty="0" smtClean="0"/>
              <a:t> of metastatic melanoma.  A CD20 stain showed marked </a:t>
            </a:r>
            <a:r>
              <a:rPr lang="en-US" baseline="0" dirty="0" err="1" smtClean="0"/>
              <a:t>postivity</a:t>
            </a:r>
            <a:r>
              <a:rPr lang="en-US" baseline="0" dirty="0" smtClean="0"/>
              <a:t> with scattered cells surrounding the tumor (but remnants of a lymph node not identified).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950BE2-1665-324A-BBDB-4E1F0C7F621D}" type="slidenum">
              <a:rPr lang="en-US" smtClean="0">
                <a:solidFill>
                  <a:srgbClr val="000000"/>
                </a:solidFill>
              </a:rPr>
              <a:pPr/>
              <a:t>65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928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0097626" indent="-39614320">
              <a:defRPr sz="4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4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4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4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83306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66612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449918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933224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0B32637-2052-1141-A6F5-8BA2E764F7E5}" type="slidenum">
              <a:rPr lang="en-US" sz="1300">
                <a:solidFill>
                  <a:prstClr val="black"/>
                </a:solidFill>
              </a:rPr>
              <a:pPr/>
              <a:t>7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819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0097626" indent="-39614320">
              <a:defRPr sz="4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4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4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4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83306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66612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449918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933224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5E33214-DB52-D041-BF2B-FD3AD6031D64}" type="slidenum">
              <a:rPr lang="en-US" sz="1300">
                <a:solidFill>
                  <a:prstClr val="black"/>
                </a:solidFill>
              </a:rPr>
              <a:pPr/>
              <a:t>8</a:t>
            </a:fld>
            <a:endParaRPr lang="en-US" sz="1300">
              <a:solidFill>
                <a:prstClr val="black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406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B2CAD6-0B46-9843-8D4C-BF09224A44F1}" type="slidenum">
              <a:rPr lang="en-US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98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8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61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2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40097626" indent="-39614320">
              <a:defRPr sz="4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4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4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4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83306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66612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449918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933224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F8FAEB0-26A3-E34D-A367-BB9559FECBE1}" type="slidenum">
              <a:rPr lang="en-US" sz="1300"/>
              <a:pPr/>
              <a:t>11</a:t>
            </a:fld>
            <a:endParaRPr lang="en-US" sz="130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958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83306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dirty="0">
                <a:latin typeface="+mn-lt"/>
              </a:rPr>
              <a:t>PD-1 and CTLA-4 play distinct roles in regulating T cell immunity. CTLA-4 modulates the early phases of activation of </a:t>
            </a:r>
            <a:r>
              <a:rPr lang="en-US" sz="1300" dirty="0" err="1">
                <a:latin typeface="+mn-lt"/>
              </a:rPr>
              <a:t>naı¨ve</a:t>
            </a:r>
            <a:r>
              <a:rPr lang="en-US" sz="1300" dirty="0">
                <a:latin typeface="+mn-lt"/>
              </a:rPr>
              <a:t> or memory T cells in response to TCR stimulation by MHC-peptide complexes displayed by antigen presenting cells (‘signal 1’). In contrast, PD-1 is expressed on </a:t>
            </a:r>
            <a:r>
              <a:rPr lang="en-US" sz="1300" dirty="0" err="1">
                <a:latin typeface="+mn-lt"/>
              </a:rPr>
              <a:t>antigenexperienced</a:t>
            </a:r>
            <a:r>
              <a:rPr lang="en-US" sz="1300" dirty="0">
                <a:latin typeface="+mn-lt"/>
              </a:rPr>
              <a:t> T cells in the periphery, and serves to limit the activity of T cells at the time of an inflammatory response, thereby protecting normal tissues from collateral destruction. DC, dendritic cell.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675EE-0EBB-734A-B993-A4105A6B0A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0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4AF0CC-5242-4477-B18B-0B17F5108A17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832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1A979-9D44-4CC9-809C-F76CCA6D791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81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e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9.jpe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e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e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3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199" y="1295400"/>
            <a:ext cx="8228013" cy="1927225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BioCytics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199" y="3307976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Opportunities for Strategic Partnership with Presbyterian Pathology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7642" y="6372953"/>
            <a:ext cx="1679241" cy="365125"/>
          </a:xfrm>
        </p:spPr>
        <p:txBody>
          <a:bodyPr/>
          <a:lstStyle/>
          <a:p>
            <a:fld id="{3DE05473-8A16-984C-A8AF-DA560C1156E1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59075" y="6374670"/>
            <a:ext cx="2290209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sto MT"/>
              </a:rPr>
              <a:t>Confidential</a:t>
            </a:r>
            <a:endParaRPr lang="en-US" dirty="0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97160" y="6372953"/>
            <a:ext cx="1731719" cy="365125"/>
          </a:xfrm>
        </p:spPr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4753464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2368E-6D11-0940-BE4B-2F34E0C1E747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6620" y="6374670"/>
            <a:ext cx="1282664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sto MT"/>
              </a:rPr>
              <a:t>Confidential</a:t>
            </a:r>
            <a:endParaRPr lang="en-US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866089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622-D289-3140-8C10-C40D15B914F6}" type="datetime1">
              <a:rPr lang="en-US" smtClean="0">
                <a:solidFill>
                  <a:prstClr val="white"/>
                </a:solidFill>
                <a:latin typeface="Calisto MT"/>
              </a:rPr>
              <a:pPr/>
              <a:t>4/4/16</a:t>
            </a:fld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6620" y="6374670"/>
            <a:ext cx="1282664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sto MT"/>
              </a:rPr>
              <a:t>Confidential</a:t>
            </a:r>
            <a:endParaRPr lang="en-US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15678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7CE2F8-D5B2-ED40-9BB3-FB7429C0DE92}" type="datetime1">
              <a:rPr lang="en-US" smtClean="0">
                <a:solidFill>
                  <a:prstClr val="white"/>
                </a:solidFill>
                <a:latin typeface="Calisto MT"/>
              </a:rPr>
              <a:pPr/>
              <a:t>4/4/16</a:t>
            </a:fld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6620" y="6374670"/>
            <a:ext cx="1282664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sto MT"/>
              </a:rPr>
              <a:t>Confidential</a:t>
            </a:r>
            <a:endParaRPr lang="en-US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10954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E76956-1371-2D4C-9F8A-AF051D420F60}" type="datetime1">
              <a:rPr lang="en-US" smtClean="0">
                <a:solidFill>
                  <a:prstClr val="white"/>
                </a:solidFill>
                <a:latin typeface="Calisto MT"/>
              </a:rPr>
              <a:pPr/>
              <a:t>4/4/16</a:t>
            </a:fld>
            <a:endParaRPr lang="en-US" dirty="0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6620" y="6374670"/>
            <a:ext cx="1282664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sto MT"/>
              </a:rPr>
              <a:t>Confidential</a:t>
            </a:r>
            <a:endParaRPr lang="en-US" dirty="0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54339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0D538-24F3-BB4D-96CD-11308C03FF8B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6620" y="6374670"/>
            <a:ext cx="1282664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sto MT"/>
              </a:rPr>
              <a:t>Confidential</a:t>
            </a:r>
            <a:endParaRPr lang="en-US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43676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ABEA-A970-2944-9370-E56E20AD6A2B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6620" y="6374670"/>
            <a:ext cx="1282664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sto MT"/>
              </a:rPr>
              <a:t>Confidential</a:t>
            </a:r>
            <a:endParaRPr lang="en-US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140688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FEF57-67E4-6541-AC5B-DE7F684DE8FA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6620" y="6374670"/>
            <a:ext cx="1282664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sto MT"/>
              </a:rPr>
              <a:t>Confidential</a:t>
            </a:r>
            <a:endParaRPr lang="en-US" dirty="0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6959289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430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1430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54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8" name="Rectangle 37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9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3DDA58-BA84-8F42-BEC2-0DC7A8CD93C5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985617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430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6FB665-D768-A341-8542-7633A1BC3CF3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735606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054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BC92B4-6151-E74E-9BD6-C03C3B94E341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220450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7F0A5-40D2-0741-A7FA-928304D07B43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24577" y="6372953"/>
            <a:ext cx="1731719" cy="365125"/>
          </a:xfrm>
        </p:spPr>
        <p:txBody>
          <a:bodyPr/>
          <a:lstStyle/>
          <a:p>
            <a:endParaRPr lang="en-US" dirty="0" smtClean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pic>
        <p:nvPicPr>
          <p:cNvPr id="10" name="Picture 9" descr="BioCytics Logo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5599" y="2456166"/>
            <a:ext cx="5170013" cy="3446674"/>
          </a:xfrm>
          <a:prstGeom prst="rect">
            <a:avLst/>
          </a:prstGeom>
        </p:spPr>
      </p:pic>
      <p:pic>
        <p:nvPicPr>
          <p:cNvPr id="12" name="Picture 11" descr="CBI Logo small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28" y="2319714"/>
            <a:ext cx="4649403" cy="369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837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430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559B5D-1362-044E-BAF8-51FD8BA29867}" type="slidenum">
              <a:rPr lang="en-US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673062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199" y="1295400"/>
            <a:ext cx="8228013" cy="1927225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BioCytics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199" y="3307976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Opportunities for Strategic Partnership with Presbyterian Pathology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7642" y="6372953"/>
            <a:ext cx="1679241" cy="365125"/>
          </a:xfrm>
        </p:spPr>
        <p:txBody>
          <a:bodyPr/>
          <a:lstStyle/>
          <a:p>
            <a:fld id="{3DE05473-8A16-984C-A8AF-DA560C1156E1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59075" y="6374670"/>
            <a:ext cx="2290209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Calisto MT"/>
              </a:rPr>
              <a:t>Confidential</a:t>
            </a:r>
            <a:endParaRPr lang="en-US" dirty="0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97160" y="6372953"/>
            <a:ext cx="1731719" cy="365125"/>
          </a:xfrm>
        </p:spPr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035854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7F0A5-40D2-0741-A7FA-928304D07B43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924577" y="6372953"/>
            <a:ext cx="1731719" cy="365125"/>
          </a:xfrm>
        </p:spPr>
        <p:txBody>
          <a:bodyPr/>
          <a:lstStyle/>
          <a:p>
            <a:endParaRPr lang="en-US" dirty="0" smtClean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pic>
        <p:nvPicPr>
          <p:cNvPr id="10" name="Picture 9" descr="BioCytics Logo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5599" y="2456166"/>
            <a:ext cx="5170013" cy="3446674"/>
          </a:xfrm>
          <a:prstGeom prst="rect">
            <a:avLst/>
          </a:prstGeom>
        </p:spPr>
      </p:pic>
      <p:pic>
        <p:nvPicPr>
          <p:cNvPr id="12" name="Picture 11" descr="CBI Logo small.jp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28" y="2319714"/>
            <a:ext cx="4649403" cy="369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047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4"/>
            <a:ext cx="6400800" cy="1362075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99" y="3609695"/>
            <a:ext cx="5181601" cy="1500187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11C1C7-EFAA-4F46-B924-A00159909257}" type="datetime1">
              <a:rPr lang="en-US" smtClean="0">
                <a:solidFill>
                  <a:prstClr val="white"/>
                </a:solidFill>
                <a:latin typeface="Calisto MT"/>
              </a:rPr>
              <a:pPr/>
              <a:t>4/4/16</a:t>
            </a:fld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1446213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sto MT"/>
              </a:rPr>
              <a:t>Confidential</a:t>
            </a:r>
            <a:endParaRPr lang="en-US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A0C60F-5DC1-1045-88D9-94978E8FACAC}" type="slidenum">
              <a:rPr lang="en-US" smtClean="0">
                <a:solidFill>
                  <a:prstClr val="white"/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sz="4400">
                <a:solidFill>
                  <a:srgbClr val="80B606"/>
                </a:solidFill>
                <a:latin typeface="Wingdings" pitchFamily="2" charset="2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778300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DF4FE-7B17-774A-8647-B4ED16F4DBB9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6620" y="6374670"/>
            <a:ext cx="1282664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sto MT"/>
              </a:rPr>
              <a:t>Confidential</a:t>
            </a:r>
            <a:endParaRPr lang="en-US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42822016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284F5-1D77-8F43-B3EE-BD2C109B76DF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6620" y="6374670"/>
            <a:ext cx="1282664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sto MT"/>
              </a:rPr>
              <a:t>Confidential</a:t>
            </a:r>
            <a:endParaRPr lang="en-US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5965766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FE736-2A56-0047-B8E8-77047999E8F7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6620" y="6374670"/>
            <a:ext cx="1282664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sto MT"/>
              </a:rPr>
              <a:t>Confidential</a:t>
            </a:r>
            <a:endParaRPr lang="en-US" dirty="0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0939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DC969-714A-4E4E-8376-2A2B59066351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6620" y="6374670"/>
            <a:ext cx="1282664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sto MT"/>
              </a:rPr>
              <a:t>Confidential</a:t>
            </a:r>
            <a:endParaRPr lang="en-US" dirty="0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23364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0DE5-DB3B-0F4C-9FAB-56428610BD6C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6620" y="6374670"/>
            <a:ext cx="1282664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sto MT"/>
              </a:rPr>
              <a:t>Confidential</a:t>
            </a:r>
            <a:endParaRPr lang="en-US" dirty="0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17345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97AB0-B25A-204C-A9E6-E23B167EA8EA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6620" y="6374670"/>
            <a:ext cx="1282664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sto MT"/>
              </a:rPr>
              <a:t>Confidential</a:t>
            </a:r>
            <a:endParaRPr lang="en-US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565125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4"/>
            <a:ext cx="6400800" cy="1362075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99" y="3609695"/>
            <a:ext cx="5181601" cy="1500187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11C1C7-EFAA-4F46-B924-A00159909257}" type="datetime1">
              <a:rPr lang="en-US" smtClean="0">
                <a:solidFill>
                  <a:prstClr val="white"/>
                </a:solidFill>
                <a:latin typeface="Calisto MT"/>
              </a:rPr>
              <a:pPr/>
              <a:t>4/4/16</a:t>
            </a:fld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1446213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sto MT"/>
              </a:rPr>
              <a:t>Confidential</a:t>
            </a:r>
            <a:endParaRPr lang="en-US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6A0C60F-5DC1-1045-88D9-94978E8FACAC}" type="slidenum">
              <a:rPr lang="en-US" smtClean="0">
                <a:solidFill>
                  <a:prstClr val="white"/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sz="4400">
                <a:solidFill>
                  <a:srgbClr val="80B606"/>
                </a:solidFill>
                <a:latin typeface="Wingdings" pitchFamily="2" charset="2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31702623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2368E-6D11-0940-BE4B-2F34E0C1E747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6620" y="6374670"/>
            <a:ext cx="1282664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sto MT"/>
              </a:rPr>
              <a:t>Confidential</a:t>
            </a:r>
            <a:endParaRPr lang="en-US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761458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765622-D289-3140-8C10-C40D15B914F6}" type="datetime1">
              <a:rPr lang="en-US" smtClean="0">
                <a:solidFill>
                  <a:prstClr val="white"/>
                </a:solidFill>
                <a:latin typeface="Calisto MT"/>
              </a:rPr>
              <a:pPr/>
              <a:t>4/4/16</a:t>
            </a:fld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6620" y="6374670"/>
            <a:ext cx="1282664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sto MT"/>
              </a:rPr>
              <a:t>Confidential</a:t>
            </a:r>
            <a:endParaRPr lang="en-US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9924406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7CE2F8-D5B2-ED40-9BB3-FB7429C0DE92}" type="datetime1">
              <a:rPr lang="en-US" smtClean="0">
                <a:solidFill>
                  <a:prstClr val="white"/>
                </a:solidFill>
                <a:latin typeface="Calisto MT"/>
              </a:rPr>
              <a:pPr/>
              <a:t>4/4/16</a:t>
            </a:fld>
            <a:endParaRPr lang="en-US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6620" y="6374670"/>
            <a:ext cx="1282664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sto MT"/>
              </a:rPr>
              <a:t>Confidential</a:t>
            </a:r>
            <a:endParaRPr lang="en-US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806125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E76956-1371-2D4C-9F8A-AF051D420F60}" type="datetime1">
              <a:rPr lang="en-US" smtClean="0">
                <a:solidFill>
                  <a:prstClr val="white"/>
                </a:solidFill>
                <a:latin typeface="Calisto MT"/>
              </a:rPr>
              <a:pPr/>
              <a:t>4/4/16</a:t>
            </a:fld>
            <a:endParaRPr lang="en-US" dirty="0">
              <a:solidFill>
                <a:prstClr val="white"/>
              </a:solidFill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6620" y="6374670"/>
            <a:ext cx="1282664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sto MT"/>
              </a:rPr>
              <a:t>Confidential</a:t>
            </a:r>
            <a:endParaRPr lang="en-US" dirty="0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156741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0D538-24F3-BB4D-96CD-11308C03FF8B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6620" y="6374670"/>
            <a:ext cx="1282664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sto MT"/>
              </a:rPr>
              <a:t>Confidential</a:t>
            </a:r>
            <a:endParaRPr lang="en-US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1179438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ABEA-A970-2944-9370-E56E20AD6A2B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6620" y="6374670"/>
            <a:ext cx="1282664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sto MT"/>
              </a:rPr>
              <a:t>Confidential</a:t>
            </a:r>
            <a:endParaRPr lang="en-US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2368187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FEF57-67E4-6541-AC5B-DE7F684DE8FA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6620" y="6374670"/>
            <a:ext cx="1282664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sto MT"/>
              </a:rPr>
              <a:t>Confidential</a:t>
            </a:r>
            <a:endParaRPr lang="en-US" dirty="0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9784396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549" y="1275528"/>
            <a:ext cx="8513886" cy="1309272"/>
          </a:xfrm>
        </p:spPr>
        <p:txBody>
          <a:bodyPr>
            <a:normAutofit/>
          </a:bodyPr>
          <a:lstStyle>
            <a:lvl1pPr algn="ctr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3092" y="2743200"/>
            <a:ext cx="6400800" cy="153663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71663" y="5961063"/>
            <a:ext cx="942975" cy="26987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>
                    <a:lumMod val="90000"/>
                  </a:schemeClr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solidFill>
                <a:srgbClr val="C9CEFF">
                  <a:lumMod val="90000"/>
                </a:srgbClr>
              </a:solidFill>
              <a:latin typeface="Arial"/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22588" y="5961063"/>
            <a:ext cx="4800600" cy="269875"/>
          </a:xfrm>
        </p:spPr>
        <p:txBody>
          <a:bodyPr/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C9CEFF">
                  <a:lumMod val="90000"/>
                </a:srgb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22388" y="5961063"/>
            <a:ext cx="454025" cy="269875"/>
          </a:xfrm>
        </p:spPr>
        <p:txBody>
          <a:bodyPr/>
          <a:lstStyle>
            <a:lvl1pPr>
              <a:defRPr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>
              <a:defRPr/>
            </a:pPr>
            <a:fld id="{04DBC96A-DF99-44B7-9D02-5E5819656446}" type="slidenum">
              <a:rPr lang="en-US">
                <a:solidFill>
                  <a:srgbClr val="C9CEFF">
                    <a:lumMod val="90000"/>
                  </a:srgbClr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C9CEFF">
                  <a:lumMod val="9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1011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990600"/>
            <a:ext cx="8493125" cy="48196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F2159-5FA3-465D-9FF7-FCC54D2411A4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3194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F2159-5FA3-465D-9FF7-FCC54D2411A4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3529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DF4FE-7B17-774A-8647-B4ED16F4DBB9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6620" y="6374670"/>
            <a:ext cx="1282664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sto MT"/>
              </a:rPr>
              <a:t>Confidential</a:t>
            </a:r>
            <a:endParaRPr lang="en-US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2064489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549" y="4406900"/>
            <a:ext cx="842025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6549" y="2906713"/>
            <a:ext cx="84202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2E319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C9CEFF"/>
              </a:solidFill>
              <a:latin typeface="Arial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8B586CD4-E883-4242-AA03-1BF3D4121713}" type="slidenum">
              <a:rPr lang="en-US">
                <a:solidFill>
                  <a:srgbClr val="C9CEFF"/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C9CE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0025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6549" y="1143000"/>
            <a:ext cx="4139571" cy="488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1672" y="1143000"/>
            <a:ext cx="4128280" cy="488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3EAAC-3CF2-462B-BFDA-BDB0BD8D6FA3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7563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6549" y="1143000"/>
            <a:ext cx="4152439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6549" y="1782762"/>
            <a:ext cx="4152439" cy="42202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9778" y="1143000"/>
            <a:ext cx="412017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9778" y="1782762"/>
            <a:ext cx="4120174" cy="42202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A5A5D-A0C1-418D-B31F-722A26894DB3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5171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0" y="6451600"/>
            <a:ext cx="381000" cy="2698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72ED33-83C1-4223-811E-E1E4211C3A14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172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latin typeface="Arial"/>
            </a:endParaRPr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5E643-549D-4A38-9F90-53352644C9AD}" type="slidenum">
              <a:rPr lang="en-US">
                <a:latin typeface="Arial"/>
              </a:rPr>
              <a:pPr>
                <a:defRPr/>
              </a:p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3796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739-353B-3746-AF12-797D9ACA2D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9B86-BA8E-6B40-86C4-36430DBAFE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62880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739-353B-3746-AF12-797D9ACA2D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9B86-BA8E-6B40-86C4-36430DBAFE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30239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739-353B-3746-AF12-797D9ACA2D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9B86-BA8E-6B40-86C4-36430DBAFE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75232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739-353B-3746-AF12-797D9ACA2D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9B86-BA8E-6B40-86C4-36430DBAFE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70156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739-353B-3746-AF12-797D9ACA2D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9B86-BA8E-6B40-86C4-36430DBAFE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2161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284F5-1D77-8F43-B3EE-BD2C109B76DF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6620" y="6374670"/>
            <a:ext cx="1282664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sto MT"/>
              </a:rPr>
              <a:t>Confidential</a:t>
            </a:r>
            <a:endParaRPr lang="en-US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5520355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739-353B-3746-AF12-797D9ACA2D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9B86-BA8E-6B40-86C4-36430DBAFE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20371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739-353B-3746-AF12-797D9ACA2D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9B86-BA8E-6B40-86C4-36430DBAFE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44316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739-353B-3746-AF12-797D9ACA2D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9B86-BA8E-6B40-86C4-36430DBAFE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935002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739-353B-3746-AF12-797D9ACA2D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9B86-BA8E-6B40-86C4-36430DBAFE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71918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739-353B-3746-AF12-797D9ACA2D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9B86-BA8E-6B40-86C4-36430DBAFE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42589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739-353B-3746-AF12-797D9ACA2D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9B86-BA8E-6B40-86C4-36430DBAFE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095413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15183" y="6395450"/>
            <a:ext cx="255179" cy="28409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D1E3D2F-A342-45BC-8F83-9E3D0B39CF36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910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739-353B-3746-AF12-797D9ACA2D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9B86-BA8E-6B40-86C4-36430DBAFE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21059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739-353B-3746-AF12-797D9ACA2D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9B86-BA8E-6B40-86C4-36430DBAFE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34398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739-353B-3746-AF12-797D9ACA2D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9B86-BA8E-6B40-86C4-36430DBAFE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3975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FE736-2A56-0047-B8E8-77047999E8F7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6620" y="6374670"/>
            <a:ext cx="1282664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sto MT"/>
              </a:rPr>
              <a:t>Confidential</a:t>
            </a:r>
            <a:endParaRPr lang="en-US" dirty="0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77848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739-353B-3746-AF12-797D9ACA2D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9B86-BA8E-6B40-86C4-36430DBAFE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47957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739-353B-3746-AF12-797D9ACA2D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9B86-BA8E-6B40-86C4-36430DBAFE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74984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739-353B-3746-AF12-797D9ACA2D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9B86-BA8E-6B40-86C4-36430DBAFE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91870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739-353B-3746-AF12-797D9ACA2D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9B86-BA8E-6B40-86C4-36430DBAFE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14677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739-353B-3746-AF12-797D9ACA2D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9B86-BA8E-6B40-86C4-36430DBAFE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81733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739-353B-3746-AF12-797D9ACA2D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9B86-BA8E-6B40-86C4-36430DBAFE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3991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739-353B-3746-AF12-797D9ACA2D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9B86-BA8E-6B40-86C4-36430DBAFE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44277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739-353B-3746-AF12-797D9ACA2D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9B86-BA8E-6B40-86C4-36430DBAFE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2663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15183" y="6395450"/>
            <a:ext cx="255179" cy="28409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D1E3D2F-A342-45BC-8F83-9E3D0B39CF36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712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739-353B-3746-AF12-797D9ACA2D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9B86-BA8E-6B40-86C4-36430DBAFE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2913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DC969-714A-4E4E-8376-2A2B59066351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6620" y="6374670"/>
            <a:ext cx="1282664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sto MT"/>
              </a:rPr>
              <a:t>Confidential</a:t>
            </a:r>
            <a:endParaRPr lang="en-US" dirty="0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09369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739-353B-3746-AF12-797D9ACA2D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9B86-BA8E-6B40-86C4-36430DBAFE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84202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739-353B-3746-AF12-797D9ACA2D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9B86-BA8E-6B40-86C4-36430DBAFE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97379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739-353B-3746-AF12-797D9ACA2D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9B86-BA8E-6B40-86C4-36430DBAFE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06019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739-353B-3746-AF12-797D9ACA2D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9B86-BA8E-6B40-86C4-36430DBAFE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79312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739-353B-3746-AF12-797D9ACA2D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9B86-BA8E-6B40-86C4-36430DBAFE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37354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739-353B-3746-AF12-797D9ACA2D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9B86-BA8E-6B40-86C4-36430DBAFE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4677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739-353B-3746-AF12-797D9ACA2D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9B86-BA8E-6B40-86C4-36430DBAFE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10466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739-353B-3746-AF12-797D9ACA2D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9B86-BA8E-6B40-86C4-36430DBAFE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74186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739-353B-3746-AF12-797D9ACA2D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9B86-BA8E-6B40-86C4-36430DBAFE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7417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2739-353B-3746-AF12-797D9ACA2D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A9B86-BA8E-6B40-86C4-36430DBAFE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9621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70DE5-DB3B-0F4C-9FAB-56428610BD6C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6620" y="6374670"/>
            <a:ext cx="1282664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sto MT"/>
              </a:rPr>
              <a:t>Confidential</a:t>
            </a:r>
            <a:endParaRPr lang="en-US" dirty="0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2336180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815183" y="6395450"/>
            <a:ext cx="255179" cy="28409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2D1E3D2F-A342-45BC-8F83-9E3D0B39CF36}" type="slidenum">
              <a:rPr lang="en-US" smtClean="0">
                <a:solidFill>
                  <a:srgbClr val="1F497D"/>
                </a:solidFill>
              </a:rPr>
              <a:pPr/>
              <a:t>‹#›</a:t>
            </a:fld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82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97AB0-B25A-204C-A9E6-E23B167EA8EA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6620" y="6374670"/>
            <a:ext cx="1282664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prstClr val="black"/>
                </a:solidFill>
                <a:latin typeface="Calisto MT"/>
              </a:rPr>
              <a:t>Confidential</a:t>
            </a:r>
            <a:endParaRPr lang="en-US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655342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4.tiff"/><Relationship Id="rId23" Type="http://schemas.openxmlformats.org/officeDocument/2006/relationships/image" Target="../media/image5.tiff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36.xml"/><Relationship Id="rId17" Type="http://schemas.openxmlformats.org/officeDocument/2006/relationships/theme" Target="../theme/theme2.xml"/><Relationship Id="rId18" Type="http://schemas.openxmlformats.org/officeDocument/2006/relationships/image" Target="../media/image4.tiff"/><Relationship Id="rId19" Type="http://schemas.openxmlformats.org/officeDocument/2006/relationships/image" Target="../media/image5.tiff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theme" Target="../theme/theme3.xml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6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0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69.xml"/><Relationship Id="rId2" Type="http://schemas.openxmlformats.org/officeDocument/2006/relationships/slideLayout" Target="../slideLayouts/slideLayout70.xml"/><Relationship Id="rId3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6.xml"/><Relationship Id="rId9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770094"/>
            <a:ext cx="7662864" cy="326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0424" y="6372953"/>
            <a:ext cx="16792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1CF6D48-9CDC-A143-9862-600DC984B063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4/4/16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58718" y="6372953"/>
            <a:ext cx="1731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pic>
        <p:nvPicPr>
          <p:cNvPr id="10" name="Picture 9" descr="BioCytics Ball Logo.tiff"/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6895" y="6135780"/>
            <a:ext cx="621844" cy="722220"/>
          </a:xfrm>
          <a:prstGeom prst="rect">
            <a:avLst/>
          </a:prstGeom>
        </p:spPr>
      </p:pic>
      <p:pic>
        <p:nvPicPr>
          <p:cNvPr id="11" name="Picture 10" descr="BioCytics logo smallest.tiff"/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36" y="6037264"/>
            <a:ext cx="377264" cy="82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89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8" r:id="rId1"/>
    <p:sldLayoutId id="2147484299" r:id="rId2"/>
    <p:sldLayoutId id="2147484300" r:id="rId3"/>
    <p:sldLayoutId id="2147484301" r:id="rId4"/>
    <p:sldLayoutId id="2147484302" r:id="rId5"/>
    <p:sldLayoutId id="2147484303" r:id="rId6"/>
    <p:sldLayoutId id="2147484304" r:id="rId7"/>
    <p:sldLayoutId id="2147484305" r:id="rId8"/>
    <p:sldLayoutId id="2147484306" r:id="rId9"/>
    <p:sldLayoutId id="2147484307" r:id="rId10"/>
    <p:sldLayoutId id="2147484308" r:id="rId11"/>
    <p:sldLayoutId id="2147484309" r:id="rId12"/>
    <p:sldLayoutId id="2147484310" r:id="rId13"/>
    <p:sldLayoutId id="2147484311" r:id="rId14"/>
    <p:sldLayoutId id="2147484312" r:id="rId15"/>
    <p:sldLayoutId id="2147484313" r:id="rId16"/>
    <p:sldLayoutId id="2147484314" r:id="rId17"/>
    <p:sldLayoutId id="2147484315" r:id="rId18"/>
    <p:sldLayoutId id="2147484316" r:id="rId19"/>
    <p:sldLayoutId id="2147484317" r:id="rId20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770094"/>
            <a:ext cx="7662864" cy="326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80424" y="6372953"/>
            <a:ext cx="16792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1CF6D48-9CDC-A143-9862-600DC984B063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4/4/16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58718" y="6372953"/>
            <a:ext cx="1731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pic>
        <p:nvPicPr>
          <p:cNvPr id="10" name="Picture 9" descr="BioCytics Ball Logo.tiff"/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6895" y="6135780"/>
            <a:ext cx="621844" cy="722220"/>
          </a:xfrm>
          <a:prstGeom prst="rect">
            <a:avLst/>
          </a:prstGeom>
        </p:spPr>
      </p:pic>
      <p:pic>
        <p:nvPicPr>
          <p:cNvPr id="11" name="Picture 10" descr="BioCytics logo smallest.tiff"/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36" y="6037264"/>
            <a:ext cx="377264" cy="82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607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9" r:id="rId1"/>
    <p:sldLayoutId id="2147484320" r:id="rId2"/>
    <p:sldLayoutId id="2147484321" r:id="rId3"/>
    <p:sldLayoutId id="2147484322" r:id="rId4"/>
    <p:sldLayoutId id="2147484323" r:id="rId5"/>
    <p:sldLayoutId id="2147484324" r:id="rId6"/>
    <p:sldLayoutId id="2147484325" r:id="rId7"/>
    <p:sldLayoutId id="2147484326" r:id="rId8"/>
    <p:sldLayoutId id="2147484327" r:id="rId9"/>
    <p:sldLayoutId id="2147484328" r:id="rId10"/>
    <p:sldLayoutId id="2147484329" r:id="rId11"/>
    <p:sldLayoutId id="2147484330" r:id="rId12"/>
    <p:sldLayoutId id="2147484331" r:id="rId13"/>
    <p:sldLayoutId id="2147484332" r:id="rId14"/>
    <p:sldLayoutId id="2147484333" r:id="rId15"/>
    <p:sldLayoutId id="2147484334" r:id="rId16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66700" y="76200"/>
            <a:ext cx="8493125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66700" y="1143000"/>
            <a:ext cx="8493125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0" y="6451600"/>
            <a:ext cx="5329238" cy="269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C9CEFF"/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endParaRPr lang="en-US" dirty="0">
              <a:latin typeface="Arial"/>
              <a:ea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51600"/>
            <a:ext cx="381000" cy="269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C9CEFF"/>
                </a:solidFill>
                <a:latin typeface="+mn-lt"/>
                <a:cs typeface="+mn-cs"/>
              </a:defRPr>
            </a:lvl1pPr>
          </a:lstStyle>
          <a:p>
            <a:pPr defTabSz="457200">
              <a:defRPr/>
            </a:pPr>
            <a:fld id="{FB872615-62C9-4697-BDBE-0D9EA6472584}" type="slidenum">
              <a:rPr lang="en-US">
                <a:latin typeface="Arial"/>
                <a:ea typeface="ＭＳ Ｐゴシック" charset="0"/>
              </a:rPr>
              <a:pPr defTabSz="457200">
                <a:defRPr/>
              </a:pPr>
              <a:t>‹#›</a:t>
            </a:fld>
            <a:endParaRPr lang="en-US" dirty="0">
              <a:latin typeface="Arial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623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6" r:id="rId1"/>
    <p:sldLayoutId id="2147484337" r:id="rId2"/>
    <p:sldLayoutId id="2147484338" r:id="rId3"/>
    <p:sldLayoutId id="2147484339" r:id="rId4"/>
    <p:sldLayoutId id="2147484340" r:id="rId5"/>
    <p:sldLayoutId id="2147484341" r:id="rId6"/>
    <p:sldLayoutId id="2147484342" r:id="rId7"/>
    <p:sldLayoutId id="2147484343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B592739-353B-3746-AF12-797D9ACA2D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4/4/16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B18A9B86-BA8E-6B40-86C4-36430DBAFE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913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  <p:sldLayoutId id="214748435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B592739-353B-3746-AF12-797D9ACA2D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4/4/16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B18A9B86-BA8E-6B40-86C4-36430DBAFE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0973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8" r:id="rId1"/>
    <p:sldLayoutId id="2147484359" r:id="rId2"/>
    <p:sldLayoutId id="2147484360" r:id="rId3"/>
    <p:sldLayoutId id="2147484361" r:id="rId4"/>
    <p:sldLayoutId id="2147484362" r:id="rId5"/>
    <p:sldLayoutId id="2147484363" r:id="rId6"/>
    <p:sldLayoutId id="2147484364" r:id="rId7"/>
    <p:sldLayoutId id="2147484365" r:id="rId8"/>
    <p:sldLayoutId id="2147484366" r:id="rId9"/>
    <p:sldLayoutId id="2147484367" r:id="rId10"/>
    <p:sldLayoutId id="2147484368" r:id="rId11"/>
    <p:sldLayoutId id="214748436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B592739-353B-3746-AF12-797D9ACA2D1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4/4/16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B18A9B86-BA8E-6B40-86C4-36430DBAFE0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0393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71" r:id="rId1"/>
    <p:sldLayoutId id="2147484372" r:id="rId2"/>
    <p:sldLayoutId id="2147484373" r:id="rId3"/>
    <p:sldLayoutId id="2147484374" r:id="rId4"/>
    <p:sldLayoutId id="2147484375" r:id="rId5"/>
    <p:sldLayoutId id="2147484376" r:id="rId6"/>
    <p:sldLayoutId id="2147484377" r:id="rId7"/>
    <p:sldLayoutId id="2147484378" r:id="rId8"/>
    <p:sldLayoutId id="2147484379" r:id="rId9"/>
    <p:sldLayoutId id="2147484380" r:id="rId10"/>
    <p:sldLayoutId id="2147484381" r:id="rId11"/>
    <p:sldLayoutId id="214748438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7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40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1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2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3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44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6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7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8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9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4" Type="http://schemas.openxmlformats.org/officeDocument/2006/relationships/image" Target="../media/image53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5.png"/><Relationship Id="rId3" Type="http://schemas.openxmlformats.org/officeDocument/2006/relationships/image" Target="../media/image56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15.jpeg"/><Relationship Id="rId3" Type="http://schemas.openxmlformats.org/officeDocument/2006/relationships/image" Target="../media/image1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4" Type="http://schemas.openxmlformats.org/officeDocument/2006/relationships/image" Target="../media/image59.tif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0.tiff"/><Relationship Id="rId3" Type="http://schemas.openxmlformats.org/officeDocument/2006/relationships/image" Target="../media/image61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62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62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63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65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66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67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6.xml"/><Relationship Id="rId3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6" Type="http://schemas.openxmlformats.org/officeDocument/2006/relationships/image" Target="../media/image71.jpeg"/><Relationship Id="rId7" Type="http://schemas.openxmlformats.org/officeDocument/2006/relationships/image" Target="../media/image72.jpeg"/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jpeg"/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jpeg"/><Relationship Id="rId5" Type="http://schemas.openxmlformats.org/officeDocument/2006/relationships/image" Target="../media/image79.jpeg"/><Relationship Id="rId6" Type="http://schemas.openxmlformats.org/officeDocument/2006/relationships/image" Target="../media/image80.jpeg"/><Relationship Id="rId7" Type="http://schemas.openxmlformats.org/officeDocument/2006/relationships/image" Target="../media/image81.jpeg"/><Relationship Id="rId8" Type="http://schemas.openxmlformats.org/officeDocument/2006/relationships/image" Target="../media/image82.jpeg"/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4" Type="http://schemas.openxmlformats.org/officeDocument/2006/relationships/image" Target="../media/image84.tiff"/><Relationship Id="rId5" Type="http://schemas.openxmlformats.org/officeDocument/2006/relationships/image" Target="../media/image85.tiff"/><Relationship Id="rId6" Type="http://schemas.openxmlformats.org/officeDocument/2006/relationships/image" Target="../media/image86.tiff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7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8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image" Target="../media/image89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8" Type="http://schemas.openxmlformats.org/officeDocument/2006/relationships/image" Target="../media/image24.jpeg"/><Relationship Id="rId9" Type="http://schemas.openxmlformats.org/officeDocument/2006/relationships/image" Target="../media/image25.jpeg"/><Relationship Id="rId10" Type="http://schemas.openxmlformats.org/officeDocument/2006/relationships/image" Target="../media/image26.jpe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4" Type="http://schemas.openxmlformats.org/officeDocument/2006/relationships/image" Target="../media/image28.jpeg"/><Relationship Id="rId5" Type="http://schemas.openxmlformats.org/officeDocument/2006/relationships/hyperlink" Target="http://images.google.com/imgres?imgurl=http://www.tc.gc.ca/roadsafety/tp/tp13082/images/Cov2.gif&amp;imgrefurl=http://www.tc.gc.ca/roadsafety/tp/tp13082/absind_e.htm&amp;h=219&amp;w=301&amp;sz=66&amp;hl=en&amp;start=2&amp;tbnid=PFO9RLLECAY41M:&amp;tbnh=84&amp;tbnw=116&amp;prev=/images?q=brake+pedal&amp;svnum=10&amp;hl=en" TargetMode="External"/><Relationship Id="rId6" Type="http://schemas.openxmlformats.org/officeDocument/2006/relationships/image" Target="../media/image29.jpeg"/><Relationship Id="rId7" Type="http://schemas.openxmlformats.org/officeDocument/2006/relationships/hyperlink" Target="http://images.google.com/imgres?imgurl=http://www.cars101.com/subaru/impreza/WRX05steering1.JPG&amp;imgrefurl=http://www.cars101.com/subaru/impreza/impreza2005photos.html&amp;h=216&amp;w=288&amp;sz=20&amp;hl=en&amp;start=3&amp;tbnid=iXAjCcNlOvxQ4M:&amp;tbnh=86&amp;tbnw=115&amp;prev=/images?q=subaru+steering+wheel&amp;svnum=10&amp;hl=en" TargetMode="External"/><Relationship Id="rId8" Type="http://schemas.openxmlformats.org/officeDocument/2006/relationships/image" Target="../media/image30.jpeg"/><Relationship Id="rId9" Type="http://schemas.openxmlformats.org/officeDocument/2006/relationships/hyperlink" Target="http://images.google.com/imgres?imgurl=http://stevegarufi.com/b&amp;w2.jpg&amp;imgrefurl=http://www.stevegarufi.com/b&amp;w.htm&amp;h=448&amp;w=336&amp;sz=29&amp;hl=en&amp;start=13&amp;tbnid=falI1JQbbb_P2M:&amp;tbnh=127&amp;tbnw=95&amp;prev=/images?q=car+ignition&amp;svnum=10&amp;hl=en" TargetMode="External"/><Relationship Id="rId10" Type="http://schemas.openxmlformats.org/officeDocument/2006/relationships/image" Target="../media/image31.jpeg"/><Relationship Id="rId1" Type="http://schemas.openxmlformats.org/officeDocument/2006/relationships/slideLayout" Target="../slideLayouts/slideLayout58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74206"/>
            <a:ext cx="9144000" cy="1864659"/>
          </a:xfrm>
        </p:spPr>
        <p:txBody>
          <a:bodyPr/>
          <a:lstStyle/>
          <a:p>
            <a:r>
              <a:rPr lang="en-US" sz="3200" dirty="0" smtClean="0"/>
              <a:t>Cancer Immunotherapy by Checkpoints &amp; </a:t>
            </a:r>
            <a:r>
              <a:rPr lang="en-US" sz="3200" dirty="0" err="1" smtClean="0"/>
              <a:t>NonCheckpoints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John Powderly MD, </a:t>
            </a:r>
            <a:br>
              <a:rPr lang="en-US" sz="2800" dirty="0" smtClean="0"/>
            </a:br>
            <a:r>
              <a:rPr lang="en-US" sz="1800" dirty="0" smtClean="0"/>
              <a:t>President, Carolina BioOncology Institute, PLLC</a:t>
            </a:r>
            <a:br>
              <a:rPr lang="en-US" sz="1800" dirty="0" smtClean="0"/>
            </a:br>
            <a:r>
              <a:rPr lang="en-US" sz="1800" dirty="0" smtClean="0"/>
              <a:t>Adjunct Clinical Assistant Professor Medicine Duke &amp; UNC</a:t>
            </a:r>
            <a:endParaRPr lang="en-US" sz="4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75573-8C19-E64D-8562-EDA9D713770A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pic>
        <p:nvPicPr>
          <p:cNvPr id="4" name="Picture 3" descr="CBOI Angl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4267" y="2446867"/>
            <a:ext cx="4639733" cy="310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2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67" y="145268"/>
            <a:ext cx="8873065" cy="1143000"/>
          </a:xfrm>
        </p:spPr>
        <p:txBody>
          <a:bodyPr/>
          <a:lstStyle/>
          <a:p>
            <a:r>
              <a:rPr lang="en-US" dirty="0" smtClean="0"/>
              <a:t>Immune Recognition &amp; Tolerance</a:t>
            </a:r>
            <a:br>
              <a:rPr lang="en-US" dirty="0" smtClean="0"/>
            </a:br>
            <a:r>
              <a:rPr lang="en-US" sz="1600" dirty="0" smtClean="0"/>
              <a:t>Adapted from “Cancer Immunotherapy Comes of Age” </a:t>
            </a:r>
            <a:r>
              <a:rPr lang="en-US" sz="1600" dirty="0" err="1" smtClean="0"/>
              <a:t>Topalian</a:t>
            </a:r>
            <a:r>
              <a:rPr lang="en-US" sz="1600" dirty="0" smtClean="0"/>
              <a:t>, Weiner, </a:t>
            </a:r>
            <a:r>
              <a:rPr lang="en-US" sz="1600" dirty="0" err="1" smtClean="0"/>
              <a:t>Pardoll</a:t>
            </a:r>
            <a:r>
              <a:rPr lang="en-US" sz="1600" dirty="0" smtClean="0"/>
              <a:t>, JCO 2011</a:t>
            </a:r>
            <a:endParaRPr lang="en-US" dirty="0"/>
          </a:p>
        </p:txBody>
      </p:sp>
      <p:pic>
        <p:nvPicPr>
          <p:cNvPr id="5" name="Picture 4" descr="Immunological Synapse Topalian JCO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145" y="1416996"/>
            <a:ext cx="7527710" cy="528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7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58801" y="1185333"/>
            <a:ext cx="8322732" cy="5113867"/>
          </a:xfrm>
        </p:spPr>
        <p:txBody>
          <a:bodyPr>
            <a:normAutofit lnSpcReduction="10000"/>
          </a:bodyPr>
          <a:lstStyle/>
          <a:p>
            <a:pPr>
              <a:buFont typeface="Monotype Sorts" charset="0"/>
              <a:buNone/>
            </a:pP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Immune system is exponentially more adaptable then tumor</a:t>
            </a:r>
            <a:endParaRPr lang="en-US" sz="1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 typeface="Monotype Sorts" charset="0"/>
              <a:buNone/>
            </a:pP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Vaccines Are </a:t>
            </a:r>
            <a:r>
              <a:rPr lang="en-US" sz="2400" i="1" dirty="0">
                <a:latin typeface="Times New Roman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greatest success story of modern 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medicine by eradicating infectious diseases.</a:t>
            </a:r>
          </a:p>
          <a:p>
            <a:pPr>
              <a:buFont typeface="Monotype Sorts" charset="0"/>
              <a:buNone/>
            </a:pP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So why haven’t cancer vaccines work?  </a:t>
            </a:r>
            <a:endParaRPr lang="en-US" sz="2000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1">
              <a:buFont typeface="Monotype Sorts" charset="0"/>
              <a:buNone/>
            </a:pPr>
            <a:r>
              <a:rPr lang="en-US" sz="2400" dirty="0" smtClean="0">
                <a:solidFill>
                  <a:srgbClr val="FF100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ea typeface="ＭＳ Ｐゴシック" charset="0"/>
              </a:rPr>
              <a:t>Infections</a:t>
            </a:r>
            <a:endParaRPr lang="en-US" sz="2400" dirty="0">
              <a:latin typeface="Times New Roman" charset="0"/>
              <a:ea typeface="ＭＳ Ｐゴシック" charset="0"/>
            </a:endParaRPr>
          </a:p>
          <a:p>
            <a:pPr lvl="2">
              <a:buFont typeface="Monotype Sorts" charset="0"/>
              <a:buNone/>
            </a:pPr>
            <a:r>
              <a:rPr lang="en-US" sz="2000" dirty="0">
                <a:latin typeface="Times New Roman" charset="0"/>
                <a:ea typeface="ＭＳ Ｐゴシック" charset="0"/>
              </a:rPr>
              <a:t>Discriminate self from </a:t>
            </a:r>
            <a:r>
              <a:rPr lang="en-US" sz="2000" i="1" dirty="0">
                <a:solidFill>
                  <a:srgbClr val="FF100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ea typeface="ＭＳ Ｐゴシック" charset="0"/>
              </a:rPr>
              <a:t>non</a:t>
            </a:r>
            <a:r>
              <a:rPr lang="en-US" sz="2000" dirty="0">
                <a:latin typeface="Times New Roman" charset="0"/>
                <a:ea typeface="ＭＳ Ｐゴシック" charset="0"/>
              </a:rPr>
              <a:t>-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self    (obvious) </a:t>
            </a:r>
            <a:endParaRPr lang="en-US" sz="2000" dirty="0">
              <a:latin typeface="Times New Roman" charset="0"/>
              <a:ea typeface="ＭＳ Ｐゴシック" charset="0"/>
            </a:endParaRPr>
          </a:p>
          <a:p>
            <a:pPr lvl="1">
              <a:buFont typeface="Monotype Sorts" charset="0"/>
              <a:buNone/>
            </a:pPr>
            <a:r>
              <a:rPr lang="en-US" sz="2400" dirty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ea typeface="ＭＳ Ｐゴシック" charset="0"/>
              </a:rPr>
              <a:t>Tumors</a:t>
            </a:r>
            <a:endParaRPr lang="en-US" sz="2400" dirty="0">
              <a:solidFill>
                <a:srgbClr val="008000"/>
              </a:solidFill>
              <a:latin typeface="Times New Roman" charset="0"/>
              <a:ea typeface="ＭＳ Ｐゴシック" charset="0"/>
            </a:endParaRPr>
          </a:p>
          <a:p>
            <a:pPr lvl="2">
              <a:buFont typeface="Monotype Sorts" charset="0"/>
              <a:buNone/>
            </a:pPr>
            <a:r>
              <a:rPr lang="en-US" sz="2000" dirty="0">
                <a:latin typeface="Times New Roman" charset="0"/>
                <a:ea typeface="ＭＳ Ｐゴシック" charset="0"/>
              </a:rPr>
              <a:t>Discriminate self from </a:t>
            </a:r>
            <a:r>
              <a:rPr lang="en-US" sz="2000" i="1" dirty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ea typeface="ＭＳ Ｐゴシック" charset="0"/>
              </a:rPr>
              <a:t>altered-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self   (subtle) </a:t>
            </a:r>
            <a:endParaRPr lang="en-US" sz="2000" dirty="0">
              <a:latin typeface="Times New Roman" charset="0"/>
              <a:ea typeface="ＭＳ Ｐゴシック" charset="0"/>
            </a:endParaRPr>
          </a:p>
          <a:p>
            <a:pPr>
              <a:buFont typeface="Monotype Sorts" charset="0"/>
              <a:buNone/>
            </a:pP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Self </a:t>
            </a: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Tolerance = Self Preservation</a:t>
            </a:r>
          </a:p>
          <a:p>
            <a:pPr lvl="1">
              <a:buFont typeface="Monotype Sorts" charset="0"/>
              <a:buNone/>
            </a:pPr>
            <a:r>
              <a:rPr lang="en-US" sz="2000" dirty="0">
                <a:latin typeface="Times New Roman" charset="0"/>
                <a:ea typeface="ＭＳ Ｐゴシック" charset="0"/>
              </a:rPr>
              <a:t>98% anti-self lymphocytes undergo apoptosis</a:t>
            </a:r>
          </a:p>
          <a:p>
            <a:pPr lvl="1">
              <a:lnSpc>
                <a:spcPct val="80000"/>
              </a:lnSpc>
              <a:buFont typeface="Monotype Sorts" charset="0"/>
              <a:buNone/>
            </a:pPr>
            <a:r>
              <a:rPr lang="en-US" sz="2000" dirty="0">
                <a:latin typeface="Times New Roman" charset="0"/>
                <a:ea typeface="ＭＳ Ｐゴシック" charset="0"/>
              </a:rPr>
              <a:t>Remaining T-cells &gt;90% </a:t>
            </a:r>
            <a:r>
              <a:rPr lang="en-US" sz="2000" dirty="0" err="1">
                <a:latin typeface="Times New Roman" charset="0"/>
                <a:ea typeface="ＭＳ Ｐゴシック" charset="0"/>
              </a:rPr>
              <a:t>tolerizing</a:t>
            </a:r>
            <a:r>
              <a:rPr lang="en-US" sz="2000" dirty="0">
                <a:latin typeface="Times New Roman" charset="0"/>
                <a:ea typeface="ＭＳ Ｐゴシック" charset="0"/>
              </a:rPr>
              <a:t> 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surveillance</a:t>
            </a:r>
          </a:p>
          <a:p>
            <a:pPr lvl="1">
              <a:lnSpc>
                <a:spcPct val="80000"/>
              </a:lnSpc>
              <a:buFont typeface="Monotype Sorts" charset="0"/>
              <a:buNone/>
            </a:pPr>
            <a:r>
              <a:rPr lang="en-US" dirty="0" smtClean="0">
                <a:latin typeface="Times New Roman" charset="0"/>
                <a:ea typeface="ＭＳ Ｐゴシック" charset="0"/>
              </a:rPr>
              <a:t>Our immune system balance favors self tolerance </a:t>
            </a:r>
            <a:endParaRPr lang="en-US" sz="1800" dirty="0">
              <a:latin typeface="Times New Roman" charset="0"/>
              <a:ea typeface="ＭＳ Ｐゴシック" charset="0"/>
            </a:endParaRPr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82600" y="114300"/>
            <a:ext cx="8229600" cy="552450"/>
          </a:xfrm>
        </p:spPr>
        <p:txBody>
          <a:bodyPr/>
          <a:lstStyle/>
          <a:p>
            <a:pPr algn="ctr"/>
            <a:r>
              <a:rPr lang="en-US" sz="5400" dirty="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Tumor Immune Evasion</a:t>
            </a:r>
            <a:endParaRPr lang="en-US" sz="6000" dirty="0">
              <a:solidFill>
                <a:srgbClr val="FFFFFF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79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Immune Checkpoint CTLA4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01600" y="2095500"/>
            <a:ext cx="8953500" cy="45466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CTLA-4 “Cytotoxic T Lymphocyte Antigen 4”, receptor expressed on T cells</a:t>
            </a:r>
          </a:p>
          <a:p>
            <a:pPr lvl="1"/>
            <a:r>
              <a:rPr lang="en-US" sz="2000" dirty="0" smtClean="0"/>
              <a:t>Got it’s name before knew what it did</a:t>
            </a:r>
          </a:p>
          <a:p>
            <a:pPr lvl="1"/>
            <a:r>
              <a:rPr lang="en-US" sz="2000" dirty="0" smtClean="0"/>
              <a:t>James Allison PhD discovered in 1990s,</a:t>
            </a:r>
          </a:p>
          <a:p>
            <a:pPr lvl="1"/>
            <a:r>
              <a:rPr lang="en-US" sz="2000" dirty="0" smtClean="0"/>
              <a:t>Most important “break” (tolerance) during antigen presentation in LN</a:t>
            </a:r>
          </a:p>
          <a:p>
            <a:pPr lvl="1"/>
            <a:r>
              <a:rPr lang="en-US" sz="2000" dirty="0" smtClean="0"/>
              <a:t>Double gene knockout mouse model:  develop </a:t>
            </a:r>
            <a:r>
              <a:rPr lang="en-US" sz="2000" dirty="0" err="1" smtClean="0"/>
              <a:t>lymphoproliferative</a:t>
            </a:r>
            <a:r>
              <a:rPr lang="en-US" sz="2000" dirty="0" smtClean="0"/>
              <a:t> disease and fulminant auto-immunity toxicity and die by 6 weeks of life.</a:t>
            </a:r>
          </a:p>
          <a:p>
            <a:pPr lvl="1"/>
            <a:r>
              <a:rPr lang="en-US" sz="2000" dirty="0" smtClean="0"/>
              <a:t>Human polymorphisms are associated with familial tendency towards autoimmune diseases.</a:t>
            </a:r>
          </a:p>
          <a:p>
            <a:pPr lvl="1"/>
            <a:r>
              <a:rPr lang="en-US" sz="2000" dirty="0" err="1" smtClean="0"/>
              <a:t>Ipilimumab</a:t>
            </a:r>
            <a:r>
              <a:rPr lang="en-US" sz="2000" dirty="0" smtClean="0"/>
              <a:t> first checkpoint inhibitor developed, anti-CTLA4 </a:t>
            </a:r>
            <a:r>
              <a:rPr lang="en-US" sz="2000" dirty="0" err="1" smtClean="0"/>
              <a:t>mAb</a:t>
            </a:r>
            <a:r>
              <a:rPr lang="en-US" sz="2000" dirty="0" smtClean="0"/>
              <a:t>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2368E-6D11-0940-BE4B-2F34E0C1E747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12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51696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7800" y="345141"/>
            <a:ext cx="8724900" cy="1143000"/>
          </a:xfrm>
        </p:spPr>
        <p:txBody>
          <a:bodyPr/>
          <a:lstStyle/>
          <a:p>
            <a:r>
              <a:rPr lang="en-US" dirty="0" smtClean="0"/>
              <a:t>Immune Checkpoint: PD1/PDL1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01600" y="2095500"/>
            <a:ext cx="8953500" cy="4546600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PD “Programmed Death”  (got it’s name because it was discovered that other immune cells with this receptor/ligand axis were prevented from destroying each other).  </a:t>
            </a:r>
          </a:p>
          <a:p>
            <a:pPr lvl="1"/>
            <a:r>
              <a:rPr lang="en-US" sz="2000" dirty="0" smtClean="0"/>
              <a:t>PD1 receptor (on lymphocytes)  has two ligands:  PDL1 &amp; PDL2 </a:t>
            </a:r>
          </a:p>
          <a:p>
            <a:pPr lvl="1"/>
            <a:r>
              <a:rPr lang="en-US" sz="2000" dirty="0" smtClean="0"/>
              <a:t>PDL1: </a:t>
            </a:r>
            <a:r>
              <a:rPr lang="en-US" sz="2000" dirty="0"/>
              <a:t>t</a:t>
            </a:r>
            <a:r>
              <a:rPr lang="en-US" sz="2000" dirty="0" smtClean="0"/>
              <a:t>ypically expressed on immune cells so they don’t destroy each other in inflammation.  Also expressed in tissue (and tumors) during inflammation.</a:t>
            </a:r>
          </a:p>
          <a:p>
            <a:pPr lvl="1"/>
            <a:r>
              <a:rPr lang="en-US" sz="2000" dirty="0" smtClean="0"/>
              <a:t>PD1-PDL1 axis: most </a:t>
            </a:r>
            <a:r>
              <a:rPr lang="en-US" sz="2000" dirty="0"/>
              <a:t>important “break” (tolerance) at peripheral site of inflammation </a:t>
            </a:r>
            <a:endParaRPr lang="en-US" sz="2000" dirty="0" smtClean="0"/>
          </a:p>
          <a:p>
            <a:pPr lvl="1"/>
            <a:r>
              <a:rPr lang="en-US" sz="2000" dirty="0" smtClean="0"/>
              <a:t>PDL1 is like and “invisible shield for tumors to hide from immune cells”</a:t>
            </a:r>
          </a:p>
          <a:p>
            <a:pPr lvl="1"/>
            <a:r>
              <a:rPr lang="en-US" sz="2000" dirty="0" smtClean="0"/>
              <a:t>During inflammation, </a:t>
            </a:r>
            <a:r>
              <a:rPr lang="en-US" sz="2000" dirty="0"/>
              <a:t>i</a:t>
            </a:r>
            <a:r>
              <a:rPr lang="en-US" sz="2000" dirty="0" smtClean="0"/>
              <a:t>nterferon gamma will </a:t>
            </a:r>
            <a:r>
              <a:rPr lang="en-US" sz="2000" dirty="0" err="1" smtClean="0"/>
              <a:t>upregulate</a:t>
            </a:r>
            <a:r>
              <a:rPr lang="en-US" sz="2000" dirty="0" smtClean="0"/>
              <a:t> PDL1 expression </a:t>
            </a:r>
          </a:p>
          <a:p>
            <a:pPr lvl="1"/>
            <a:r>
              <a:rPr lang="en-US" sz="2000" dirty="0" smtClean="0"/>
              <a:t>PD1 or PDL1: double gene knockout mouse model develop mild </a:t>
            </a:r>
            <a:r>
              <a:rPr lang="en-US" sz="2000" dirty="0" err="1" smtClean="0"/>
              <a:t>tendancy</a:t>
            </a:r>
            <a:r>
              <a:rPr lang="en-US" sz="2000" dirty="0"/>
              <a:t> </a:t>
            </a:r>
            <a:r>
              <a:rPr lang="en-US" sz="2000" dirty="0" smtClean="0"/>
              <a:t>towards auto-immunity with inflammatory stimuli.   </a:t>
            </a:r>
          </a:p>
          <a:p>
            <a:pPr lvl="1"/>
            <a:r>
              <a:rPr lang="en-US" sz="2000" dirty="0" err="1" smtClean="0"/>
              <a:t>Nivolumab</a:t>
            </a:r>
            <a:r>
              <a:rPr lang="en-US" sz="2000" dirty="0" smtClean="0"/>
              <a:t> &amp; </a:t>
            </a:r>
            <a:r>
              <a:rPr lang="en-US" sz="2000" dirty="0" err="1" smtClean="0"/>
              <a:t>Pembrolizumab</a:t>
            </a:r>
            <a:r>
              <a:rPr lang="en-US" sz="2000" dirty="0"/>
              <a:t> </a:t>
            </a:r>
            <a:r>
              <a:rPr lang="en-US" sz="2000" dirty="0" smtClean="0"/>
              <a:t>first anti-PD1 </a:t>
            </a:r>
            <a:r>
              <a:rPr lang="en-US" sz="2000" dirty="0" err="1" smtClean="0"/>
              <a:t>mAbs</a:t>
            </a:r>
            <a:r>
              <a:rPr lang="en-US" sz="2000" dirty="0" smtClean="0"/>
              <a:t> developed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2368E-6D11-0940-BE4B-2F34E0C1E747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13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70550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3933" y="114300"/>
            <a:ext cx="9000067" cy="754063"/>
          </a:xfrm>
        </p:spPr>
        <p:txBody>
          <a:bodyPr/>
          <a:lstStyle/>
          <a:p>
            <a:r>
              <a:rPr lang="en-US" sz="3200" dirty="0" smtClean="0"/>
              <a:t>Tumor Immunotherapy CTLA4 </a:t>
            </a:r>
            <a:r>
              <a:rPr lang="en-US" sz="3200" dirty="0" err="1" smtClean="0"/>
              <a:t>vrs</a:t>
            </a:r>
            <a:r>
              <a:rPr lang="en-US" sz="3200" dirty="0" smtClean="0"/>
              <a:t> PD1/PDL1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err="1" smtClean="0"/>
              <a:t>Antoni</a:t>
            </a:r>
            <a:r>
              <a:rPr lang="en-US" sz="1800" dirty="0" smtClean="0"/>
              <a:t> </a:t>
            </a:r>
            <a:r>
              <a:rPr lang="en-US" sz="1800" dirty="0" err="1" smtClean="0"/>
              <a:t>Ribas</a:t>
            </a:r>
            <a:r>
              <a:rPr lang="en-US" sz="1800" dirty="0" smtClean="0"/>
              <a:t>,  NEJM </a:t>
            </a:r>
            <a:r>
              <a:rPr lang="en-US" sz="1800" dirty="0" err="1" smtClean="0"/>
              <a:t>epub</a:t>
            </a:r>
            <a:r>
              <a:rPr lang="en-US" sz="1800" dirty="0" smtClean="0"/>
              <a:t> June 2012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383" y="968959"/>
            <a:ext cx="7788844" cy="5889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131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2368E-6D11-0940-BE4B-2F34E0C1E747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15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" y="2552700"/>
            <a:ext cx="4215156" cy="322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508500" y="2552700"/>
            <a:ext cx="4536792" cy="3263900"/>
            <a:chOff x="4524271" y="2072170"/>
            <a:chExt cx="5344516" cy="3258034"/>
          </a:xfrm>
        </p:grpSpPr>
        <p:pic>
          <p:nvPicPr>
            <p:cNvPr id="9" name="Picture 14" descr="MEL 30292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24271" y="2072170"/>
              <a:ext cx="5272936" cy="3258034"/>
            </a:xfrm>
            <a:prstGeom prst="rect">
              <a:avLst/>
            </a:prstGeom>
            <a:noFill/>
            <a:ln w="19050" cmpd="sng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4" descr="MEL 3029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0800000">
              <a:off x="7697930" y="2508250"/>
              <a:ext cx="1433511" cy="954088"/>
            </a:xfrm>
            <a:prstGeom prst="rect">
              <a:avLst/>
            </a:prstGeom>
            <a:noFill/>
            <a:ln w="19050" cmpd="sng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203"/>
            <p:cNvSpPr txBox="1">
              <a:spLocks noChangeArrowheads="1"/>
            </p:cNvSpPr>
            <p:nvPr/>
          </p:nvSpPr>
          <p:spPr bwMode="auto">
            <a:xfrm>
              <a:off x="7618830" y="3739283"/>
              <a:ext cx="1311089" cy="307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rgbClr val="000000"/>
                  </a:solidFill>
                  <a:sym typeface="Arial" charset="0"/>
                </a:rPr>
                <a:t>cancer cell</a:t>
              </a:r>
            </a:p>
          </p:txBody>
        </p:sp>
        <p:sp>
          <p:nvSpPr>
            <p:cNvPr id="12" name="TextBox 204"/>
            <p:cNvSpPr txBox="1">
              <a:spLocks noChangeArrowheads="1"/>
            </p:cNvSpPr>
            <p:nvPr/>
          </p:nvSpPr>
          <p:spPr bwMode="auto">
            <a:xfrm>
              <a:off x="8611669" y="2085975"/>
              <a:ext cx="620713" cy="276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>
                  <a:solidFill>
                    <a:srgbClr val="984807"/>
                  </a:solidFill>
                  <a:sym typeface="Arial" charset="0"/>
                </a:rPr>
                <a:t>PD-L1</a:t>
              </a:r>
            </a:p>
          </p:txBody>
        </p:sp>
        <p:cxnSp>
          <p:nvCxnSpPr>
            <p:cNvPr id="13" name="Straight Connector 59406"/>
            <p:cNvCxnSpPr>
              <a:cxnSpLocks noChangeShapeType="1"/>
              <a:stCxn id="11" idx="0"/>
            </p:cNvCxnSpPr>
            <p:nvPr/>
          </p:nvCxnSpPr>
          <p:spPr bwMode="auto">
            <a:xfrm flipV="1">
              <a:off x="8274374" y="3096534"/>
              <a:ext cx="46900" cy="6427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4" name="Straight Connector 208"/>
            <p:cNvCxnSpPr>
              <a:cxnSpLocks noChangeShapeType="1"/>
              <a:endCxn id="12" idx="2"/>
            </p:cNvCxnSpPr>
            <p:nvPr/>
          </p:nvCxnSpPr>
          <p:spPr bwMode="auto">
            <a:xfrm flipV="1">
              <a:off x="8747951" y="2362077"/>
              <a:ext cx="174074" cy="3410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5" name="TextBox 210"/>
            <p:cNvSpPr txBox="1">
              <a:spLocks noChangeArrowheads="1"/>
            </p:cNvSpPr>
            <p:nvPr/>
          </p:nvSpPr>
          <p:spPr bwMode="auto">
            <a:xfrm>
              <a:off x="8643812" y="3475731"/>
              <a:ext cx="1224975" cy="276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smtClean="0">
                  <a:solidFill>
                    <a:srgbClr val="1F497D"/>
                  </a:solidFill>
                  <a:sym typeface="Arial" charset="0"/>
                </a:rPr>
                <a:t>lymphocyte</a:t>
              </a:r>
              <a:endParaRPr lang="en-US" sz="1200" b="1" dirty="0">
                <a:solidFill>
                  <a:srgbClr val="1F497D"/>
                </a:solidFill>
                <a:sym typeface="Arial" charset="0"/>
              </a:endParaRPr>
            </a:p>
          </p:txBody>
        </p:sp>
        <p:cxnSp>
          <p:nvCxnSpPr>
            <p:cNvPr id="16" name="Straight Connector 211"/>
            <p:cNvCxnSpPr>
              <a:cxnSpLocks noChangeShapeType="1"/>
            </p:cNvCxnSpPr>
            <p:nvPr/>
          </p:nvCxnSpPr>
          <p:spPr bwMode="auto">
            <a:xfrm>
              <a:off x="8889739" y="3124977"/>
              <a:ext cx="555718" cy="3373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1" name="TextBox 20"/>
          <p:cNvSpPr txBox="1"/>
          <p:nvPr/>
        </p:nvSpPr>
        <p:spPr>
          <a:xfrm>
            <a:off x="94528" y="190500"/>
            <a:ext cx="88492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FFFF"/>
                </a:solidFill>
                <a:latin typeface="+mn-lt"/>
              </a:rPr>
              <a:t>Placenta &amp; tumors express PDL1</a:t>
            </a:r>
          </a:p>
          <a:p>
            <a:r>
              <a:rPr lang="en-US" sz="4800" dirty="0" smtClean="0">
                <a:solidFill>
                  <a:srgbClr val="FFFFFF"/>
                </a:solidFill>
                <a:latin typeface="+mn-lt"/>
              </a:rPr>
              <a:t> to evade immune recognition</a:t>
            </a:r>
            <a:endParaRPr lang="en-US" sz="48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44600" y="5829300"/>
            <a:ext cx="1580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Placenta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5080000" y="5892800"/>
            <a:ext cx="1173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Tumor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0654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44488"/>
            <a:ext cx="9144000" cy="1143000"/>
          </a:xfrm>
        </p:spPr>
        <p:txBody>
          <a:bodyPr/>
          <a:lstStyle/>
          <a:p>
            <a:r>
              <a:rPr lang="en-US" sz="4000" dirty="0" smtClean="0"/>
              <a:t>PD1-PDL1 Blockade Drugs in Development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04801" y="1989138"/>
            <a:ext cx="8669866" cy="480112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Anti-CTLA-4 </a:t>
            </a: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Ipilimumab</a:t>
            </a:r>
            <a:r>
              <a:rPr lang="en-US" dirty="0" smtClean="0">
                <a:solidFill>
                  <a:srgbClr val="000000"/>
                </a:solidFill>
              </a:rPr>
              <a:t> (Fully human IgG1)   FDA Approved 2011</a:t>
            </a: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Tremelimumab</a:t>
            </a:r>
            <a:r>
              <a:rPr lang="en-US" dirty="0" smtClean="0">
                <a:solidFill>
                  <a:srgbClr val="000000"/>
                </a:solidFill>
              </a:rPr>
              <a:t> (Fully human IgG2) Phase III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Anti-PD-1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MDX-</a:t>
            </a:r>
            <a:r>
              <a:rPr lang="en-US" dirty="0" smtClean="0">
                <a:solidFill>
                  <a:srgbClr val="000000"/>
                </a:solidFill>
              </a:rPr>
              <a:t>1106,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Nivolumab</a:t>
            </a:r>
            <a:r>
              <a:rPr lang="en-US" dirty="0" smtClean="0">
                <a:solidFill>
                  <a:srgbClr val="000000"/>
                </a:solidFill>
              </a:rPr>
              <a:t>, (Fully human IgG4)   FDA Approved Melanoma &amp; Squamous Lung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CT-011 </a:t>
            </a:r>
            <a:r>
              <a:rPr lang="en-US" dirty="0" err="1" smtClean="0">
                <a:solidFill>
                  <a:srgbClr val="000000"/>
                </a:solidFill>
              </a:rPr>
              <a:t>Pidilizumab</a:t>
            </a:r>
            <a:r>
              <a:rPr lang="en-US" dirty="0" smtClean="0">
                <a:solidFill>
                  <a:srgbClr val="000000"/>
                </a:solidFill>
              </a:rPr>
              <a:t> (Humanized IgG1) Phase II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MK3475 </a:t>
            </a:r>
            <a:r>
              <a:rPr lang="en-US" dirty="0" err="1" smtClean="0">
                <a:solidFill>
                  <a:srgbClr val="000000"/>
                </a:solidFill>
              </a:rPr>
              <a:t>Pembrolizumab</a:t>
            </a:r>
            <a:r>
              <a:rPr lang="en-US" dirty="0" smtClean="0">
                <a:solidFill>
                  <a:srgbClr val="000000"/>
                </a:solidFill>
              </a:rPr>
              <a:t> (formerly </a:t>
            </a:r>
            <a:r>
              <a:rPr lang="en-US" dirty="0" err="1" smtClean="0">
                <a:solidFill>
                  <a:srgbClr val="000000"/>
                </a:solidFill>
              </a:rPr>
              <a:t>Lambrolizumab</a:t>
            </a:r>
            <a:r>
              <a:rPr lang="en-US" dirty="0" smtClean="0">
                <a:solidFill>
                  <a:srgbClr val="000000"/>
                </a:solidFill>
              </a:rPr>
              <a:t>) (Humanized IgG4) FDA Approved 2014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AMP-224  (B7-DC/IgG1fusion protein) Phase I-II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MEDI0680, AMP514     Phase I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REGN2810 (phase I)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BGB-A317 (phase I)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Anti-PD-L1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MDX-</a:t>
            </a:r>
            <a:r>
              <a:rPr lang="en-US" dirty="0" smtClean="0">
                <a:solidFill>
                  <a:srgbClr val="000000"/>
                </a:solidFill>
              </a:rPr>
              <a:t>1105, (Fully human IgG4)   Phase I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MPDL3280A, RG7446,  </a:t>
            </a:r>
            <a:r>
              <a:rPr lang="en-US" dirty="0" err="1" smtClean="0">
                <a:solidFill>
                  <a:srgbClr val="000000"/>
                </a:solidFill>
              </a:rPr>
              <a:t>Atezolizumab</a:t>
            </a:r>
            <a:r>
              <a:rPr lang="en-US" dirty="0" smtClean="0">
                <a:solidFill>
                  <a:srgbClr val="000000"/>
                </a:solidFill>
              </a:rPr>
              <a:t>,    Phase II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MEDI4736 Phase III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MSB0010718C </a:t>
            </a:r>
            <a:r>
              <a:rPr lang="en-US" dirty="0" err="1" smtClean="0">
                <a:solidFill>
                  <a:srgbClr val="000000"/>
                </a:solidFill>
              </a:rPr>
              <a:t>Avelumab</a:t>
            </a:r>
            <a:r>
              <a:rPr lang="en-US" dirty="0" smtClean="0">
                <a:solidFill>
                  <a:srgbClr val="000000"/>
                </a:solidFill>
              </a:rPr>
              <a:t>   Phase I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CA-170 (oral inhibitor, phase I)</a:t>
            </a: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48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t="10075" b="7259"/>
          <a:stretch/>
        </p:blipFill>
        <p:spPr>
          <a:xfrm>
            <a:off x="317500" y="1574800"/>
            <a:ext cx="8458200" cy="364855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Lung Cancer Immunotherapy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6096000"/>
            <a:ext cx="525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kern="0" dirty="0" smtClean="0">
                <a:latin typeface="+mj-lt"/>
                <a:cs typeface="Arial" pitchFamily="34" charset="0"/>
              </a:rPr>
              <a:t>Lawrence MS et al. </a:t>
            </a:r>
            <a:r>
              <a:rPr lang="en-US" sz="1200" b="1" i="1" kern="0" dirty="0" smtClean="0">
                <a:latin typeface="+mj-lt"/>
                <a:cs typeface="Arial" pitchFamily="34" charset="0"/>
              </a:rPr>
              <a:t>Nature. </a:t>
            </a:r>
            <a:r>
              <a:rPr lang="en-US" sz="1200" b="1" kern="0" dirty="0" smtClean="0">
                <a:latin typeface="+mj-lt"/>
                <a:cs typeface="Arial" pitchFamily="34" charset="0"/>
              </a:rPr>
              <a:t>2013;499:214-218.</a:t>
            </a:r>
          </a:p>
          <a:p>
            <a:r>
              <a:rPr lang="en-US" sz="1200" b="1" kern="0" dirty="0" smtClean="0">
                <a:latin typeface="+mj-lt"/>
                <a:cs typeface="Arial" pitchFamily="34" charset="0"/>
              </a:rPr>
              <a:t>Chen DS et al. </a:t>
            </a:r>
            <a:r>
              <a:rPr lang="en-US" sz="1200" b="1" i="1" kern="0" dirty="0" err="1" smtClean="0">
                <a:latin typeface="+mj-lt"/>
                <a:cs typeface="Arial" pitchFamily="34" charset="0"/>
              </a:rPr>
              <a:t>Clin</a:t>
            </a:r>
            <a:r>
              <a:rPr lang="en-US" sz="1200" b="1" i="1" kern="0" dirty="0" smtClean="0">
                <a:latin typeface="+mj-lt"/>
                <a:cs typeface="Arial" pitchFamily="34" charset="0"/>
              </a:rPr>
              <a:t> Cancer Res. </a:t>
            </a:r>
            <a:r>
              <a:rPr lang="en-US" sz="1200" b="1" kern="0" dirty="0" smtClean="0">
                <a:latin typeface="+mj-lt"/>
                <a:cs typeface="Arial" pitchFamily="34" charset="0"/>
              </a:rPr>
              <a:t>2012;18:6580-6587</a:t>
            </a:r>
            <a:r>
              <a:rPr lang="en-US" sz="1200" b="1" dirty="0" smtClean="0">
                <a:latin typeface="+mj-lt"/>
                <a:cs typeface="Arial" pitchFamily="34" charset="0"/>
              </a:rPr>
              <a:t>.</a:t>
            </a:r>
            <a:endParaRPr lang="en-US" sz="1200" b="1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22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Melanoma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05473-8A16-984C-A8AF-DA560C1156E1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1050948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7" y="143934"/>
            <a:ext cx="8890000" cy="973666"/>
          </a:xfrm>
        </p:spPr>
        <p:txBody>
          <a:bodyPr/>
          <a:lstStyle/>
          <a:p>
            <a:r>
              <a:rPr lang="en-US" dirty="0" err="1" smtClean="0"/>
              <a:t>Pembrolizumab</a:t>
            </a:r>
            <a:r>
              <a:rPr lang="en-US" dirty="0" smtClean="0"/>
              <a:t> </a:t>
            </a:r>
            <a:r>
              <a:rPr lang="en-US" sz="3200" dirty="0" smtClean="0"/>
              <a:t>(Formally </a:t>
            </a:r>
            <a:r>
              <a:rPr lang="en-US" sz="3200" dirty="0" err="1" smtClean="0"/>
              <a:t>Lambrolizumab</a:t>
            </a:r>
            <a:r>
              <a:rPr lang="en-US" sz="3200" dirty="0" smtClean="0"/>
              <a:t>) 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97AB0-B25A-204C-A9E6-E23B167EA8EA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19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Lambrolizumab NEJM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33" y="1312367"/>
            <a:ext cx="8375585" cy="55456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93000" y="1591734"/>
            <a:ext cx="668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2013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16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25323" y="31076"/>
            <a:ext cx="8229600" cy="645584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sz="4400" dirty="0" smtClean="0"/>
              <a:t>Financial Disclosures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781985" y="1388533"/>
            <a:ext cx="3777815" cy="3886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/>
              <a:t>Speakers Bureau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BMS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Genentech</a:t>
            </a:r>
          </a:p>
          <a:p>
            <a:pPr lvl="1">
              <a:lnSpc>
                <a:spcPct val="90000"/>
              </a:lnSpc>
            </a:pPr>
            <a:r>
              <a:rPr lang="en-US" sz="1800" dirty="0" err="1" smtClean="0"/>
              <a:t>Dendreon</a:t>
            </a:r>
            <a:endParaRPr lang="en-US" sz="1800" dirty="0" smtClean="0"/>
          </a:p>
          <a:p>
            <a:pPr lvl="1">
              <a:lnSpc>
                <a:spcPct val="90000"/>
              </a:lnSpc>
            </a:pPr>
            <a:r>
              <a:rPr lang="en-US" sz="1800" dirty="0" smtClean="0"/>
              <a:t>Merck</a:t>
            </a:r>
            <a:endParaRPr lang="en-US" sz="1800" dirty="0"/>
          </a:p>
          <a:p>
            <a:r>
              <a:rPr lang="en-US" sz="1800" dirty="0" smtClean="0"/>
              <a:t>Stock </a:t>
            </a:r>
            <a:r>
              <a:rPr lang="en-US" sz="1800" dirty="0"/>
              <a:t>Ownership: </a:t>
            </a:r>
            <a:r>
              <a:rPr lang="en-US" sz="1800" dirty="0" err="1" smtClean="0"/>
              <a:t>BioCytics</a:t>
            </a:r>
            <a:r>
              <a:rPr lang="en-US" sz="1800" dirty="0" smtClean="0"/>
              <a:t>, Lion Biotechnology, </a:t>
            </a:r>
            <a:r>
              <a:rPr lang="en-US" sz="1800" dirty="0" err="1" smtClean="0"/>
              <a:t>BlueBird</a:t>
            </a:r>
            <a:r>
              <a:rPr lang="en-US" sz="1800" dirty="0" smtClean="0"/>
              <a:t> Bio, Kite Pharma, </a:t>
            </a:r>
            <a:r>
              <a:rPr lang="en-US" sz="1800" dirty="0" err="1" smtClean="0"/>
              <a:t>ZioPharm</a:t>
            </a:r>
            <a:r>
              <a:rPr lang="en-US" sz="1800" dirty="0" smtClean="0"/>
              <a:t> Oncology</a:t>
            </a:r>
            <a:endParaRPr lang="en-US" sz="1800" dirty="0"/>
          </a:p>
          <a:p>
            <a:r>
              <a:rPr lang="en-US" sz="1800" dirty="0" smtClean="0"/>
              <a:t>Honoraria: BMS, Genentech</a:t>
            </a:r>
            <a:endParaRPr lang="en-US" sz="18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4294967295"/>
          </p:nvPr>
        </p:nvSpPr>
        <p:spPr>
          <a:xfrm>
            <a:off x="762001" y="1196340"/>
            <a:ext cx="4808711" cy="525526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1600" dirty="0" err="1" smtClean="0"/>
              <a:t>BioPharma</a:t>
            </a:r>
            <a:r>
              <a:rPr lang="en-US" sz="1600" dirty="0" smtClean="0"/>
              <a:t> Trial Sponsors</a:t>
            </a:r>
          </a:p>
          <a:p>
            <a:pPr lvl="1">
              <a:lnSpc>
                <a:spcPct val="80000"/>
              </a:lnSpc>
            </a:pPr>
            <a:r>
              <a:rPr lang="en-US" sz="1600" dirty="0" err="1" smtClean="0"/>
              <a:t>Abbvie</a:t>
            </a:r>
            <a:endParaRPr lang="en-US" sz="1600" dirty="0"/>
          </a:p>
          <a:p>
            <a:pPr lvl="1">
              <a:lnSpc>
                <a:spcPct val="80000"/>
              </a:lnSpc>
            </a:pPr>
            <a:r>
              <a:rPr lang="en-US" sz="1600" dirty="0" smtClean="0"/>
              <a:t>Amgen</a:t>
            </a:r>
          </a:p>
          <a:p>
            <a:pPr lvl="1">
              <a:lnSpc>
                <a:spcPct val="80000"/>
              </a:lnSpc>
            </a:pPr>
            <a:r>
              <a:rPr lang="en-US" sz="1600" dirty="0" err="1" smtClean="0"/>
              <a:t>Amplimmune</a:t>
            </a:r>
            <a:endParaRPr lang="en-US" sz="1600" dirty="0"/>
          </a:p>
          <a:p>
            <a:pPr lvl="1">
              <a:lnSpc>
                <a:spcPct val="80000"/>
              </a:lnSpc>
            </a:pPr>
            <a:r>
              <a:rPr lang="en-US" sz="1600" dirty="0"/>
              <a:t>Bristol-Myers </a:t>
            </a:r>
            <a:r>
              <a:rPr lang="en-US" sz="1600" dirty="0" smtClean="0"/>
              <a:t>Squibb</a:t>
            </a:r>
          </a:p>
          <a:p>
            <a:pPr lvl="1">
              <a:lnSpc>
                <a:spcPct val="80000"/>
              </a:lnSpc>
            </a:pPr>
            <a:r>
              <a:rPr lang="en-US" sz="1600" dirty="0" err="1" smtClean="0"/>
              <a:t>Corvus</a:t>
            </a:r>
            <a:endParaRPr lang="en-US" sz="1600" dirty="0"/>
          </a:p>
          <a:p>
            <a:pPr lvl="1">
              <a:lnSpc>
                <a:spcPct val="80000"/>
              </a:lnSpc>
            </a:pPr>
            <a:r>
              <a:rPr lang="en-US" sz="1600" dirty="0" err="1" smtClean="0"/>
              <a:t>Celldex</a:t>
            </a:r>
            <a:endParaRPr lang="en-US" sz="1600" dirty="0" smtClean="0"/>
          </a:p>
          <a:p>
            <a:pPr lvl="1">
              <a:lnSpc>
                <a:spcPct val="80000"/>
              </a:lnSpc>
            </a:pPr>
            <a:r>
              <a:rPr lang="en-US" sz="1600" dirty="0" smtClean="0"/>
              <a:t>Fluxion</a:t>
            </a:r>
            <a:endParaRPr lang="en-US" sz="1600" dirty="0"/>
          </a:p>
          <a:p>
            <a:pPr lvl="1">
              <a:lnSpc>
                <a:spcPct val="80000"/>
              </a:lnSpc>
            </a:pPr>
            <a:r>
              <a:rPr lang="en-US" sz="1600" dirty="0" smtClean="0"/>
              <a:t>Genentech/Roche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GSK</a:t>
            </a:r>
            <a:endParaRPr lang="en-US" sz="1600" dirty="0"/>
          </a:p>
          <a:p>
            <a:pPr lvl="1">
              <a:lnSpc>
                <a:spcPct val="80000"/>
              </a:lnSpc>
            </a:pPr>
            <a:r>
              <a:rPr lang="en-US" sz="1600" dirty="0" err="1" smtClean="0"/>
              <a:t>Imclone</a:t>
            </a:r>
            <a:r>
              <a:rPr lang="en-US" sz="1600" dirty="0" smtClean="0"/>
              <a:t>/Lilly</a:t>
            </a:r>
          </a:p>
          <a:p>
            <a:pPr lvl="1">
              <a:lnSpc>
                <a:spcPct val="80000"/>
              </a:lnSpc>
            </a:pPr>
            <a:r>
              <a:rPr lang="en-US" sz="1600" dirty="0" err="1" smtClean="0"/>
              <a:t>Incyte</a:t>
            </a:r>
            <a:endParaRPr lang="en-US" sz="1600" dirty="0" smtClean="0"/>
          </a:p>
          <a:p>
            <a:pPr lvl="1">
              <a:lnSpc>
                <a:spcPct val="80000"/>
              </a:lnSpc>
            </a:pPr>
            <a:r>
              <a:rPr lang="en-US" sz="1600" dirty="0" err="1" smtClean="0"/>
              <a:t>Macrogenics</a:t>
            </a:r>
            <a:endParaRPr lang="en-US" sz="1600" dirty="0" smtClean="0"/>
          </a:p>
          <a:p>
            <a:pPr lvl="1">
              <a:lnSpc>
                <a:spcPct val="80000"/>
              </a:lnSpc>
            </a:pPr>
            <a:r>
              <a:rPr lang="en-US" sz="1600" dirty="0" smtClean="0"/>
              <a:t>Merck</a:t>
            </a:r>
          </a:p>
          <a:p>
            <a:pPr lvl="1">
              <a:lnSpc>
                <a:spcPct val="80000"/>
              </a:lnSpc>
            </a:pPr>
            <a:r>
              <a:rPr lang="en-US" sz="1600" dirty="0" smtClean="0"/>
              <a:t>Millennium</a:t>
            </a:r>
          </a:p>
          <a:p>
            <a:pPr lvl="1">
              <a:lnSpc>
                <a:spcPct val="80000"/>
              </a:lnSpc>
            </a:pPr>
            <a:r>
              <a:rPr lang="en-US" sz="1600" dirty="0" err="1" smtClean="0"/>
              <a:t>NovaRx</a:t>
            </a:r>
            <a:endParaRPr lang="en-US" sz="1600" dirty="0" smtClean="0"/>
          </a:p>
          <a:p>
            <a:pPr lvl="1">
              <a:lnSpc>
                <a:spcPct val="80000"/>
              </a:lnSpc>
            </a:pPr>
            <a:r>
              <a:rPr lang="en-US" sz="1600" dirty="0" smtClean="0"/>
              <a:t>Peregrine</a:t>
            </a:r>
          </a:p>
          <a:p>
            <a:pPr lvl="1">
              <a:lnSpc>
                <a:spcPct val="80000"/>
              </a:lnSpc>
            </a:pPr>
            <a:r>
              <a:rPr lang="en-US" sz="1600" dirty="0" err="1" smtClean="0"/>
              <a:t>Progenics</a:t>
            </a:r>
            <a:endParaRPr lang="en-US" sz="1600" dirty="0" smtClean="0"/>
          </a:p>
          <a:p>
            <a:pPr lvl="1">
              <a:lnSpc>
                <a:spcPct val="80000"/>
              </a:lnSpc>
            </a:pPr>
            <a:r>
              <a:rPr lang="en-US" sz="1600" dirty="0" err="1" smtClean="0"/>
              <a:t>Regeneron</a:t>
            </a:r>
            <a:endParaRPr lang="en-US" sz="1600" dirty="0"/>
          </a:p>
          <a:p>
            <a:pPr lvl="1">
              <a:lnSpc>
                <a:spcPct val="80000"/>
              </a:lnSpc>
            </a:pPr>
            <a:r>
              <a:rPr lang="en-US" sz="1600" dirty="0" err="1"/>
              <a:t>Sanofi-</a:t>
            </a:r>
            <a:r>
              <a:rPr lang="en-US" sz="1600" dirty="0" err="1" smtClean="0"/>
              <a:t>aventis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84071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6401"/>
            <a:ext cx="9144000" cy="880533"/>
          </a:xfrm>
        </p:spPr>
        <p:txBody>
          <a:bodyPr/>
          <a:lstStyle/>
          <a:p>
            <a:r>
              <a:rPr lang="en-US" sz="2800" dirty="0" smtClean="0"/>
              <a:t>Safety and Tumor Responses with </a:t>
            </a:r>
            <a:r>
              <a:rPr lang="en-US" sz="2800" dirty="0" err="1" smtClean="0"/>
              <a:t>Lambrolizumab</a:t>
            </a:r>
            <a:r>
              <a:rPr lang="en-US" sz="2800" dirty="0" smtClean="0"/>
              <a:t> (</a:t>
            </a:r>
            <a:r>
              <a:rPr lang="en-US" sz="2800" dirty="0" err="1" smtClean="0"/>
              <a:t>Pembrolizumab</a:t>
            </a:r>
            <a:r>
              <a:rPr lang="en-US" sz="2800" dirty="0" smtClean="0"/>
              <a:t>, Anti-PD1) in Melanoma</a:t>
            </a:r>
            <a:br>
              <a:rPr lang="en-US" sz="2800" dirty="0" smtClean="0"/>
            </a:br>
            <a:r>
              <a:rPr lang="en-US" sz="1600" dirty="0" smtClean="0"/>
              <a:t>Hamid NEJM 2013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FE736-2A56-0047-B8E8-77047999E8F7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20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3"/>
          </p:nvPr>
        </p:nvSpPr>
        <p:spPr>
          <a:xfrm>
            <a:off x="762000" y="2150532"/>
            <a:ext cx="7656512" cy="3901017"/>
          </a:xfrm>
        </p:spPr>
        <p:txBody>
          <a:bodyPr/>
          <a:lstStyle/>
          <a:p>
            <a:r>
              <a:rPr lang="en-US" dirty="0" smtClean="0"/>
              <a:t>135 Stage IV melanoma patients (both </a:t>
            </a:r>
            <a:r>
              <a:rPr lang="en-US" dirty="0" err="1" smtClean="0"/>
              <a:t>Ipi</a:t>
            </a:r>
            <a:r>
              <a:rPr lang="en-US" dirty="0" smtClean="0"/>
              <a:t> naïve and </a:t>
            </a:r>
            <a:r>
              <a:rPr lang="en-US" dirty="0" err="1" smtClean="0"/>
              <a:t>Ipi</a:t>
            </a:r>
            <a:r>
              <a:rPr lang="en-US" dirty="0" smtClean="0"/>
              <a:t> failures)</a:t>
            </a:r>
          </a:p>
          <a:p>
            <a:pPr lvl="1"/>
            <a:r>
              <a:rPr lang="en-US" dirty="0" smtClean="0"/>
              <a:t>38% RECIST response rate in all dose cohorts</a:t>
            </a:r>
          </a:p>
          <a:p>
            <a:pPr lvl="2"/>
            <a:r>
              <a:rPr lang="en-US" dirty="0" smtClean="0"/>
              <a:t>52% RECIST highest in cohort of 10mg/kg Q2 weeks.  </a:t>
            </a:r>
          </a:p>
          <a:p>
            <a:pPr lvl="2"/>
            <a:r>
              <a:rPr lang="en-US" dirty="0" smtClean="0"/>
              <a:t>No statistical significant difference in response rate with prior </a:t>
            </a:r>
            <a:r>
              <a:rPr lang="en-US" dirty="0" err="1" smtClean="0"/>
              <a:t>Ipi</a:t>
            </a:r>
            <a:r>
              <a:rPr lang="en-US" dirty="0" smtClean="0"/>
              <a:t> exposure (but trend favored prior </a:t>
            </a:r>
            <a:r>
              <a:rPr lang="en-US" dirty="0" err="1" smtClean="0"/>
              <a:t>Ipi</a:t>
            </a:r>
            <a:r>
              <a:rPr lang="en-US" dirty="0" smtClean="0"/>
              <a:t> exposure) </a:t>
            </a:r>
          </a:p>
          <a:p>
            <a:pPr lvl="2"/>
            <a:r>
              <a:rPr lang="en-US" dirty="0" smtClean="0"/>
              <a:t>Median progression free survival &gt; 7 months</a:t>
            </a:r>
          </a:p>
          <a:p>
            <a:pPr lvl="2"/>
            <a:r>
              <a:rPr lang="en-US" dirty="0" smtClean="0"/>
              <a:t>79% any grade drug related adverse events (fatigue, asthenia, fever, chills, </a:t>
            </a:r>
            <a:r>
              <a:rPr lang="en-US" dirty="0" err="1" smtClean="0"/>
              <a:t>myalgias</a:t>
            </a:r>
            <a:r>
              <a:rPr lang="en-US" dirty="0" smtClean="0"/>
              <a:t>, HA).  21% had rash &amp; </a:t>
            </a:r>
            <a:r>
              <a:rPr lang="en-US" dirty="0" err="1" smtClean="0"/>
              <a:t>pruritis</a:t>
            </a:r>
            <a:r>
              <a:rPr lang="en-US" dirty="0" smtClean="0"/>
              <a:t>,  20% diarrhea,  8% hypothyroidism,  9% </a:t>
            </a:r>
            <a:r>
              <a:rPr lang="en-US" dirty="0" err="1" smtClean="0"/>
              <a:t>vitiligo</a:t>
            </a:r>
            <a:r>
              <a:rPr lang="en-US" dirty="0" smtClean="0"/>
              <a:t>.   </a:t>
            </a:r>
          </a:p>
          <a:p>
            <a:pPr lvl="2"/>
            <a:r>
              <a:rPr lang="en-US" dirty="0" smtClean="0"/>
              <a:t>13% grade 3-4 drug related adverse events </a:t>
            </a:r>
          </a:p>
          <a:p>
            <a:pPr lvl="2"/>
            <a:r>
              <a:rPr lang="en-US" dirty="0" smtClean="0"/>
              <a:t>Auto-immune adverse events:  4% pneumonitis</a:t>
            </a:r>
          </a:p>
        </p:txBody>
      </p:sp>
    </p:spTree>
    <p:extLst>
      <p:ext uri="{BB962C8B-B14F-4D97-AF65-F5344CB8AC3E}">
        <p14:creationId xmlns:p14="http://schemas.microsoft.com/office/powerpoint/2010/main" val="2081313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867"/>
            <a:ext cx="8229600" cy="762000"/>
          </a:xfrm>
        </p:spPr>
        <p:txBody>
          <a:bodyPr/>
          <a:lstStyle/>
          <a:p>
            <a:r>
              <a:rPr lang="en-US" dirty="0" err="1" smtClean="0"/>
              <a:t>Pembrolizumab</a:t>
            </a:r>
            <a:r>
              <a:rPr lang="en-US" dirty="0" smtClean="0"/>
              <a:t> Melanoma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Hamid NEJM 2013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FE736-2A56-0047-B8E8-77047999E8F7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21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pic>
        <p:nvPicPr>
          <p:cNvPr id="8" name="Picture 7" descr="Pembrolizumab Melanoma Waterfall NEJM 201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66" y="1337733"/>
            <a:ext cx="8246466" cy="552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5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5630333" y="515470"/>
            <a:ext cx="3513667" cy="3505667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FE736-2A56-0047-B8E8-77047999E8F7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22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pic>
        <p:nvPicPr>
          <p:cNvPr id="8" name="Picture 7" descr="Pembrolizumab Responders NEJM 2013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97" y="0"/>
            <a:ext cx="703746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667" y="2455332"/>
            <a:ext cx="2074333" cy="1134533"/>
          </a:xfrm>
        </p:spPr>
        <p:txBody>
          <a:bodyPr/>
          <a:lstStyle/>
          <a:p>
            <a:r>
              <a:rPr lang="en-US" sz="2000" dirty="0" err="1" smtClean="0"/>
              <a:t>Pembrolizumab</a:t>
            </a:r>
            <a:r>
              <a:rPr lang="en-US" sz="2000" dirty="0" smtClean="0"/>
              <a:t> Responders </a:t>
            </a:r>
            <a:br>
              <a:rPr lang="en-US" sz="2000" dirty="0" smtClean="0"/>
            </a:br>
            <a:r>
              <a:rPr lang="en-US" sz="1600" dirty="0" smtClean="0"/>
              <a:t>NEJM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315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0332" y="3547533"/>
            <a:ext cx="8238067" cy="280246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Randomized Expansion cohort of original Phase I, additional 173 patients</a:t>
            </a:r>
          </a:p>
          <a:p>
            <a:r>
              <a:rPr lang="en-US" dirty="0" smtClean="0"/>
              <a:t>Dedicated to </a:t>
            </a:r>
            <a:r>
              <a:rPr lang="en-US" dirty="0" err="1" smtClean="0"/>
              <a:t>Ipilimumab</a:t>
            </a:r>
            <a:r>
              <a:rPr lang="en-US" dirty="0" smtClean="0"/>
              <a:t> “refractory” patients (received at least 2 doses </a:t>
            </a:r>
            <a:r>
              <a:rPr lang="en-US" dirty="0" err="1" smtClean="0"/>
              <a:t>Ipi</a:t>
            </a:r>
            <a:r>
              <a:rPr lang="en-US" dirty="0" smtClean="0"/>
              <a:t>). Excluded prior </a:t>
            </a:r>
            <a:r>
              <a:rPr lang="en-US" dirty="0" err="1" smtClean="0"/>
              <a:t>Ipi</a:t>
            </a:r>
            <a:r>
              <a:rPr lang="en-US" dirty="0" smtClean="0"/>
              <a:t> grade 3,4 toxicities.  Allowed prior grade 2 toxicity, if resolved to grade 0-1, and off steroids. </a:t>
            </a:r>
            <a:r>
              <a:rPr lang="en-US" dirty="0"/>
              <a:t>Stable brain </a:t>
            </a:r>
            <a:r>
              <a:rPr lang="en-US" dirty="0" err="1"/>
              <a:t>mets</a:t>
            </a:r>
            <a:r>
              <a:rPr lang="en-US" dirty="0"/>
              <a:t> allowed. </a:t>
            </a:r>
            <a:endParaRPr lang="en-US" dirty="0" smtClean="0"/>
          </a:p>
          <a:p>
            <a:r>
              <a:rPr lang="en-US" dirty="0"/>
              <a:t>2</a:t>
            </a:r>
            <a:r>
              <a:rPr lang="en-US" dirty="0" smtClean="0"/>
              <a:t>mg/kg IV Q3 weeks    </a:t>
            </a:r>
            <a:r>
              <a:rPr lang="en-US" dirty="0" err="1" smtClean="0"/>
              <a:t>vrs</a:t>
            </a:r>
            <a:r>
              <a:rPr lang="en-US" dirty="0" smtClean="0"/>
              <a:t>    10mg/kg IV Q3 weeks</a:t>
            </a:r>
          </a:p>
          <a:p>
            <a:r>
              <a:rPr lang="en-US" dirty="0" smtClean="0"/>
              <a:t>Results:  ORR 26% in both doses, similar safety profiles, no drug related deaths, </a:t>
            </a:r>
            <a:r>
              <a:rPr lang="en-US" dirty="0"/>
              <a:t>fatigue </a:t>
            </a:r>
            <a:r>
              <a:rPr lang="en-US" dirty="0" smtClean="0"/>
              <a:t>(33%), pruritus (26%), </a:t>
            </a:r>
            <a:r>
              <a:rPr lang="en-US" dirty="0"/>
              <a:t>rash (</a:t>
            </a:r>
            <a:r>
              <a:rPr lang="en-US" dirty="0" smtClean="0"/>
              <a:t>18%</a:t>
            </a:r>
            <a:r>
              <a:rPr lang="sv-SE" dirty="0" smtClean="0"/>
              <a:t>).  </a:t>
            </a:r>
            <a:r>
              <a:rPr lang="sv-SE" dirty="0" err="1" smtClean="0"/>
              <a:t>Only</a:t>
            </a:r>
            <a:r>
              <a:rPr lang="sv-SE" dirty="0" smtClean="0"/>
              <a:t> </a:t>
            </a:r>
            <a:r>
              <a:rPr lang="sv-SE" dirty="0" err="1" smtClean="0"/>
              <a:t>grade</a:t>
            </a:r>
            <a:r>
              <a:rPr lang="sv-SE" dirty="0" smtClean="0"/>
              <a:t> 3 </a:t>
            </a:r>
            <a:r>
              <a:rPr lang="sv-SE" dirty="0" err="1" smtClean="0"/>
              <a:t>drug</a:t>
            </a:r>
            <a:r>
              <a:rPr lang="sv-SE" dirty="0" smtClean="0"/>
              <a:t> AE </a:t>
            </a:r>
            <a:r>
              <a:rPr lang="sv-SE" dirty="0" err="1" smtClean="0"/>
              <a:t>was</a:t>
            </a:r>
            <a:r>
              <a:rPr lang="sv-SE" dirty="0" smtClean="0"/>
              <a:t> </a:t>
            </a:r>
            <a:r>
              <a:rPr lang="sv-SE" dirty="0" err="1" smtClean="0"/>
              <a:t>fatigue</a:t>
            </a:r>
            <a:r>
              <a:rPr lang="sv-SE" dirty="0"/>
              <a:t> </a:t>
            </a:r>
            <a:r>
              <a:rPr lang="sv-SE" dirty="0" smtClean="0"/>
              <a:t>(3%). 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FE736-2A56-0047-B8E8-77047999E8F7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23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pic>
        <p:nvPicPr>
          <p:cNvPr id="8" name="Picture 7" descr="Pembrolizumab Ipi refractory melanoma Lancet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35415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50000" y="2091266"/>
            <a:ext cx="1921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Lancet </a:t>
            </a:r>
            <a:r>
              <a:rPr lang="en-US" dirty="0">
                <a:solidFill>
                  <a:prstClr val="black"/>
                </a:solidFill>
              </a:rPr>
              <a:t>July 2014 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4635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1"/>
            <a:ext cx="8229600" cy="635000"/>
          </a:xfrm>
        </p:spPr>
        <p:txBody>
          <a:bodyPr/>
          <a:lstStyle/>
          <a:p>
            <a:r>
              <a:rPr lang="en-US" dirty="0" err="1" smtClean="0"/>
              <a:t>Pembrolizumab</a:t>
            </a:r>
            <a:r>
              <a:rPr lang="en-US" dirty="0" smtClean="0"/>
              <a:t> Survival</a:t>
            </a:r>
            <a:r>
              <a:rPr lang="en-US" sz="1800" dirty="0" smtClean="0"/>
              <a:t>  </a:t>
            </a:r>
            <a:br>
              <a:rPr lang="en-US" sz="1800" dirty="0" smtClean="0"/>
            </a:br>
            <a:r>
              <a:rPr lang="en-US" sz="1800" dirty="0" smtClean="0"/>
              <a:t>Robert Lancet 2014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FE736-2A56-0047-B8E8-77047999E8F7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24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pic>
        <p:nvPicPr>
          <p:cNvPr id="8" name="Picture 7" descr="Pembrolizumab Survival Curv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30348"/>
            <a:ext cx="9144000" cy="476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356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441"/>
            <a:ext cx="8229600" cy="1143000"/>
          </a:xfrm>
        </p:spPr>
        <p:txBody>
          <a:bodyPr/>
          <a:lstStyle/>
          <a:p>
            <a:r>
              <a:rPr lang="en-US" dirty="0" err="1" smtClean="0"/>
              <a:t>Nivolumab</a:t>
            </a:r>
            <a:r>
              <a:rPr lang="en-US" dirty="0" smtClean="0"/>
              <a:t> &amp; </a:t>
            </a:r>
            <a:r>
              <a:rPr lang="en-US" dirty="0" err="1" smtClean="0"/>
              <a:t>Pembrolizumab</a:t>
            </a:r>
            <a:r>
              <a:rPr lang="en-US" dirty="0" smtClean="0"/>
              <a:t> FDA Approved Melanoma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000" dirty="0" smtClean="0"/>
              <a:t>(After </a:t>
            </a:r>
            <a:r>
              <a:rPr lang="en-US" sz="2000" dirty="0" err="1" smtClean="0"/>
              <a:t>Ipilimumab</a:t>
            </a:r>
            <a:r>
              <a:rPr lang="en-US" sz="2000" dirty="0" smtClean="0"/>
              <a:t>, and BRAF inhibitor if BRAF mutant)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190500" y="2006600"/>
            <a:ext cx="8821420" cy="473710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Pembrolizumab</a:t>
            </a:r>
            <a:r>
              <a:rPr lang="en-US" dirty="0" smtClean="0">
                <a:solidFill>
                  <a:srgbClr val="000000"/>
                </a:solidFill>
              </a:rPr>
              <a:t> FDA Approved September 2014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Phase IB Randomized trial 2mg/kg </a:t>
            </a:r>
            <a:r>
              <a:rPr lang="en-US" dirty="0" err="1" smtClean="0">
                <a:solidFill>
                  <a:srgbClr val="000000"/>
                </a:solidFill>
              </a:rPr>
              <a:t>vrs</a:t>
            </a:r>
            <a:r>
              <a:rPr lang="en-US" dirty="0" smtClean="0">
                <a:solidFill>
                  <a:srgbClr val="000000"/>
                </a:solidFill>
              </a:rPr>
              <a:t> 10mg/kg  (KEYNOTE-001) 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 2mg/kg IV over 30 minutes Q3 weeks 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Interim analysis ORR = 24%, of which 86% durable</a:t>
            </a:r>
          </a:p>
          <a:p>
            <a:r>
              <a:rPr lang="en-US" dirty="0" err="1" smtClean="0">
                <a:solidFill>
                  <a:srgbClr val="000000"/>
                </a:solidFill>
              </a:rPr>
              <a:t>Nivolumab</a:t>
            </a:r>
            <a:r>
              <a:rPr lang="en-US" dirty="0" smtClean="0">
                <a:solidFill>
                  <a:srgbClr val="000000"/>
                </a:solidFill>
              </a:rPr>
              <a:t> FDA Approved December 2014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Phase III Randomized trial </a:t>
            </a:r>
            <a:r>
              <a:rPr lang="en-US" dirty="0" err="1" smtClean="0">
                <a:solidFill>
                  <a:srgbClr val="000000"/>
                </a:solidFill>
              </a:rPr>
              <a:t>vrs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Dacarbazine</a:t>
            </a:r>
            <a:r>
              <a:rPr lang="en-US" dirty="0" smtClean="0">
                <a:solidFill>
                  <a:srgbClr val="000000"/>
                </a:solidFill>
              </a:rPr>
              <a:t> (CHECKMATE 037, CA209-037)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3mg/kg IV over 60 minutes Q2 weeks  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Interim analysis ORR confirmed = 32%, of which 87% </a:t>
            </a:r>
            <a:r>
              <a:rPr lang="en-US" dirty="0" smtClean="0">
                <a:solidFill>
                  <a:srgbClr val="000000"/>
                </a:solidFill>
              </a:rPr>
              <a:t>durable</a:t>
            </a:r>
          </a:p>
          <a:p>
            <a:pPr marL="292100" indent="-285750"/>
            <a:r>
              <a:rPr lang="en-US" dirty="0" smtClean="0">
                <a:solidFill>
                  <a:srgbClr val="000000"/>
                </a:solidFill>
              </a:rPr>
              <a:t>Class Toxicity of PD1 </a:t>
            </a:r>
            <a:r>
              <a:rPr lang="en-US" dirty="0" err="1" smtClean="0">
                <a:solidFill>
                  <a:srgbClr val="000000"/>
                </a:solidFill>
              </a:rPr>
              <a:t>mAb</a:t>
            </a:r>
            <a:r>
              <a:rPr lang="en-US" dirty="0" smtClean="0">
                <a:solidFill>
                  <a:srgbClr val="000000"/>
                </a:solidFill>
              </a:rPr>
              <a:t> (all grades):  pneumonitis 2-3%, colitis 2%, hepatitis 1%, nephritis 0.7%, hypo-hyperthyroidism 10%, potential </a:t>
            </a:r>
            <a:r>
              <a:rPr lang="en-US" dirty="0" err="1" smtClean="0">
                <a:solidFill>
                  <a:srgbClr val="000000"/>
                </a:solidFill>
              </a:rPr>
              <a:t>embryofetal</a:t>
            </a:r>
            <a:r>
              <a:rPr lang="en-US" dirty="0" smtClean="0">
                <a:solidFill>
                  <a:srgbClr val="000000"/>
                </a:solidFill>
              </a:rPr>
              <a:t> toxicity;</a:t>
            </a:r>
          </a:p>
          <a:p>
            <a:pPr marL="292100" indent="-285750"/>
            <a:r>
              <a:rPr lang="en-US" dirty="0" smtClean="0">
                <a:solidFill>
                  <a:srgbClr val="000000"/>
                </a:solidFill>
              </a:rPr>
              <a:t>Other common </a:t>
            </a:r>
            <a:r>
              <a:rPr lang="en-US" dirty="0">
                <a:solidFill>
                  <a:srgbClr val="000000"/>
                </a:solidFill>
              </a:rPr>
              <a:t>i</a:t>
            </a:r>
            <a:r>
              <a:rPr lang="en-US" dirty="0" smtClean="0">
                <a:solidFill>
                  <a:srgbClr val="000000"/>
                </a:solidFill>
              </a:rPr>
              <a:t>mmune symptoms:  tumor flare, fatigue, fever, pruritus, cough, diarrhea </a:t>
            </a:r>
            <a:r>
              <a:rPr lang="en-US" dirty="0" err="1" smtClean="0">
                <a:solidFill>
                  <a:srgbClr val="000000"/>
                </a:solidFill>
              </a:rPr>
              <a:t>transaminitis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thyrombocytopenia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lymphopenia</a:t>
            </a:r>
            <a:r>
              <a:rPr lang="en-US" dirty="0" smtClean="0">
                <a:solidFill>
                  <a:srgbClr val="000000"/>
                </a:solidFill>
              </a:rPr>
              <a:t>, </a:t>
            </a:r>
            <a:r>
              <a:rPr lang="en-US" dirty="0" err="1" smtClean="0">
                <a:solidFill>
                  <a:srgbClr val="000000"/>
                </a:solidFill>
              </a:rPr>
              <a:t>hyponatremia</a:t>
            </a:r>
            <a:r>
              <a:rPr lang="en-US" dirty="0" smtClean="0">
                <a:solidFill>
                  <a:srgbClr val="000000"/>
                </a:solidFill>
              </a:rPr>
              <a:t>, hyperkalemia,     </a:t>
            </a:r>
          </a:p>
          <a:p>
            <a:pPr marL="292100" indent="-285750"/>
            <a:r>
              <a:rPr lang="en-US" dirty="0" smtClean="0">
                <a:solidFill>
                  <a:srgbClr val="000000"/>
                </a:solidFill>
              </a:rPr>
              <a:t>Continue “until disease progression or unacceptable toxicity”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97AB0-B25A-204C-A9E6-E23B167EA8EA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50010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3133" y="82674"/>
            <a:ext cx="5215467" cy="1542926"/>
          </a:xfrm>
        </p:spPr>
        <p:txBody>
          <a:bodyPr/>
          <a:lstStyle/>
          <a:p>
            <a:r>
              <a:rPr lang="en-US" sz="4000" dirty="0" err="1" smtClean="0"/>
              <a:t>Ipilimumab</a:t>
            </a:r>
            <a:r>
              <a:rPr lang="en-US" sz="4000" dirty="0" smtClean="0"/>
              <a:t> + </a:t>
            </a:r>
            <a:r>
              <a:rPr lang="en-US" sz="4000" dirty="0" err="1" smtClean="0"/>
              <a:t>Nivolumab</a:t>
            </a:r>
            <a:r>
              <a:rPr lang="en-US" sz="4000" dirty="0" smtClean="0"/>
              <a:t> Melanoma</a:t>
            </a:r>
            <a:br>
              <a:rPr lang="en-US" sz="4000" dirty="0" smtClean="0"/>
            </a:br>
            <a:r>
              <a:rPr lang="en-US" sz="1800" dirty="0" err="1" smtClean="0"/>
              <a:t>Wolchok</a:t>
            </a:r>
            <a:r>
              <a:rPr lang="en-US" sz="1800" dirty="0" smtClean="0"/>
              <a:t> NEJM 2013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-1" y="2564340"/>
            <a:ext cx="4834467" cy="3963460"/>
          </a:xfrm>
        </p:spPr>
        <p:txBody>
          <a:bodyPr>
            <a:normAutofit/>
          </a:bodyPr>
          <a:lstStyle/>
          <a:p>
            <a:r>
              <a:rPr lang="en-US" dirty="0" smtClean="0"/>
              <a:t>Metastatic Melanoma, n = 88 </a:t>
            </a:r>
          </a:p>
          <a:p>
            <a:pPr lvl="1"/>
            <a:r>
              <a:rPr lang="en-US" dirty="0" smtClean="0"/>
              <a:t>Concurrent cohort:  n = 53,  </a:t>
            </a:r>
          </a:p>
          <a:p>
            <a:pPr lvl="1"/>
            <a:r>
              <a:rPr lang="en-US" dirty="0" err="1" smtClean="0"/>
              <a:t>Nivo</a:t>
            </a:r>
            <a:r>
              <a:rPr lang="en-US" dirty="0" smtClean="0"/>
              <a:t> 1mg/kg + </a:t>
            </a:r>
            <a:r>
              <a:rPr lang="en-US" dirty="0" err="1" smtClean="0"/>
              <a:t>Ipi</a:t>
            </a:r>
            <a:r>
              <a:rPr lang="en-US" dirty="0" smtClean="0"/>
              <a:t> 3mg/kg,  ORR 53%,    </a:t>
            </a:r>
          </a:p>
          <a:p>
            <a:pPr lvl="1"/>
            <a:r>
              <a:rPr lang="en-US" dirty="0" smtClean="0"/>
              <a:t>Clinical Benefit SD+PR+CR = 65%</a:t>
            </a:r>
          </a:p>
          <a:p>
            <a:pPr lvl="1"/>
            <a:r>
              <a:rPr lang="en-US" dirty="0" smtClean="0"/>
              <a:t>Grade 3-4 drug related AEs 53% (lipase,  </a:t>
            </a:r>
            <a:r>
              <a:rPr lang="en-US" dirty="0" err="1" smtClean="0"/>
              <a:t>transaminitis</a:t>
            </a:r>
            <a:r>
              <a:rPr lang="en-US" dirty="0" smtClean="0"/>
              <a:t>, colitis),  most were reversible with steroids.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2368E-6D11-0940-BE4B-2F34E0C1E747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26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pic>
        <p:nvPicPr>
          <p:cNvPr id="8" name="Picture 7" descr="Nivolumab + Ipilimumab Melanoma waterfall NEJM 2013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6811" y="0"/>
            <a:ext cx="3877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5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Rapid Eradication of </a:t>
            </a:r>
            <a:r>
              <a:rPr lang="en-US" sz="3200" smtClean="0"/>
              <a:t>a </a:t>
            </a:r>
            <a:r>
              <a:rPr lang="en-US" sz="3200" smtClean="0"/>
              <a:t>Bulky </a:t>
            </a:r>
            <a:r>
              <a:rPr lang="en-US" sz="3200" dirty="0" smtClean="0"/>
              <a:t>Melanoma Mass with One Dose of Immunotherapy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000" dirty="0" smtClean="0"/>
              <a:t>Chapman et al, NEJM April 2015</a:t>
            </a:r>
            <a:endParaRPr lang="en-US" sz="4000" dirty="0"/>
          </a:p>
        </p:txBody>
      </p:sp>
      <p:pic>
        <p:nvPicPr>
          <p:cNvPr id="3" name="Picture 2" descr="Nivo Ipi bulky responde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239562"/>
            <a:ext cx="5076461" cy="5638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2590800"/>
            <a:ext cx="25577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49yo WF BRAF Mutant</a:t>
            </a:r>
          </a:p>
          <a:p>
            <a:endParaRPr lang="en-US" dirty="0"/>
          </a:p>
          <a:p>
            <a:r>
              <a:rPr lang="en-US" dirty="0" err="1" smtClean="0"/>
              <a:t>Ipilimumab</a:t>
            </a:r>
            <a:r>
              <a:rPr lang="en-US" dirty="0" smtClean="0"/>
              <a:t> 3 mg/kg &amp;</a:t>
            </a:r>
          </a:p>
          <a:p>
            <a:r>
              <a:rPr lang="en-US" dirty="0" err="1" smtClean="0"/>
              <a:t>Nivolumab</a:t>
            </a:r>
            <a:r>
              <a:rPr lang="en-US" dirty="0" smtClean="0"/>
              <a:t> 1 mg/kg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3988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Lung Cancer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05473-8A16-984C-A8AF-DA560C1156E1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2579832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960" y="67733"/>
            <a:ext cx="8686800" cy="1862667"/>
          </a:xfrm>
        </p:spPr>
        <p:txBody>
          <a:bodyPr/>
          <a:lstStyle/>
          <a:p>
            <a:r>
              <a:rPr lang="en-US" sz="4400" dirty="0" err="1" smtClean="0"/>
              <a:t>Nivolumab</a:t>
            </a:r>
            <a:r>
              <a:rPr lang="en-US" sz="4400" dirty="0" smtClean="0"/>
              <a:t> 2</a:t>
            </a:r>
            <a:r>
              <a:rPr lang="en-US" sz="4400" baseline="30000" dirty="0" smtClean="0"/>
              <a:t>nd</a:t>
            </a:r>
            <a:r>
              <a:rPr lang="en-US" sz="4400" dirty="0" smtClean="0"/>
              <a:t> line Squamous Cell Lung Cancer</a:t>
            </a:r>
            <a:br>
              <a:rPr lang="en-US" sz="4400" dirty="0" smtClean="0"/>
            </a:br>
            <a:r>
              <a:rPr lang="en-US" sz="3600" dirty="0" smtClean="0"/>
              <a:t>FDA Approved March 2015</a:t>
            </a:r>
            <a:endParaRPr lang="en-US" sz="4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97AB0-B25A-204C-A9E6-E23B167EA8EA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29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pic>
        <p:nvPicPr>
          <p:cNvPr id="6" name="Picture 5" descr="Nivolumab 2nd line Squamous Lung Survival Curve 2015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9722" y="2074333"/>
            <a:ext cx="5204278" cy="47836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103120"/>
            <a:ext cx="41452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CHECKMATE 017 Phase 3 randomized</a:t>
            </a:r>
          </a:p>
          <a:p>
            <a:r>
              <a:rPr lang="en-US" dirty="0" err="1" smtClean="0">
                <a:solidFill>
                  <a:prstClr val="black"/>
                </a:solidFill>
              </a:rPr>
              <a:t>Docetaxel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vrs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Nivolumab</a:t>
            </a:r>
            <a:r>
              <a:rPr lang="en-US" dirty="0" smtClean="0">
                <a:solidFill>
                  <a:prstClr val="black"/>
                </a:solidFill>
              </a:rPr>
              <a:t> 3mg/kg Q2w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Interim analysis: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Median OS 6 months </a:t>
            </a:r>
            <a:r>
              <a:rPr lang="en-US" dirty="0" err="1" smtClean="0">
                <a:solidFill>
                  <a:prstClr val="black"/>
                </a:solidFill>
              </a:rPr>
              <a:t>vrs</a:t>
            </a:r>
            <a:r>
              <a:rPr lang="en-US" dirty="0" smtClean="0">
                <a:solidFill>
                  <a:prstClr val="black"/>
                </a:solidFill>
              </a:rPr>
              <a:t> 9 months.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1 year OS  22% </a:t>
            </a:r>
            <a:r>
              <a:rPr lang="en-US" dirty="0" err="1" smtClean="0">
                <a:solidFill>
                  <a:prstClr val="black"/>
                </a:solidFill>
              </a:rPr>
              <a:t>vrs</a:t>
            </a:r>
            <a:r>
              <a:rPr lang="en-US" dirty="0" smtClean="0">
                <a:solidFill>
                  <a:prstClr val="black"/>
                </a:solidFill>
              </a:rPr>
              <a:t> 41% 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41% reduction risk of death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Hazard ratio 0.59 (p = 0.00025)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ORR = 15%, of which 76% durable</a:t>
            </a:r>
          </a:p>
          <a:p>
            <a:endParaRPr lang="en-US" dirty="0" smtClean="0">
              <a:solidFill>
                <a:prstClr val="black"/>
              </a:solidFill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40867" y="4775200"/>
            <a:ext cx="1524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prstClr val="black"/>
                </a:solidFill>
              </a:rPr>
              <a:t>Nivolumab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427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2368E-6D11-0940-BE4B-2F34E0C1E747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244600" y="132822"/>
            <a:ext cx="7086600" cy="536045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4294967295"/>
          </p:nvPr>
        </p:nvSpPr>
        <p:spPr>
          <a:xfrm>
            <a:off x="584200" y="952500"/>
            <a:ext cx="8153400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Background &amp; History Immunotherapy</a:t>
            </a:r>
          </a:p>
          <a:p>
            <a:pPr lvl="1"/>
            <a:r>
              <a:rPr lang="en-US" dirty="0" smtClean="0"/>
              <a:t>Immune </a:t>
            </a:r>
            <a:r>
              <a:rPr lang="en-US" dirty="0"/>
              <a:t>s</a:t>
            </a:r>
            <a:r>
              <a:rPr lang="en-US" dirty="0" smtClean="0"/>
              <a:t>elf tolerance </a:t>
            </a:r>
          </a:p>
          <a:p>
            <a:pPr lvl="1"/>
            <a:r>
              <a:rPr lang="en-US" dirty="0" smtClean="0"/>
              <a:t>Melanoma, </a:t>
            </a:r>
            <a:r>
              <a:rPr lang="en-US" dirty="0" err="1" smtClean="0"/>
              <a:t>vitiligo</a:t>
            </a:r>
            <a:r>
              <a:rPr lang="en-US" dirty="0" smtClean="0"/>
              <a:t>, animal models</a:t>
            </a:r>
          </a:p>
          <a:p>
            <a:r>
              <a:rPr lang="en-US" dirty="0" smtClean="0"/>
              <a:t>Pharmacologic Self Tolerance Blockade </a:t>
            </a:r>
          </a:p>
          <a:p>
            <a:pPr lvl="1"/>
            <a:r>
              <a:rPr lang="en-US" dirty="0" smtClean="0"/>
              <a:t>Central (priming phase)  </a:t>
            </a:r>
            <a:r>
              <a:rPr lang="en-US" dirty="0" err="1" smtClean="0"/>
              <a:t>vrs</a:t>
            </a:r>
            <a:r>
              <a:rPr lang="en-US" dirty="0" smtClean="0"/>
              <a:t> Peripheral (effector phase) </a:t>
            </a:r>
          </a:p>
          <a:p>
            <a:pPr lvl="1"/>
            <a:r>
              <a:rPr lang="en-US" dirty="0" smtClean="0"/>
              <a:t>PD1 &amp; case presentation</a:t>
            </a:r>
          </a:p>
          <a:p>
            <a:pPr lvl="1"/>
            <a:r>
              <a:rPr lang="en-US" dirty="0" smtClean="0"/>
              <a:t>PDL1 &amp; case presentation </a:t>
            </a:r>
          </a:p>
          <a:p>
            <a:r>
              <a:rPr lang="en-US" dirty="0" smtClean="0"/>
              <a:t>Correlates, Predictors, Biomarkers</a:t>
            </a:r>
            <a:endParaRPr lang="en-US" dirty="0"/>
          </a:p>
          <a:p>
            <a:r>
              <a:rPr lang="en-US" dirty="0" smtClean="0"/>
              <a:t>New Immunotherapies (checkpoint &amp; </a:t>
            </a:r>
            <a:r>
              <a:rPr lang="en-US" dirty="0" err="1" smtClean="0"/>
              <a:t>noncheckpoint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9599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Nivolumab</a:t>
            </a:r>
            <a:r>
              <a:rPr lang="en-US" dirty="0" smtClean="0"/>
              <a:t> Squamous Lung Adverse Events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97AB0-B25A-204C-A9E6-E23B167EA8EA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30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pic>
        <p:nvPicPr>
          <p:cNvPr id="6" name="Picture 5" descr="Nivo Lung A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286" y="1718734"/>
            <a:ext cx="7158831" cy="498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997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Nivolumab</a:t>
            </a:r>
            <a:r>
              <a:rPr lang="en-US" dirty="0" smtClean="0"/>
              <a:t> Squamous Lung Adverse Events, </a:t>
            </a:r>
            <a:r>
              <a:rPr lang="en-US" dirty="0" err="1" smtClean="0"/>
              <a:t>cont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97AB0-B25A-204C-A9E6-E23B167EA8EA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31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pic>
        <p:nvPicPr>
          <p:cNvPr id="6" name="Picture 5" descr="Nivo Lung AEs con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221" y="1893974"/>
            <a:ext cx="6680446" cy="48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777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67" y="277408"/>
            <a:ext cx="8229600" cy="857126"/>
          </a:xfrm>
        </p:spPr>
        <p:txBody>
          <a:bodyPr/>
          <a:lstStyle/>
          <a:p>
            <a:r>
              <a:rPr lang="en-US" dirty="0" err="1" smtClean="0"/>
              <a:t>Nivolumab</a:t>
            </a:r>
            <a:r>
              <a:rPr lang="en-US" dirty="0" smtClean="0"/>
              <a:t> Squamous Cell</a:t>
            </a:r>
            <a:br>
              <a:rPr lang="en-US" dirty="0" smtClean="0"/>
            </a:br>
            <a:r>
              <a:rPr lang="en-US" dirty="0" smtClean="0"/>
              <a:t>Lab Abnormalities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97AB0-B25A-204C-A9E6-E23B167EA8EA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32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pic>
        <p:nvPicPr>
          <p:cNvPr id="6" name="Picture 5" descr="Nivo Lung Lab A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542" y="1557868"/>
            <a:ext cx="7546326" cy="530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940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3541"/>
            <a:ext cx="9144000" cy="670859"/>
          </a:xfrm>
        </p:spPr>
        <p:txBody>
          <a:bodyPr/>
          <a:lstStyle/>
          <a:p>
            <a:r>
              <a:rPr lang="en-US" sz="3600" dirty="0" err="1" smtClean="0"/>
              <a:t>CheckMate</a:t>
            </a:r>
            <a:r>
              <a:rPr lang="en-US" sz="3600" dirty="0" smtClean="0"/>
              <a:t> 057: Nivolumab vs </a:t>
            </a:r>
            <a:r>
              <a:rPr lang="en-US" sz="3600" dirty="0" err="1" smtClean="0"/>
              <a:t>Docetaxel</a:t>
            </a:r>
            <a:r>
              <a:rPr lang="en-US" sz="3600" dirty="0" smtClean="0"/>
              <a:t> </a:t>
            </a:r>
            <a:br>
              <a:rPr lang="en-US" sz="3600" dirty="0" smtClean="0"/>
            </a:br>
            <a:r>
              <a:rPr lang="en-US" sz="3600" dirty="0" smtClean="0"/>
              <a:t>2</a:t>
            </a:r>
            <a:r>
              <a:rPr lang="en-US" sz="3600" baseline="30000" dirty="0" smtClean="0"/>
              <a:t>nd</a:t>
            </a:r>
            <a:r>
              <a:rPr lang="en-US" sz="3600" dirty="0" smtClean="0"/>
              <a:t>-line </a:t>
            </a:r>
            <a:r>
              <a:rPr lang="en-US" sz="3600" u="sng" dirty="0" smtClean="0">
                <a:solidFill>
                  <a:schemeClr val="accent1"/>
                </a:solidFill>
              </a:rPr>
              <a:t>Non-squamous</a:t>
            </a:r>
            <a:r>
              <a:rPr lang="en-US" sz="3600" dirty="0" smtClean="0">
                <a:solidFill>
                  <a:schemeClr val="accent1"/>
                </a:solidFill>
              </a:rPr>
              <a:t> </a:t>
            </a:r>
            <a:r>
              <a:rPr lang="en-US" sz="3600" dirty="0" smtClean="0"/>
              <a:t>NSCLC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89100"/>
            <a:ext cx="2692400" cy="3079750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800"/>
              </a:spcAft>
            </a:pPr>
            <a:r>
              <a:rPr lang="en-US" sz="1800" dirty="0" smtClean="0">
                <a:solidFill>
                  <a:schemeClr val="tx1"/>
                </a:solidFill>
              </a:rPr>
              <a:t>Phase III, 582 patients randomized </a:t>
            </a:r>
          </a:p>
          <a:p>
            <a:pPr>
              <a:spcAft>
                <a:spcPts val="800"/>
              </a:spcAft>
            </a:pPr>
            <a:r>
              <a:rPr lang="en-US" sz="1800" dirty="0" smtClean="0">
                <a:solidFill>
                  <a:schemeClr val="tx1"/>
                </a:solidFill>
              </a:rPr>
              <a:t>Nivolumab 3 mg/kg Q2W  vs </a:t>
            </a:r>
            <a:r>
              <a:rPr lang="en-US" sz="1800" dirty="0" err="1">
                <a:solidFill>
                  <a:schemeClr val="tx1"/>
                </a:solidFill>
              </a:rPr>
              <a:t>d</a:t>
            </a:r>
            <a:r>
              <a:rPr lang="en-US" sz="1800" dirty="0" err="1" smtClean="0">
                <a:solidFill>
                  <a:schemeClr val="tx1"/>
                </a:solidFill>
              </a:rPr>
              <a:t>ocetaxel</a:t>
            </a:r>
            <a:r>
              <a:rPr lang="en-US" sz="1800" dirty="0" smtClean="0">
                <a:solidFill>
                  <a:schemeClr val="tx1"/>
                </a:solidFill>
              </a:rPr>
              <a:t> 75 mg/m</a:t>
            </a:r>
            <a:r>
              <a:rPr lang="en-US" sz="1800" baseline="30000" dirty="0" smtClean="0">
                <a:solidFill>
                  <a:schemeClr val="tx1"/>
                </a:solidFill>
              </a:rPr>
              <a:t>2</a:t>
            </a:r>
            <a:r>
              <a:rPr lang="en-US" sz="1800" dirty="0" smtClean="0">
                <a:solidFill>
                  <a:schemeClr val="tx1"/>
                </a:solidFill>
              </a:rPr>
              <a:t> Q3</a:t>
            </a:r>
          </a:p>
          <a:p>
            <a:pPr>
              <a:spcAft>
                <a:spcPts val="800"/>
              </a:spcAft>
            </a:pPr>
            <a:r>
              <a:rPr lang="en-US" sz="1800" dirty="0" smtClean="0">
                <a:solidFill>
                  <a:schemeClr val="tx1"/>
                </a:solidFill>
              </a:rPr>
              <a:t>Primary endpoint OS</a:t>
            </a:r>
          </a:p>
          <a:p>
            <a:pPr>
              <a:spcAft>
                <a:spcPts val="800"/>
              </a:spcAft>
            </a:pPr>
            <a:r>
              <a:rPr lang="en-US" sz="1800" dirty="0" smtClean="0">
                <a:solidFill>
                  <a:schemeClr val="tx1"/>
                </a:solidFill>
              </a:rPr>
              <a:t>Trial stopped early by DSMC, met its primary endpoints at interim analysis</a:t>
            </a:r>
          </a:p>
        </p:txBody>
      </p:sp>
      <p:sp>
        <p:nvSpPr>
          <p:cNvPr id="4" name="Rectangle 3"/>
          <p:cNvSpPr/>
          <p:nvPr/>
        </p:nvSpPr>
        <p:spPr>
          <a:xfrm>
            <a:off x="304800" y="6560124"/>
            <a:ext cx="69480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Arial Narrow" pitchFamily="34" charset="0"/>
              </a:rPr>
              <a:t> Paz-Ares L et al. Presented at: American Society of Clinical Oncology, 2015 Annual Meeting; (Abstract LBA109). </a:t>
            </a:r>
            <a:endParaRPr lang="en-US" sz="1200" b="1" dirty="0">
              <a:latin typeface="Arial Narrow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rcRect t="17267"/>
          <a:stretch>
            <a:fillRect/>
          </a:stretch>
        </p:blipFill>
        <p:spPr>
          <a:xfrm>
            <a:off x="2663270" y="1409700"/>
            <a:ext cx="6328330" cy="3113362"/>
          </a:xfrm>
          <a:prstGeom prst="rect">
            <a:avLst/>
          </a:prstGeom>
          <a:ln>
            <a:solidFill>
              <a:schemeClr val="bg2"/>
            </a:solidFill>
          </a:ln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4569282"/>
              </p:ext>
            </p:extLst>
          </p:nvPr>
        </p:nvGraphicFramePr>
        <p:xfrm>
          <a:off x="825500" y="4648200"/>
          <a:ext cx="74676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9200"/>
                <a:gridCol w="2489200"/>
                <a:gridCol w="2489200"/>
              </a:tblGrid>
              <a:tr h="284692">
                <a:tc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Nivolumab (n=292)</a:t>
                      </a:r>
                      <a:endParaRPr lang="en-US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/>
                        <a:t>Docetaxel</a:t>
                      </a:r>
                      <a:r>
                        <a:rPr lang="en-US" sz="1400" b="1" dirty="0" smtClean="0"/>
                        <a:t> (n=290)</a:t>
                      </a:r>
                      <a:endParaRPr lang="en-US" sz="1400" b="1" dirty="0"/>
                    </a:p>
                  </a:txBody>
                  <a:tcPr/>
                </a:tc>
              </a:tr>
              <a:tr h="31316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ORR</a:t>
                      </a:r>
                      <a:endParaRPr lang="en-US" sz="14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19%</a:t>
                      </a:r>
                      <a:endParaRPr lang="en-US" sz="16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12% </a:t>
                      </a:r>
                      <a:endParaRPr lang="en-US" sz="16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31316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P-value</a:t>
                      </a:r>
                      <a:endParaRPr lang="en-US" sz="1400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0.0246</a:t>
                      </a:r>
                      <a:endParaRPr lang="en-US" sz="1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1316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Median DOR, </a:t>
                      </a:r>
                      <a:r>
                        <a:rPr lang="en-US" sz="1400" b="1" dirty="0" err="1" smtClean="0"/>
                        <a:t>mos</a:t>
                      </a:r>
                      <a:endParaRPr lang="en-US" sz="14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17.2</a:t>
                      </a:r>
                      <a:endParaRPr lang="en-US" sz="16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5.6</a:t>
                      </a:r>
                      <a:endParaRPr lang="en-US" sz="1600" b="1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483976">
                <a:tc gridSpan="3">
                  <a:txBody>
                    <a:bodyPr/>
                    <a:lstStyle/>
                    <a:p>
                      <a:pPr algn="ctr">
                        <a:buFont typeface="Arial" pitchFamily="34" charset="0"/>
                        <a:buChar char="•"/>
                      </a:pPr>
                      <a:r>
                        <a:rPr lang="en-US" sz="1400" b="1" dirty="0" smtClean="0"/>
                        <a:t>71 (24%) patients on </a:t>
                      </a:r>
                      <a:r>
                        <a:rPr lang="en-US" sz="1400" b="1" dirty="0" err="1" smtClean="0"/>
                        <a:t>nivolumab</a:t>
                      </a:r>
                      <a:r>
                        <a:rPr lang="en-US" sz="1400" b="1" baseline="0" dirty="0" smtClean="0"/>
                        <a:t> were treated beyond RECIST v1.1-defined progression</a:t>
                      </a:r>
                    </a:p>
                    <a:p>
                      <a:pPr algn="ctr">
                        <a:buFont typeface="Arial" pitchFamily="34" charset="0"/>
                        <a:buChar char="•"/>
                      </a:pPr>
                      <a:r>
                        <a:rPr lang="en-US" sz="1400" b="1" baseline="0" dirty="0" smtClean="0"/>
                        <a:t>Non-conventional benefit was observed in 16 patients (not included in best overall response)</a:t>
                      </a:r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071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2005678"/>
            <a:ext cx="7924800" cy="424272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177800" y="114300"/>
            <a:ext cx="88773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Osaka"/>
              </a:rPr>
              <a:t>CheckMate</a:t>
            </a:r>
            <a:r>
              <a:rPr kumimoji="0" lang="en-US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Osaka"/>
              </a:rPr>
              <a:t> 057: Nivolumab vs </a:t>
            </a:r>
            <a:r>
              <a:rPr kumimoji="0" lang="en-US" sz="36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Osaka"/>
              </a:rPr>
              <a:t>Docetaxel</a:t>
            </a:r>
            <a:r>
              <a:rPr kumimoji="0" lang="en-US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Osaka"/>
              </a:rPr>
              <a:t> </a:t>
            </a:r>
            <a:br>
              <a:rPr kumimoji="0" lang="en-US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Osaka"/>
              </a:rPr>
            </a:br>
            <a:r>
              <a:rPr kumimoji="0" lang="en-US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Osaka"/>
              </a:rPr>
              <a:t>2</a:t>
            </a:r>
            <a:r>
              <a:rPr kumimoji="0" lang="en-US" sz="3600" i="0" u="none" strike="noStrike" kern="0" cap="none" spc="0" normalizeH="0" baseline="30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Osaka"/>
              </a:rPr>
              <a:t>nd</a:t>
            </a:r>
            <a:r>
              <a:rPr lang="en-US" sz="3600" kern="0" noProof="0" dirty="0">
                <a:solidFill>
                  <a:schemeClr val="bg1"/>
                </a:solidFill>
                <a:latin typeface="+mj-lt"/>
                <a:ea typeface="+mj-ea"/>
                <a:cs typeface="Osaka"/>
              </a:rPr>
              <a:t>-</a:t>
            </a:r>
            <a:r>
              <a:rPr kumimoji="0" lang="en-US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Osaka"/>
              </a:rPr>
              <a:t>line </a:t>
            </a:r>
            <a:r>
              <a:rPr kumimoji="0" lang="en-US" sz="3600" i="0" u="sng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+mj-lt"/>
                <a:ea typeface="+mj-ea"/>
                <a:cs typeface="Osaka"/>
              </a:rPr>
              <a:t>Non-squamous</a:t>
            </a:r>
            <a:r>
              <a:rPr kumimoji="0" lang="en-US" sz="3600" i="0" u="sng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Osaka"/>
              </a:rPr>
              <a:t> </a:t>
            </a:r>
            <a:r>
              <a:rPr kumimoji="0" lang="en-US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Osaka"/>
              </a:rPr>
              <a:t>NSCLC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Osak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6477000"/>
            <a:ext cx="69480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Arial Narrow" pitchFamily="34" charset="0"/>
              </a:rPr>
              <a:t> Paz-Ares L et al. Presented at: American Society of Clinical Oncology, 2015 Annual Meeting; (Abstract LBA109). </a:t>
            </a:r>
            <a:endParaRPr lang="en-US" sz="12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88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551432"/>
            <a:ext cx="8393713" cy="454626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101600" y="152400"/>
            <a:ext cx="89408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Osaka"/>
              </a:rPr>
              <a:t>CheckMate</a:t>
            </a:r>
            <a:r>
              <a:rPr kumimoji="0" lang="en-US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Osaka"/>
              </a:rPr>
              <a:t> 057: Nivolumab vs </a:t>
            </a:r>
            <a:r>
              <a:rPr kumimoji="0" lang="en-US" sz="36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Osaka"/>
              </a:rPr>
              <a:t>Docetaxel</a:t>
            </a:r>
            <a:r>
              <a:rPr kumimoji="0" lang="en-US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Osaka"/>
              </a:rPr>
              <a:t> </a:t>
            </a:r>
            <a:br>
              <a:rPr kumimoji="0" lang="en-US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Osaka"/>
              </a:rPr>
            </a:br>
            <a:r>
              <a:rPr kumimoji="0" lang="en-US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Osaka"/>
              </a:rPr>
              <a:t>2</a:t>
            </a:r>
            <a:r>
              <a:rPr kumimoji="0" lang="en-US" sz="3600" i="0" u="none" strike="noStrike" kern="0" cap="none" spc="0" normalizeH="0" baseline="30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Osaka"/>
              </a:rPr>
              <a:t>nd</a:t>
            </a:r>
            <a:r>
              <a:rPr lang="en-US" sz="3600" kern="0" dirty="0">
                <a:solidFill>
                  <a:schemeClr val="bg1"/>
                </a:solidFill>
                <a:latin typeface="+mj-lt"/>
                <a:ea typeface="+mj-ea"/>
                <a:cs typeface="Osaka"/>
              </a:rPr>
              <a:t>-</a:t>
            </a:r>
            <a:r>
              <a:rPr kumimoji="0" lang="en-US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Osaka"/>
              </a:rPr>
              <a:t>line </a:t>
            </a:r>
            <a:r>
              <a:rPr kumimoji="0" lang="en-US" sz="3600" i="0" u="sng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+mj-lt"/>
                <a:ea typeface="+mj-ea"/>
                <a:cs typeface="Osaka"/>
              </a:rPr>
              <a:t>Non-squamous </a:t>
            </a:r>
            <a:r>
              <a:rPr kumimoji="0" lang="en-US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Osaka"/>
              </a:rPr>
              <a:t>NSCLC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Osak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6477000"/>
            <a:ext cx="69480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Arial Narrow" pitchFamily="34" charset="0"/>
              </a:rPr>
              <a:t> Paz-Ares L et al. Presented at: American Society of Clinical Oncology, 2015 Annual Meeting; (Abstract LBA109). </a:t>
            </a:r>
            <a:endParaRPr lang="en-US" sz="12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97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139700" y="152400"/>
            <a:ext cx="9004299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8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Osaka"/>
              </a:rPr>
              <a:t>CheckMate</a:t>
            </a:r>
            <a:r>
              <a:rPr kumimoji="0" lang="en-US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Osaka"/>
              </a:rPr>
              <a:t> 057: Nivolumab vs </a:t>
            </a:r>
            <a:r>
              <a:rPr kumimoji="0" lang="en-US" sz="36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Osaka"/>
              </a:rPr>
              <a:t>Docetaxel</a:t>
            </a:r>
            <a:r>
              <a:rPr kumimoji="0" lang="en-US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Osaka"/>
              </a:rPr>
              <a:t> </a:t>
            </a:r>
            <a:br>
              <a:rPr kumimoji="0" lang="en-US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Osaka"/>
              </a:rPr>
            </a:br>
            <a:r>
              <a:rPr kumimoji="0" lang="en-US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Osaka"/>
              </a:rPr>
              <a:t>2</a:t>
            </a:r>
            <a:r>
              <a:rPr kumimoji="0" lang="en-US" sz="3600" i="0" u="none" strike="noStrike" kern="0" cap="none" spc="0" normalizeH="0" baseline="30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Osaka"/>
              </a:rPr>
              <a:t>nd</a:t>
            </a:r>
            <a:r>
              <a:rPr lang="en-US" sz="3600" kern="0" dirty="0">
                <a:solidFill>
                  <a:schemeClr val="bg1"/>
                </a:solidFill>
                <a:latin typeface="+mj-lt"/>
                <a:ea typeface="+mj-ea"/>
                <a:cs typeface="Osaka"/>
              </a:rPr>
              <a:t>-</a:t>
            </a:r>
            <a:r>
              <a:rPr kumimoji="0" lang="en-US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Osaka"/>
              </a:rPr>
              <a:t>line </a:t>
            </a:r>
            <a:r>
              <a:rPr kumimoji="0" lang="en-US" sz="3600" i="0" u="sng" strike="noStrike" kern="0" cap="none" spc="0" normalizeH="0" baseline="0" noProof="0" dirty="0" smtClean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+mj-lt"/>
                <a:ea typeface="+mj-ea"/>
                <a:cs typeface="Osaka"/>
              </a:rPr>
              <a:t>Non-squamous </a:t>
            </a:r>
            <a:r>
              <a:rPr kumimoji="0" lang="en-US" sz="36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Osaka"/>
              </a:rPr>
              <a:t>NSCLC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Osak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38200" y="1295400"/>
            <a:ext cx="7467600" cy="5193792"/>
            <a:chOff x="838200" y="1371600"/>
            <a:chExt cx="7467600" cy="519379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8200" y="2907792"/>
              <a:ext cx="7467600" cy="36576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/>
            <a:srcRect b="65134"/>
            <a:stretch>
              <a:fillRect/>
            </a:stretch>
          </p:blipFill>
          <p:spPr>
            <a:xfrm>
              <a:off x="838200" y="1371600"/>
              <a:ext cx="7467600" cy="1524000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304800" y="6581001"/>
            <a:ext cx="69480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Arial Narrow" pitchFamily="34" charset="0"/>
              </a:rPr>
              <a:t> Paz-Ares L et al. Presented at: American Society of Clinical Oncology, 2015 Annual Meeting; (Abstract LBA109). </a:t>
            </a:r>
            <a:endParaRPr lang="en-US" sz="12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18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0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00" y="1143000"/>
            <a:ext cx="7735200" cy="5029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95250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KEYNOTE-010: </a:t>
            </a:r>
            <a:r>
              <a:rPr lang="en-US" sz="3200" dirty="0" err="1" smtClean="0"/>
              <a:t>Pembro</a:t>
            </a:r>
            <a:r>
              <a:rPr lang="en-US" sz="3200" dirty="0" smtClean="0"/>
              <a:t> Vs. Docetaxel in NSCLC:</a:t>
            </a:r>
            <a:br>
              <a:rPr lang="en-US" sz="3200" dirty="0" smtClean="0"/>
            </a:br>
            <a:r>
              <a:rPr lang="en-US" sz="3200" dirty="0" smtClean="0"/>
              <a:t>OS in All Patients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0" y="6172200"/>
            <a:ext cx="290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Herbst</a:t>
            </a:r>
            <a:r>
              <a:rPr lang="en-US" dirty="0" smtClean="0"/>
              <a:t> et al, Lancet, 2015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878" y="1257300"/>
            <a:ext cx="2260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0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970" y="-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KEYNOTE-010: </a:t>
            </a:r>
            <a:r>
              <a:rPr lang="en-US" sz="3600" dirty="0" err="1" smtClean="0"/>
              <a:t>Pembro</a:t>
            </a:r>
            <a:r>
              <a:rPr lang="en-US" sz="3600" dirty="0" smtClean="0"/>
              <a:t> Vs. Docetaxel:</a:t>
            </a:r>
            <a:br>
              <a:rPr lang="en-US" sz="3600" dirty="0" smtClean="0"/>
            </a:br>
            <a:r>
              <a:rPr lang="en-US" sz="3600" dirty="0" smtClean="0"/>
              <a:t>OS in PD-L1 Positive Disease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19" y="1066800"/>
            <a:ext cx="8056102" cy="5105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6172200"/>
            <a:ext cx="290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Herbst</a:t>
            </a:r>
            <a:r>
              <a:rPr lang="en-US" dirty="0" smtClean="0"/>
              <a:t> et al, Lancet,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17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www.aaas.org/sites/default/files/styles/adaptive/public/content_files/news_20131219_BOY_cover.jpg?itok=kfWf-xR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30474"/>
            <a:ext cx="4495800" cy="5727526"/>
          </a:xfrm>
          <a:prstGeom prst="rect">
            <a:avLst/>
          </a:prstGeom>
          <a:noFill/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62560" y="-76200"/>
            <a:ext cx="882904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1F497D"/>
                </a:solidFill>
              </a:rPr>
              <a:t>2013 Science “Breakthrough of the Year”</a:t>
            </a:r>
            <a:br>
              <a:rPr lang="en-US" dirty="0" smtClean="0">
                <a:solidFill>
                  <a:srgbClr val="1F497D"/>
                </a:solidFill>
              </a:rPr>
            </a:br>
            <a:r>
              <a:rPr lang="en-US" dirty="0" smtClean="0">
                <a:solidFill>
                  <a:srgbClr val="1F497D"/>
                </a:solidFill>
              </a:rPr>
              <a:t>2014 Special Nature Edition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2" name="Picture 1" descr="Nature Co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025" y="1148080"/>
            <a:ext cx="4360975" cy="570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12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36" y="133927"/>
            <a:ext cx="9046464" cy="11430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400" dirty="0" smtClean="0"/>
              <a:t>Efficacy, Safety, and Predictive Biomarker Results from Phase II Atezolizumab (MPDL3280a) vs </a:t>
            </a:r>
            <a:r>
              <a:rPr lang="en-US" sz="2400" dirty="0" err="1" smtClean="0"/>
              <a:t>Docetaxel</a:t>
            </a:r>
            <a:r>
              <a:rPr lang="en-US" sz="2400" dirty="0" smtClean="0"/>
              <a:t>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/3</a:t>
            </a:r>
            <a:r>
              <a:rPr lang="en-US" sz="2400" baseline="30000" dirty="0" smtClean="0"/>
              <a:t>rd</a:t>
            </a:r>
            <a:r>
              <a:rPr lang="en-US" sz="2400" dirty="0"/>
              <a:t>-</a:t>
            </a:r>
            <a:r>
              <a:rPr lang="en-US" sz="2400" dirty="0" smtClean="0"/>
              <a:t>line </a:t>
            </a:r>
            <a:r>
              <a:rPr lang="en-US" sz="2400" dirty="0" err="1" smtClean="0"/>
              <a:t>NSCLC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600" dirty="0"/>
              <a:t/>
            </a:r>
            <a:br>
              <a:rPr lang="en-US" sz="600" dirty="0"/>
            </a:br>
            <a:r>
              <a:rPr lang="en-US" sz="1600" i="1" dirty="0" smtClean="0">
                <a:solidFill>
                  <a:schemeClr val="tx1"/>
                </a:solidFill>
              </a:rPr>
              <a:t>POPLAR Study (Interim Analysis)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95072" y="2270919"/>
            <a:ext cx="4040188" cy="639762"/>
          </a:xfrm>
        </p:spPr>
        <p:txBody>
          <a:bodyPr/>
          <a:lstStyle/>
          <a:p>
            <a:pPr algn="l"/>
            <a:r>
              <a:rPr lang="en-US" sz="2000" b="0" dirty="0" smtClean="0"/>
              <a:t>ITT Interim OS (n=287)</a:t>
            </a:r>
            <a:endParaRPr lang="en-US" sz="2000" b="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-36576" y="4398264"/>
            <a:ext cx="3351276" cy="6858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dirty="0" smtClean="0">
                <a:solidFill>
                  <a:schemeClr val="tx2"/>
                </a:solidFill>
              </a:rPr>
              <a:t>PD-L1 Expression Subgroups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97536" y="4820756"/>
            <a:ext cx="4041775" cy="639762"/>
          </a:xfrm>
        </p:spPr>
        <p:txBody>
          <a:bodyPr/>
          <a:lstStyle/>
          <a:p>
            <a:pPr algn="l"/>
            <a:r>
              <a:rPr lang="en-US" sz="2000" b="0" dirty="0" smtClean="0"/>
              <a:t>TC 1/2/3 or IC 1/2/3 </a:t>
            </a:r>
            <a:br>
              <a:rPr lang="en-US" sz="2000" b="0" dirty="0" smtClean="0"/>
            </a:br>
            <a:r>
              <a:rPr lang="en-US" sz="2000" b="0" dirty="0" smtClean="0"/>
              <a:t>Interim OS (n=195)</a:t>
            </a:r>
            <a:endParaRPr lang="en-US" sz="2000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rcRect l="14167" t="16461" b="20688"/>
          <a:stretch>
            <a:fillRect/>
          </a:stretch>
        </p:blipFill>
        <p:spPr>
          <a:xfrm>
            <a:off x="3078480" y="1371600"/>
            <a:ext cx="5943600" cy="2438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/>
          <a:srcRect l="14167" t="19228" r="3333" b="19812"/>
          <a:stretch>
            <a:fillRect/>
          </a:stretch>
        </p:blipFill>
        <p:spPr>
          <a:xfrm>
            <a:off x="3078480" y="4038600"/>
            <a:ext cx="5943600" cy="24014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800" y="6553200"/>
            <a:ext cx="65818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Arial Narrow" pitchFamily="34" charset="0"/>
              </a:rPr>
              <a:t> </a:t>
            </a:r>
            <a:r>
              <a:rPr lang="en-US" sz="1200" b="1" dirty="0" err="1" smtClean="0">
                <a:latin typeface="Arial Narrow" pitchFamily="34" charset="0"/>
              </a:rPr>
              <a:t>Spira</a:t>
            </a:r>
            <a:r>
              <a:rPr lang="en-US" sz="1200" b="1" dirty="0" smtClean="0">
                <a:latin typeface="Arial Narrow" pitchFamily="34" charset="0"/>
              </a:rPr>
              <a:t> AI et al. Presented at: American Society of Clinical Oncology, 2015 Annual Meeting; (Abstract 8010). </a:t>
            </a:r>
            <a:endParaRPr lang="en-US" sz="12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07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345141"/>
            <a:ext cx="8701224" cy="1143000"/>
          </a:xfrm>
        </p:spPr>
        <p:txBody>
          <a:bodyPr/>
          <a:lstStyle/>
          <a:p>
            <a:pPr>
              <a:defRPr/>
            </a:pPr>
            <a:r>
              <a:rPr lang="en-US" sz="4000" dirty="0" smtClean="0"/>
              <a:t>MEDI4736 (Durvalumab) PD-L1 </a:t>
            </a:r>
            <a:r>
              <a:rPr lang="en-US" sz="4000" dirty="0" err="1" smtClean="0"/>
              <a:t>mAb</a:t>
            </a:r>
            <a:r>
              <a:rPr lang="en-US" sz="2000" dirty="0"/>
              <a:t/>
            </a:r>
            <a:br>
              <a:rPr lang="en-US" sz="2000" dirty="0"/>
            </a:b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" r="5705" b="47761"/>
          <a:stretch>
            <a:fillRect/>
          </a:stretch>
        </p:blipFill>
        <p:spPr>
          <a:xfrm>
            <a:off x="228600" y="1295400"/>
            <a:ext cx="4151746" cy="236220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3810000"/>
            <a:ext cx="7772400" cy="24363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" t="50746" r="5705"/>
          <a:stretch>
            <a:fillRect/>
          </a:stretch>
        </p:blipFill>
        <p:spPr>
          <a:xfrm>
            <a:off x="4495800" y="1295400"/>
            <a:ext cx="4434024" cy="2362200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04800" y="6396335"/>
            <a:ext cx="67338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Arial Narrow" pitchFamily="34" charset="0"/>
              </a:rPr>
              <a:t>Segal NH et </a:t>
            </a:r>
            <a:r>
              <a:rPr lang="en-US" sz="1200" b="1" dirty="0">
                <a:latin typeface="Arial Narrow" pitchFamily="34" charset="0"/>
              </a:rPr>
              <a:t>al. Presented at: American Society of Clinical Oncology, </a:t>
            </a:r>
            <a:r>
              <a:rPr lang="en-US" sz="1200" b="1" dirty="0" smtClean="0">
                <a:latin typeface="Arial Narrow" pitchFamily="34" charset="0"/>
              </a:rPr>
              <a:t>2014 </a:t>
            </a:r>
            <a:r>
              <a:rPr lang="en-US" sz="1200" b="1" dirty="0">
                <a:latin typeface="Arial Narrow" pitchFamily="34" charset="0"/>
              </a:rPr>
              <a:t>Annual Meeting; (Abstract </a:t>
            </a:r>
            <a:r>
              <a:rPr lang="en-US" sz="1200" b="1" dirty="0" smtClean="0">
                <a:latin typeface="Arial Narrow" pitchFamily="34" charset="0"/>
              </a:rPr>
              <a:t>3002). </a:t>
            </a:r>
            <a:endParaRPr lang="en-US" sz="1200" b="1" dirty="0">
              <a:latin typeface="Arial Narrow" pitchFamily="34" charset="0"/>
            </a:endParaRPr>
          </a:p>
          <a:p>
            <a:r>
              <a:rPr lang="en-US" sz="1200" b="1" dirty="0" err="1" smtClean="0">
                <a:latin typeface="Arial Narrow" pitchFamily="34" charset="0"/>
              </a:rPr>
              <a:t>Brahmer</a:t>
            </a:r>
            <a:r>
              <a:rPr lang="en-US" sz="1200" b="1" dirty="0" smtClean="0">
                <a:latin typeface="Arial Narrow" pitchFamily="34" charset="0"/>
              </a:rPr>
              <a:t> J et al. Presented at: American Society of Clinical Oncology, 2015 Annual Meeting; (Abstract 8112). </a:t>
            </a:r>
            <a:endParaRPr lang="en-US" sz="12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04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FE736-2A56-0047-B8E8-77047999E8F7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42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9144000" cy="939800"/>
          </a:xfrm>
        </p:spPr>
        <p:txBody>
          <a:bodyPr/>
          <a:lstStyle/>
          <a:p>
            <a:r>
              <a:rPr lang="en-US" sz="4000" dirty="0" err="1" smtClean="0"/>
              <a:t>Nivolumab</a:t>
            </a:r>
            <a:r>
              <a:rPr lang="en-US" sz="4000" dirty="0" smtClean="0"/>
              <a:t> 1rst Line </a:t>
            </a:r>
            <a:r>
              <a:rPr lang="en-US" sz="4000" dirty="0" err="1" smtClean="0"/>
              <a:t>NSCLung</a:t>
            </a:r>
            <a:r>
              <a:rPr lang="en-US" sz="4000" dirty="0" smtClean="0"/>
              <a:t> 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2000" dirty="0" err="1" smtClean="0"/>
              <a:t>Gettinger</a:t>
            </a:r>
            <a:r>
              <a:rPr lang="en-US" sz="2000" dirty="0" smtClean="0"/>
              <a:t> ASCO 2014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920223" y="1057274"/>
            <a:ext cx="7656512" cy="95779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1rst line lung </a:t>
            </a:r>
            <a:r>
              <a:rPr lang="en-US" dirty="0" err="1" smtClean="0"/>
              <a:t>monotherapy</a:t>
            </a:r>
            <a:r>
              <a:rPr lang="en-US" dirty="0" smtClean="0"/>
              <a:t> </a:t>
            </a:r>
            <a:r>
              <a:rPr lang="en-US" dirty="0" err="1" smtClean="0"/>
              <a:t>Nivolumab</a:t>
            </a:r>
            <a:r>
              <a:rPr lang="en-US" dirty="0" smtClean="0"/>
              <a:t>, n = 20</a:t>
            </a:r>
          </a:p>
          <a:p>
            <a:pPr lvl="1"/>
            <a:r>
              <a:rPr lang="en-US" dirty="0" smtClean="0"/>
              <a:t>ORR 30% (50% PDL1+),  Clinical Benefit SD+PR+CR = 65%</a:t>
            </a:r>
          </a:p>
          <a:p>
            <a:pPr lvl="1"/>
            <a:r>
              <a:rPr lang="en-US" dirty="0" smtClean="0"/>
              <a:t>Grade 3-4 drug related AEs = 20% </a:t>
            </a:r>
            <a:endParaRPr lang="en-US" dirty="0"/>
          </a:p>
        </p:txBody>
      </p:sp>
      <p:pic>
        <p:nvPicPr>
          <p:cNvPr id="8" name="Picture 7" descr="Nivolumab + Ipilimumab Lung Waterfall by PDL1 status ASCO 201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15585"/>
            <a:ext cx="9144000" cy="474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0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FE736-2A56-0047-B8E8-77047999E8F7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43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04333"/>
          </a:xfrm>
        </p:spPr>
        <p:txBody>
          <a:bodyPr/>
          <a:lstStyle/>
          <a:p>
            <a:r>
              <a:rPr lang="en-US" sz="4000" dirty="0" err="1" smtClean="0"/>
              <a:t>Ipilimumab</a:t>
            </a:r>
            <a:r>
              <a:rPr lang="en-US" sz="4000" dirty="0" smtClean="0"/>
              <a:t> + </a:t>
            </a:r>
            <a:r>
              <a:rPr lang="en-US" sz="4000" dirty="0" err="1" smtClean="0"/>
              <a:t>Nivolumab</a:t>
            </a:r>
            <a:r>
              <a:rPr lang="en-US" sz="4000" dirty="0" smtClean="0"/>
              <a:t> 1rst Line Lung</a:t>
            </a:r>
            <a:br>
              <a:rPr lang="en-US" sz="4000" dirty="0" smtClean="0"/>
            </a:br>
            <a:r>
              <a:rPr lang="en-US" sz="1800" dirty="0" smtClean="0"/>
              <a:t>SJ Antonio,  ASCO 2014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4294967295"/>
          </p:nvPr>
        </p:nvSpPr>
        <p:spPr>
          <a:xfrm>
            <a:off x="812800" y="1151466"/>
            <a:ext cx="7656513" cy="1498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Phase IB, Front line lung cancer, n = 49</a:t>
            </a:r>
          </a:p>
          <a:p>
            <a:pPr lvl="1"/>
            <a:r>
              <a:rPr lang="en-US" dirty="0" smtClean="0"/>
              <a:t>ORR 19% (PDL1+),  14% (PDL1-)</a:t>
            </a:r>
          </a:p>
          <a:p>
            <a:pPr lvl="1"/>
            <a:r>
              <a:rPr lang="en-US" dirty="0" smtClean="0"/>
              <a:t>PFS 24 weeks 47% (PDL1+),   29% (PDL1-) </a:t>
            </a:r>
          </a:p>
          <a:p>
            <a:pPr lvl="1"/>
            <a:r>
              <a:rPr lang="en-US" dirty="0" smtClean="0"/>
              <a:t>Drug related grade 3-4% AEs = 49% </a:t>
            </a:r>
          </a:p>
        </p:txBody>
      </p:sp>
      <p:pic>
        <p:nvPicPr>
          <p:cNvPr id="8" name="Picture 7" descr="Nivolumab + Ipilimumab Lung Waterfall by PDL1 status ASCO 201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60133"/>
            <a:ext cx="9144000" cy="397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9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34473"/>
            <a:ext cx="8267700" cy="928688"/>
          </a:xfrm>
        </p:spPr>
        <p:txBody>
          <a:bodyPr/>
          <a:lstStyle/>
          <a:p>
            <a:r>
              <a:rPr lang="en-US" sz="3200" dirty="0" smtClean="0"/>
              <a:t>Keynote-021 Cohort D: Phase I Pembrolizumab + </a:t>
            </a:r>
            <a:r>
              <a:rPr lang="en-US" sz="3200" dirty="0" err="1" smtClean="0"/>
              <a:t>Ipilimumab</a:t>
            </a:r>
            <a:r>
              <a:rPr lang="en-US" sz="3200" dirty="0" smtClean="0"/>
              <a:t> as 2</a:t>
            </a:r>
            <a:r>
              <a:rPr lang="en-US" sz="3200" baseline="30000" dirty="0" smtClean="0"/>
              <a:t>nd</a:t>
            </a:r>
            <a:r>
              <a:rPr lang="en-US" sz="3200" dirty="0"/>
              <a:t>-</a:t>
            </a:r>
            <a:r>
              <a:rPr lang="en-US" sz="3200" dirty="0" smtClean="0"/>
              <a:t>line </a:t>
            </a:r>
            <a:r>
              <a:rPr lang="en-US" sz="3200" dirty="0" err="1" smtClean="0"/>
              <a:t>NSCLC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806971"/>
            <a:ext cx="8153400" cy="42128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4558" y="6352401"/>
            <a:ext cx="65858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 smtClean="0">
                <a:latin typeface="Arial Narrow" pitchFamily="34" charset="0"/>
              </a:rPr>
              <a:t>Patnaik</a:t>
            </a:r>
            <a:r>
              <a:rPr lang="en-US" sz="1200" b="1" dirty="0" smtClean="0">
                <a:latin typeface="Arial Narrow" pitchFamily="34" charset="0"/>
              </a:rPr>
              <a:t> A et al. Presented at: American Society of Clinical Oncology, 2015 Annual Meeting; (Abstract 8011). </a:t>
            </a:r>
            <a:endParaRPr lang="en-US" sz="12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9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761990"/>
          </a:xfrm>
        </p:spPr>
        <p:txBody>
          <a:bodyPr/>
          <a:lstStyle/>
          <a:p>
            <a:r>
              <a:rPr lang="en-US" altLang="en-US" sz="3200" dirty="0"/>
              <a:t>CheckMate 012 Study Design: </a:t>
            </a:r>
            <a:r>
              <a:rPr lang="en-GB" altLang="en-US" sz="3200" dirty="0"/>
              <a:t>Nivolumab Plus Ipilimumab in First-line NSCLC</a:t>
            </a:r>
            <a:endParaRPr lang="en-US" altLang="en-US" sz="3200" dirty="0"/>
          </a:p>
        </p:txBody>
      </p:sp>
      <p:grpSp>
        <p:nvGrpSpPr>
          <p:cNvPr id="2" name="Group 3"/>
          <p:cNvGrpSpPr/>
          <p:nvPr/>
        </p:nvGrpSpPr>
        <p:grpSpPr>
          <a:xfrm>
            <a:off x="774192" y="1445767"/>
            <a:ext cx="7595616" cy="3970668"/>
            <a:chOff x="631825" y="811499"/>
            <a:chExt cx="7880350" cy="3273389"/>
          </a:xfrm>
        </p:grpSpPr>
        <p:cxnSp>
          <p:nvCxnSpPr>
            <p:cNvPr id="3" name="Straight Connector 2"/>
            <p:cNvCxnSpPr>
              <a:stCxn id="34" idx="2"/>
            </p:cNvCxnSpPr>
            <p:nvPr/>
          </p:nvCxnSpPr>
          <p:spPr>
            <a:xfrm>
              <a:off x="5889626" y="2360898"/>
              <a:ext cx="812" cy="127121"/>
            </a:xfrm>
            <a:prstGeom prst="line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ounded Rectangle 37"/>
            <p:cNvSpPr/>
            <p:nvPr/>
          </p:nvSpPr>
          <p:spPr bwMode="auto">
            <a:xfrm>
              <a:off x="631825" y="3353368"/>
              <a:ext cx="7880350" cy="731520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lIns="60960" rIns="60960" anchor="ctr"/>
            <a:lstStyle/>
            <a:p>
              <a:pPr algn="ctr" defTabSz="169863">
                <a:spcAft>
                  <a:spcPts val="400"/>
                </a:spcAft>
                <a:defRPr/>
              </a:pPr>
              <a:r>
                <a:rPr lang="en-US" sz="1333" b="1" dirty="0">
                  <a:latin typeface="+mj-lt"/>
                </a:rPr>
                <a:t>Primary endpoint: </a:t>
              </a:r>
              <a:r>
                <a:rPr lang="en-US" sz="1333" kern="0" dirty="0">
                  <a:latin typeface="+mj-lt"/>
                </a:rPr>
                <a:t>safety and tolerability</a:t>
              </a:r>
            </a:p>
            <a:p>
              <a:pPr algn="ctr" defTabSz="169863">
                <a:spcAft>
                  <a:spcPts val="400"/>
                </a:spcAft>
                <a:defRPr/>
              </a:pPr>
              <a:r>
                <a:rPr lang="en-US" sz="1333" b="1" dirty="0">
                  <a:latin typeface="+mj-lt"/>
                </a:rPr>
                <a:t>Secondary endpoints: </a:t>
              </a:r>
              <a:r>
                <a:rPr lang="en-US" sz="1333" dirty="0">
                  <a:latin typeface="+mj-lt"/>
                </a:rPr>
                <a:t>ORR (RECIST v 1.1) and PFS rate at 24 </a:t>
              </a:r>
              <a:r>
                <a:rPr lang="en-US" sz="1333" dirty="0" err="1">
                  <a:latin typeface="+mj-lt"/>
                </a:rPr>
                <a:t>wks</a:t>
              </a:r>
              <a:endParaRPr lang="en-US" sz="1333" dirty="0">
                <a:latin typeface="+mj-lt"/>
              </a:endParaRPr>
            </a:p>
            <a:p>
              <a:pPr algn="ctr" defTabSz="169863">
                <a:spcAft>
                  <a:spcPts val="400"/>
                </a:spcAft>
                <a:defRPr/>
              </a:pPr>
              <a:r>
                <a:rPr lang="en-US" sz="1333" b="1" dirty="0">
                  <a:latin typeface="+mj-lt"/>
                </a:rPr>
                <a:t>Exploratory endpoints: </a:t>
              </a:r>
              <a:r>
                <a:rPr lang="en-US" sz="1333" dirty="0">
                  <a:latin typeface="+mj-lt"/>
                </a:rPr>
                <a:t>OS; efficacy by PD-L1 expression</a:t>
              </a:r>
            </a:p>
          </p:txBody>
        </p:sp>
        <p:sp>
          <p:nvSpPr>
            <p:cNvPr id="37" name="Rounded Rectangle 36"/>
            <p:cNvSpPr/>
            <p:nvPr/>
          </p:nvSpPr>
          <p:spPr bwMode="auto">
            <a:xfrm>
              <a:off x="647700" y="811499"/>
              <a:ext cx="7864475" cy="45878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lIns="60960" rIns="60960" anchor="ctr"/>
            <a:lstStyle/>
            <a:p>
              <a:pPr algn="ctr" eaLnBrk="0" hangingPunct="0">
                <a:defRPr/>
              </a:pPr>
              <a:r>
                <a:rPr lang="en-US" sz="1333" b="1" dirty="0">
                  <a:latin typeface="+mj-lt"/>
                </a:rPr>
                <a:t>Stage IIIB/IV NSCLC (any histology); no prior chemotherapy for advanced disease; ECOG PS 0 or 1  </a:t>
              </a:r>
            </a:p>
          </p:txBody>
        </p:sp>
        <p:cxnSp>
          <p:nvCxnSpPr>
            <p:cNvPr id="10248" name="Straight Arrow Connector 27"/>
            <p:cNvCxnSpPr>
              <a:cxnSpLocks noChangeShapeType="1"/>
              <a:stCxn id="16" idx="2"/>
              <a:endCxn id="39" idx="0"/>
            </p:cNvCxnSpPr>
            <p:nvPr/>
          </p:nvCxnSpPr>
          <p:spPr bwMode="auto">
            <a:xfrm>
              <a:off x="1912144" y="2360898"/>
              <a:ext cx="0" cy="279169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39" name="Rounded Rectangle 38"/>
            <p:cNvSpPr/>
            <p:nvPr/>
          </p:nvSpPr>
          <p:spPr bwMode="auto">
            <a:xfrm>
              <a:off x="631825" y="2640067"/>
              <a:ext cx="2560638" cy="548641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 w="1905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lIns="12192" rIns="12192" anchor="ctr"/>
            <a:lstStyle/>
            <a:p>
              <a:pPr algn="ctr" eaLnBrk="0" hangingPunct="0">
                <a:defRPr/>
              </a:pPr>
              <a:r>
                <a:rPr lang="en-GB" sz="1333" b="1" dirty="0" err="1">
                  <a:latin typeface="+mj-lt"/>
                </a:rPr>
                <a:t>Nivo</a:t>
              </a:r>
              <a:r>
                <a:rPr lang="en-GB" sz="1333" b="1" dirty="0">
                  <a:latin typeface="+mj-lt"/>
                </a:rPr>
                <a:t> 3 mg/kg IV Q2W until disease progression or unacceptable </a:t>
              </a:r>
              <a:r>
                <a:rPr lang="en-GB" sz="1333" b="1" dirty="0" err="1">
                  <a:latin typeface="+mj-lt"/>
                </a:rPr>
                <a:t>toxicity</a:t>
              </a:r>
              <a:r>
                <a:rPr lang="en-GB" sz="1333" b="1" baseline="30000" dirty="0" err="1">
                  <a:latin typeface="+mj-lt"/>
                </a:rPr>
                <a:t>a</a:t>
              </a:r>
              <a:endParaRPr lang="en-GB" sz="1333" b="1" dirty="0">
                <a:latin typeface="+mj-lt"/>
              </a:endParaRPr>
            </a:p>
          </p:txBody>
        </p:sp>
        <p:sp>
          <p:nvSpPr>
            <p:cNvPr id="16" name="Rounded Rectangle 15"/>
            <p:cNvSpPr/>
            <p:nvPr/>
          </p:nvSpPr>
          <p:spPr bwMode="auto">
            <a:xfrm>
              <a:off x="631825" y="1446498"/>
              <a:ext cx="2560638" cy="914400"/>
            </a:xfrm>
            <a:prstGeom prst="roundRect">
              <a:avLst>
                <a:gd name="adj" fmla="val 0"/>
              </a:avLst>
            </a:prstGeom>
            <a:solidFill>
              <a:srgbClr val="FF3300"/>
            </a:solidFill>
            <a:ln w="254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lIns="12192" rIns="12192" anchor="ctr"/>
            <a:lstStyle/>
            <a:p>
              <a:pPr algn="ctr" defTabSz="1219170" eaLnBrk="0" hangingPunct="0">
                <a:spcAft>
                  <a:spcPts val="533"/>
                </a:spcAft>
                <a:defRPr/>
              </a:pPr>
              <a:r>
                <a:rPr lang="en-US" sz="1333" b="1" kern="0" dirty="0" err="1">
                  <a:solidFill>
                    <a:prstClr val="white"/>
                  </a:solidFill>
                  <a:latin typeface="+mj-lt"/>
                </a:rPr>
                <a:t>Nivo</a:t>
              </a:r>
              <a:r>
                <a:rPr lang="en-US" sz="1333" b="1" kern="0" dirty="0">
                  <a:solidFill>
                    <a:prstClr val="white"/>
                  </a:solidFill>
                  <a:latin typeface="+mj-lt"/>
                </a:rPr>
                <a:t> 1 mg/kg IV Q3W x 4</a:t>
              </a:r>
            </a:p>
            <a:p>
              <a:pPr algn="ctr" defTabSz="1219170" eaLnBrk="0" hangingPunct="0">
                <a:spcAft>
                  <a:spcPts val="533"/>
                </a:spcAft>
                <a:defRPr/>
              </a:pPr>
              <a:r>
                <a:rPr lang="en-US" sz="1333" b="1" kern="0" dirty="0">
                  <a:solidFill>
                    <a:prstClr val="white"/>
                  </a:solidFill>
                  <a:latin typeface="+mj-lt"/>
                </a:rPr>
                <a:t>+</a:t>
              </a:r>
            </a:p>
            <a:p>
              <a:pPr algn="ctr" defTabSz="1219170" eaLnBrk="0" hangingPunct="0">
                <a:spcAft>
                  <a:spcPts val="533"/>
                </a:spcAft>
                <a:defRPr/>
              </a:pPr>
              <a:r>
                <a:rPr lang="en-US" sz="1333" b="1" kern="0" dirty="0" err="1">
                  <a:solidFill>
                    <a:prstClr val="white"/>
                  </a:solidFill>
                  <a:latin typeface="+mj-lt"/>
                </a:rPr>
                <a:t>Ipi</a:t>
              </a:r>
              <a:r>
                <a:rPr lang="en-US" sz="1333" b="1" kern="0" dirty="0">
                  <a:solidFill>
                    <a:prstClr val="white"/>
                  </a:solidFill>
                  <a:latin typeface="+mj-lt"/>
                </a:rPr>
                <a:t> 1 mg/kg IV Q3W x 4</a:t>
              </a:r>
            </a:p>
          </p:txBody>
        </p:sp>
        <p:sp>
          <p:nvSpPr>
            <p:cNvPr id="33" name="Rounded Rectangle 32"/>
            <p:cNvSpPr/>
            <p:nvPr/>
          </p:nvSpPr>
          <p:spPr bwMode="auto">
            <a:xfrm>
              <a:off x="3267075" y="1446498"/>
              <a:ext cx="1690688" cy="914400"/>
            </a:xfrm>
            <a:prstGeom prst="roundRect">
              <a:avLst>
                <a:gd name="adj" fmla="val 0"/>
              </a:avLst>
            </a:prstGeom>
            <a:solidFill>
              <a:srgbClr val="FF3300"/>
            </a:solidFill>
            <a:ln w="254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lIns="12192" rIns="12192" anchor="ctr"/>
            <a:lstStyle/>
            <a:p>
              <a:pPr algn="ctr" defTabSz="1219170">
                <a:spcAft>
                  <a:spcPts val="533"/>
                </a:spcAft>
                <a:defRPr/>
              </a:pPr>
              <a:r>
                <a:rPr lang="en-US" sz="1333" b="1" kern="0" dirty="0" err="1">
                  <a:solidFill>
                    <a:prstClr val="white"/>
                  </a:solidFill>
                  <a:latin typeface="+mj-lt"/>
                </a:rPr>
                <a:t>Nivo</a:t>
              </a:r>
              <a:r>
                <a:rPr lang="en-US" sz="1333" b="1" kern="0" dirty="0">
                  <a:solidFill>
                    <a:prstClr val="white"/>
                  </a:solidFill>
                  <a:latin typeface="+mj-lt"/>
                </a:rPr>
                <a:t> 1 mg/kg IV Q2W</a:t>
              </a:r>
            </a:p>
            <a:p>
              <a:pPr algn="ctr" defTabSz="1219170">
                <a:spcAft>
                  <a:spcPts val="533"/>
                </a:spcAft>
                <a:defRPr/>
              </a:pPr>
              <a:r>
                <a:rPr lang="en-US" sz="1333" b="1" kern="0" dirty="0">
                  <a:solidFill>
                    <a:prstClr val="white"/>
                  </a:solidFill>
                  <a:latin typeface="+mj-lt"/>
                </a:rPr>
                <a:t>+</a:t>
              </a:r>
            </a:p>
            <a:p>
              <a:pPr algn="ctr" defTabSz="1219170">
                <a:spcAft>
                  <a:spcPts val="533"/>
                </a:spcAft>
                <a:defRPr/>
              </a:pPr>
              <a:r>
                <a:rPr lang="en-US" sz="1333" b="1" kern="0" dirty="0" err="1">
                  <a:solidFill>
                    <a:prstClr val="white"/>
                  </a:solidFill>
                  <a:latin typeface="+mj-lt"/>
                </a:rPr>
                <a:t>Ipi</a:t>
              </a:r>
              <a:r>
                <a:rPr lang="en-US" sz="1333" b="1" kern="0" dirty="0">
                  <a:solidFill>
                    <a:prstClr val="white"/>
                  </a:solidFill>
                  <a:latin typeface="+mj-lt"/>
                </a:rPr>
                <a:t> 1 mg/kg IV Q6W</a:t>
              </a:r>
            </a:p>
          </p:txBody>
        </p:sp>
        <p:sp>
          <p:nvSpPr>
            <p:cNvPr id="34" name="Rounded Rectangle 33"/>
            <p:cNvSpPr/>
            <p:nvPr/>
          </p:nvSpPr>
          <p:spPr bwMode="auto">
            <a:xfrm>
              <a:off x="5043488" y="1446498"/>
              <a:ext cx="1692275" cy="914400"/>
            </a:xfrm>
            <a:prstGeom prst="roundRect">
              <a:avLst>
                <a:gd name="adj" fmla="val 0"/>
              </a:avLst>
            </a:prstGeom>
            <a:solidFill>
              <a:srgbClr val="0066FF"/>
            </a:solidFill>
            <a:ln w="254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lIns="12192" rIns="12192" anchor="ctr"/>
            <a:lstStyle/>
            <a:p>
              <a:pPr algn="ctr" defTabSz="1219170">
                <a:spcAft>
                  <a:spcPts val="533"/>
                </a:spcAft>
                <a:defRPr/>
              </a:pPr>
              <a:r>
                <a:rPr lang="en-US" sz="1333" b="1" kern="0" dirty="0" err="1">
                  <a:solidFill>
                    <a:prstClr val="white"/>
                  </a:solidFill>
                  <a:latin typeface="+mj-lt"/>
                </a:rPr>
                <a:t>Nivo</a:t>
              </a:r>
              <a:r>
                <a:rPr lang="en-US" sz="1333" b="1" kern="0" dirty="0">
                  <a:solidFill>
                    <a:prstClr val="white"/>
                  </a:solidFill>
                  <a:latin typeface="+mj-lt"/>
                </a:rPr>
                <a:t> 3 mg/kg IV Q2W</a:t>
              </a:r>
            </a:p>
            <a:p>
              <a:pPr algn="ctr" defTabSz="1219170">
                <a:spcAft>
                  <a:spcPts val="533"/>
                </a:spcAft>
                <a:defRPr/>
              </a:pPr>
              <a:r>
                <a:rPr lang="en-US" sz="1333" b="1" kern="0" dirty="0">
                  <a:solidFill>
                    <a:prstClr val="white"/>
                  </a:solidFill>
                  <a:latin typeface="+mj-lt"/>
                </a:rPr>
                <a:t>+</a:t>
              </a:r>
            </a:p>
            <a:p>
              <a:pPr algn="ctr" defTabSz="1219170">
                <a:spcAft>
                  <a:spcPts val="533"/>
                </a:spcAft>
                <a:defRPr/>
              </a:pPr>
              <a:r>
                <a:rPr lang="en-US" sz="1333" b="1" kern="0" dirty="0" err="1">
                  <a:solidFill>
                    <a:prstClr val="white"/>
                  </a:solidFill>
                  <a:latin typeface="+mj-lt"/>
                </a:rPr>
                <a:t>Ipi</a:t>
              </a:r>
              <a:r>
                <a:rPr lang="en-US" sz="1333" b="1" kern="0" dirty="0">
                  <a:solidFill>
                    <a:prstClr val="white"/>
                  </a:solidFill>
                  <a:latin typeface="+mj-lt"/>
                </a:rPr>
                <a:t> 1 mg/kg IV Q12W</a:t>
              </a:r>
            </a:p>
          </p:txBody>
        </p:sp>
        <p:sp>
          <p:nvSpPr>
            <p:cNvPr id="36" name="Rounded Rectangle 35"/>
            <p:cNvSpPr/>
            <p:nvPr/>
          </p:nvSpPr>
          <p:spPr bwMode="auto">
            <a:xfrm>
              <a:off x="6819900" y="1446498"/>
              <a:ext cx="1692275" cy="914400"/>
            </a:xfrm>
            <a:prstGeom prst="roundRect">
              <a:avLst>
                <a:gd name="adj" fmla="val 0"/>
              </a:avLst>
            </a:prstGeom>
            <a:solidFill>
              <a:srgbClr val="0066FF"/>
            </a:solidFill>
            <a:ln w="254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lIns="12192" rIns="12192" anchor="ctr"/>
            <a:lstStyle/>
            <a:p>
              <a:pPr algn="ctr" defTabSz="1219170">
                <a:spcAft>
                  <a:spcPts val="533"/>
                </a:spcAft>
                <a:defRPr/>
              </a:pPr>
              <a:r>
                <a:rPr lang="en-US" sz="1333" b="1" kern="0" dirty="0" err="1">
                  <a:solidFill>
                    <a:prstClr val="white"/>
                  </a:solidFill>
                  <a:latin typeface="+mj-lt"/>
                </a:rPr>
                <a:t>Nivo</a:t>
              </a:r>
              <a:r>
                <a:rPr lang="en-US" sz="1333" b="1" kern="0" dirty="0">
                  <a:solidFill>
                    <a:prstClr val="white"/>
                  </a:solidFill>
                  <a:latin typeface="+mj-lt"/>
                </a:rPr>
                <a:t> 3 mg/kg IV Q2W</a:t>
              </a:r>
            </a:p>
            <a:p>
              <a:pPr algn="ctr" defTabSz="1219170">
                <a:spcAft>
                  <a:spcPts val="533"/>
                </a:spcAft>
                <a:defRPr/>
              </a:pPr>
              <a:r>
                <a:rPr lang="en-US" sz="1333" b="1" kern="0" dirty="0">
                  <a:solidFill>
                    <a:prstClr val="white"/>
                  </a:solidFill>
                  <a:latin typeface="+mj-lt"/>
                </a:rPr>
                <a:t>+</a:t>
              </a:r>
            </a:p>
            <a:p>
              <a:pPr algn="ctr" defTabSz="1219170">
                <a:spcAft>
                  <a:spcPts val="533"/>
                </a:spcAft>
                <a:defRPr/>
              </a:pPr>
              <a:r>
                <a:rPr lang="en-US" sz="1333" b="1" kern="0" dirty="0" err="1">
                  <a:solidFill>
                    <a:prstClr val="white"/>
                  </a:solidFill>
                  <a:latin typeface="+mj-lt"/>
                </a:rPr>
                <a:t>Ipi</a:t>
              </a:r>
              <a:r>
                <a:rPr lang="en-US" sz="1333" b="1" kern="0" dirty="0">
                  <a:solidFill>
                    <a:prstClr val="white"/>
                  </a:solidFill>
                  <a:latin typeface="+mj-lt"/>
                </a:rPr>
                <a:t> 1 mg/kg IV Q6W</a:t>
              </a:r>
            </a:p>
          </p:txBody>
        </p:sp>
        <p:sp>
          <p:nvSpPr>
            <p:cNvPr id="45" name="Rounded Rectangle 44"/>
            <p:cNvSpPr/>
            <p:nvPr/>
          </p:nvSpPr>
          <p:spPr bwMode="auto">
            <a:xfrm>
              <a:off x="3267075" y="2640067"/>
              <a:ext cx="5245100" cy="548641"/>
            </a:xfrm>
            <a:prstGeom prst="roundRect">
              <a:avLst>
                <a:gd name="adj" fmla="val 0"/>
              </a:avLst>
            </a:prstGeom>
            <a:solidFill>
              <a:srgbClr val="0065A4"/>
            </a:solidFill>
            <a:ln w="254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lIns="12192" rIns="12192" anchor="ctr"/>
            <a:lstStyle/>
            <a:p>
              <a:pPr algn="ctr" defTabSz="1219170">
                <a:defRPr/>
              </a:pPr>
              <a:r>
                <a:rPr lang="en-US" sz="1333" b="1" kern="0" dirty="0">
                  <a:solidFill>
                    <a:prstClr val="white"/>
                  </a:solidFill>
                  <a:latin typeface="+mj-lt"/>
                </a:rPr>
                <a:t>Until disease progression or unacceptable </a:t>
              </a:r>
              <a:r>
                <a:rPr lang="en-US" sz="1333" b="1" kern="0" dirty="0" err="1">
                  <a:solidFill>
                    <a:prstClr val="white"/>
                  </a:solidFill>
                  <a:latin typeface="+mj-lt"/>
                </a:rPr>
                <a:t>toxicity</a:t>
              </a:r>
              <a:r>
                <a:rPr lang="en-US" sz="1333" b="1" kern="0" baseline="30000" dirty="0" err="1">
                  <a:solidFill>
                    <a:prstClr val="white"/>
                  </a:solidFill>
                  <a:latin typeface="+mj-lt"/>
                </a:rPr>
                <a:t>a</a:t>
              </a:r>
              <a:endParaRPr lang="en-US" sz="1333" b="1" kern="0" dirty="0">
                <a:solidFill>
                  <a:prstClr val="white"/>
                </a:solidFill>
                <a:latin typeface="+mj-lt"/>
              </a:endParaRPr>
            </a:p>
          </p:txBody>
        </p:sp>
        <p:cxnSp>
          <p:nvCxnSpPr>
            <p:cNvPr id="10255" name="Straight Arrow Connector 68"/>
            <p:cNvCxnSpPr>
              <a:cxnSpLocks noChangeShapeType="1"/>
            </p:cNvCxnSpPr>
            <p:nvPr/>
          </p:nvCxnSpPr>
          <p:spPr bwMode="auto">
            <a:xfrm>
              <a:off x="1912020" y="1278000"/>
              <a:ext cx="0" cy="171972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256" name="Straight Arrow Connector 69"/>
            <p:cNvCxnSpPr>
              <a:cxnSpLocks noChangeShapeType="1"/>
            </p:cNvCxnSpPr>
            <p:nvPr/>
          </p:nvCxnSpPr>
          <p:spPr bwMode="auto">
            <a:xfrm>
              <a:off x="4112612" y="1279023"/>
              <a:ext cx="0" cy="171972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257" name="Straight Arrow Connector 72"/>
            <p:cNvCxnSpPr>
              <a:cxnSpLocks noChangeShapeType="1"/>
            </p:cNvCxnSpPr>
            <p:nvPr/>
          </p:nvCxnSpPr>
          <p:spPr bwMode="auto">
            <a:xfrm>
              <a:off x="5889472" y="1279023"/>
              <a:ext cx="0" cy="171972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258" name="Straight Arrow Connector 75"/>
            <p:cNvCxnSpPr>
              <a:cxnSpLocks noChangeShapeType="1"/>
            </p:cNvCxnSpPr>
            <p:nvPr/>
          </p:nvCxnSpPr>
          <p:spPr bwMode="auto">
            <a:xfrm>
              <a:off x="7666331" y="1278000"/>
              <a:ext cx="0" cy="171972"/>
            </a:xfrm>
            <a:prstGeom prst="straightConnector1">
              <a:avLst/>
            </a:prstGeom>
            <a:noFill/>
            <a:ln w="28575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0259" name="Elbow Connector 12"/>
            <p:cNvCxnSpPr>
              <a:cxnSpLocks noChangeShapeType="1"/>
              <a:stCxn id="33" idx="2"/>
              <a:endCxn id="45" idx="0"/>
            </p:cNvCxnSpPr>
            <p:nvPr/>
          </p:nvCxnSpPr>
          <p:spPr bwMode="auto">
            <a:xfrm rot="16200000" flipH="1">
              <a:off x="4861438" y="1611879"/>
              <a:ext cx="279169" cy="1777206"/>
            </a:xfrm>
            <a:prstGeom prst="bentConnector3">
              <a:avLst>
                <a:gd name="adj1" fmla="val 50000"/>
              </a:avLst>
            </a:prstGeom>
            <a:noFill/>
            <a:ln w="28575" algn="ctr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8" name="Elbow Connector 7"/>
            <p:cNvCxnSpPr>
              <a:stCxn id="36" idx="2"/>
            </p:cNvCxnSpPr>
            <p:nvPr/>
          </p:nvCxnSpPr>
          <p:spPr>
            <a:xfrm rot="5400000">
              <a:off x="6709363" y="1541975"/>
              <a:ext cx="137753" cy="1775599"/>
            </a:xfrm>
            <a:prstGeom prst="bentConnector2">
              <a:avLst/>
            </a:prstGeom>
            <a:ln w="285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822960" y="5595068"/>
            <a:ext cx="7559040" cy="424732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200" baseline="30000" dirty="0" err="1">
                <a:latin typeface="+mj-lt"/>
              </a:rPr>
              <a:t>a</a:t>
            </a:r>
            <a:r>
              <a:rPr lang="en-US" sz="1200" dirty="0" err="1">
                <a:latin typeface="+mj-lt"/>
              </a:rPr>
              <a:t>Patients</a:t>
            </a:r>
            <a:r>
              <a:rPr lang="en-US" sz="1200" dirty="0">
                <a:latin typeface="+mj-lt"/>
              </a:rPr>
              <a:t> tolerating study treatment permitted to continue treatment beyond RECIST v1.1-defined progression if considered to be deriving clinical benefit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6477000"/>
            <a:ext cx="1534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 Narrow" pitchFamily="34" charset="0"/>
              </a:rPr>
              <a:t>Rizvi et al, WCLC 2015</a:t>
            </a:r>
            <a:endParaRPr lang="en-US" sz="12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9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380999" y="1219200"/>
          <a:ext cx="8634985" cy="4362505"/>
        </p:xfrm>
        <a:graphic>
          <a:graphicData uri="http://schemas.openxmlformats.org/drawingml/2006/table">
            <a:tbl>
              <a:tblPr firstRow="1">
                <a:tableStyleId>{B301B821-A1FF-4177-AEE7-76D212191A09}</a:tableStyleId>
              </a:tblPr>
              <a:tblGrid>
                <a:gridCol w="2148841"/>
                <a:gridCol w="1356587"/>
                <a:gridCol w="1291503"/>
                <a:gridCol w="1383753"/>
                <a:gridCol w="1291503"/>
                <a:gridCol w="1162798"/>
              </a:tblGrid>
              <a:tr h="588264">
                <a:tc>
                  <a:txBody>
                    <a:bodyPr/>
                    <a:lstStyle/>
                    <a:p>
                      <a:pPr marL="0" marR="0" algn="l" rtl="0" eaLnBrk="1" fontAlgn="ctr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14" marR="45714" marT="60967" marB="6096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59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pt-BR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Nivo 1 + Ipi 1 Q3W</a:t>
                      </a:r>
                    </a:p>
                    <a:p>
                      <a:pPr marL="0" indent="0" algn="ctr" defTabSz="914400" rtl="0" eaLnBrk="1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pt-BR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(n = 31)</a:t>
                      </a:r>
                    </a:p>
                  </a:txBody>
                  <a:tcPr marL="83490" marR="83490" marT="60960" marB="6096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59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pt-BR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Nivo 1 Q2W </a:t>
                      </a:r>
                      <a:br>
                        <a:rPr lang="pt-BR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t-BR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 Ipi 1 Q6W</a:t>
                      </a:r>
                    </a:p>
                    <a:p>
                      <a:pPr marL="0" indent="0" algn="ctr" defTabSz="914400" rtl="0" eaLnBrk="1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pt-BR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(n = 40)</a:t>
                      </a:r>
                    </a:p>
                  </a:txBody>
                  <a:tcPr marL="45714" marR="45714" marT="60960" marB="6096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59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pt-BR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Nivo 3 Q2W</a:t>
                      </a:r>
                      <a:br>
                        <a:rPr lang="pt-BR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t-BR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 Ipi</a:t>
                      </a:r>
                      <a:r>
                        <a:rPr lang="pt-BR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Q12W</a:t>
                      </a:r>
                    </a:p>
                    <a:p>
                      <a:pPr marL="0" indent="0" algn="ctr" defTabSz="914400" rtl="0" eaLnBrk="1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pt-BR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(n = 38)</a:t>
                      </a:r>
                    </a:p>
                  </a:txBody>
                  <a:tcPr marL="45714" marR="45714" marT="60960" marB="6096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59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pt-BR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Nivo 3 Q2W</a:t>
                      </a:r>
                      <a:br>
                        <a:rPr lang="pt-BR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t-BR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 Ipi 1 Q6W</a:t>
                      </a:r>
                    </a:p>
                    <a:p>
                      <a:pPr marL="0" indent="0" algn="ctr" defTabSz="914400" rtl="0" eaLnBrk="1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pt-BR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(n = 39)</a:t>
                      </a:r>
                    </a:p>
                  </a:txBody>
                  <a:tcPr marL="45714" marR="45714" marT="60960" marB="6096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5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Nivo 3 Q2W</a:t>
                      </a:r>
                      <a:r>
                        <a:rPr lang="pt-BR" sz="1200" b="1" kern="1200" baseline="300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r>
                        <a:rPr lang="pt-BR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pt-BR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t-BR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(n = 52)</a:t>
                      </a:r>
                    </a:p>
                  </a:txBody>
                  <a:tcPr marL="45714" marR="45714" marT="60960" marB="6096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559D"/>
                    </a:solidFill>
                  </a:tcPr>
                </a:tc>
              </a:tr>
              <a:tr h="435709">
                <a:tc>
                  <a:txBody>
                    <a:bodyPr/>
                    <a:lstStyle/>
                    <a:p>
                      <a:pPr marL="0" marR="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Confirmed ORR, %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(95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%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CI)</a:t>
                      </a: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b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(4, 30)</a:t>
                      </a: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(13, 41)</a:t>
                      </a: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(24, 57)</a:t>
                      </a: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(17, 48)</a:t>
                      </a: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</a:t>
                      </a:r>
                      <a:r>
                        <a:rPr lang="en-US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en-US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(13, 37)</a:t>
                      </a: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4F8">
                        <a:alpha val="50196"/>
                      </a:srgbClr>
                    </a:solidFill>
                  </a:tcPr>
                </a:tc>
              </a:tr>
              <a:tr h="28026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Confirmed DCR, % (95% CI)</a:t>
                      </a: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55 </a:t>
                      </a:r>
                      <a:r>
                        <a:rPr lang="en-US" sz="12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(36, 73)</a:t>
                      </a:r>
                      <a:endParaRPr lang="en-US" sz="12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58 (41, 73)</a:t>
                      </a: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74 (57, 87)</a:t>
                      </a: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51 (35, 68)</a:t>
                      </a: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50 (36, 64)</a:t>
                      </a: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4F8">
                        <a:alpha val="50196"/>
                      </a:srgbClr>
                    </a:solidFill>
                  </a:tcPr>
                </a:tc>
              </a:tr>
              <a:tr h="288561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Best overall response,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%</a:t>
                      </a: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0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4F8">
                        <a:alpha val="50196"/>
                      </a:srgbClr>
                    </a:solidFill>
                  </a:tcPr>
                </a:tc>
              </a:tr>
              <a:tr h="591157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    Complete response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    Partial response</a:t>
                      </a:r>
                      <a:endParaRPr lang="en-US" sz="1200" b="0" baseline="300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lvl="0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    Unconfirmed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partial response</a:t>
                      </a:r>
                      <a:endParaRPr lang="en-US" sz="1200" b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5995" marR="35995" marT="62407" marB="62407" anchor="ctr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25</a:t>
                      </a:r>
                    </a:p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</a:p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15</a:t>
                      </a:r>
                    </a:p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4F8">
                        <a:alpha val="50196"/>
                      </a:srgbClr>
                    </a:solidFill>
                  </a:tcPr>
                </a:tc>
              </a:tr>
              <a:tr h="591157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    Stable disease</a:t>
                      </a:r>
                    </a:p>
                    <a:p>
                      <a:pPr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   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Progressive disease</a:t>
                      </a:r>
                    </a:p>
                    <a:p>
                      <a:pPr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    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Unable to determine</a:t>
                      </a: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</a:p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</a:p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33</a:t>
                      </a:r>
                    </a:p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</a:p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34</a:t>
                      </a:r>
                    </a:p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</a:p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</a:p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26</a:t>
                      </a:r>
                    </a:p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27</a:t>
                      </a:r>
                    </a:p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38</a:t>
                      </a:r>
                    </a:p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4F8">
                        <a:alpha val="50196"/>
                      </a:srgbClr>
                    </a:solidFill>
                  </a:tcPr>
                </a:tc>
              </a:tr>
              <a:tr h="280261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PFS rate at 24 </a:t>
                      </a:r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wks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, % (95% CI)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55 (36, 71)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63 (44, 76)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41 (27, 54)</a:t>
                      </a: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4F8">
                        <a:alpha val="50196"/>
                      </a:srgbClr>
                    </a:solidFill>
                  </a:tcPr>
                </a:tc>
              </a:tr>
              <a:tr h="280261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Median PFS, </a:t>
                      </a:r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mos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(95% CI)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10.6 (2.1, 16.3)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4.9 (2.8, 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8.0 (4.2, 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8.3 (2.6, 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3.6 (2.3, 6.6)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4F8">
                        <a:alpha val="50196"/>
                      </a:srgbClr>
                    </a:solidFill>
                  </a:tcPr>
                </a:tc>
              </a:tr>
              <a:tr h="280261">
                <a:tc>
                  <a:txBody>
                    <a:bodyPr/>
                    <a:lstStyle/>
                    <a:p>
                      <a:pPr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Median OS, </a:t>
                      </a:r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mos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 (95% CI)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NR (11.5, 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NR (8.9, 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NR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NR (8.7, 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22.6 (14.9, 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4F8">
                        <a:alpha val="50196"/>
                      </a:srgbClr>
                    </a:solidFill>
                  </a:tcPr>
                </a:tc>
              </a:tr>
              <a:tr h="43570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Median length of follow-up, </a:t>
                      </a:r>
                      <a:r>
                        <a:rPr kumimoji="0" lang="en-US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mos</a:t>
                      </a: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(range)</a:t>
                      </a: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16.6</a:t>
                      </a:r>
                      <a:b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(1.8–24.5)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6.2</a:t>
                      </a:r>
                      <a:b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(0.4–13.1)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8.4</a:t>
                      </a:r>
                      <a:b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(0.9–12.3)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7.7</a:t>
                      </a:r>
                      <a:b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(1.1–12.2)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14.3 </a:t>
                      </a:r>
                      <a:b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(0.2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Arial"/>
                          <a:ea typeface="+mn-ea"/>
                          <a:cs typeface="Arial"/>
                        </a:rPr>
                        <a:t>–</a:t>
                      </a:r>
                      <a:r>
                        <a:rPr lang="en-US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30.1)</a:t>
                      </a:r>
                      <a:endParaRPr lang="en-US" sz="12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5995" marR="35995" marT="62407" marB="62407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FE4F8">
                        <a:alpha val="50196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8499" name="Title 4"/>
          <p:cNvSpPr>
            <a:spLocks noGrp="1"/>
          </p:cNvSpPr>
          <p:nvPr>
            <p:ph type="title"/>
          </p:nvPr>
        </p:nvSpPr>
        <p:spPr>
          <a:xfrm>
            <a:off x="533400" y="129241"/>
            <a:ext cx="8229600" cy="670859"/>
          </a:xfrm>
        </p:spPr>
        <p:txBody>
          <a:bodyPr/>
          <a:lstStyle/>
          <a:p>
            <a:r>
              <a:rPr lang="en-US" altLang="en-US" dirty="0" smtClean="0"/>
              <a:t>Summary of Efficacy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11984" y="6316698"/>
            <a:ext cx="6604000" cy="528606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</a:pPr>
            <a:r>
              <a:rPr lang="en-US" sz="1050" dirty="0"/>
              <a:t>NR: the time point at which the percent of survivors drops below 50% has not been reached due to insufficient number of events and/or follow up.</a:t>
            </a:r>
            <a:br>
              <a:rPr lang="en-US" sz="1050" dirty="0"/>
            </a:br>
            <a:r>
              <a:rPr lang="en-US" sz="1050" baseline="30000" dirty="0"/>
              <a:t>a</a:t>
            </a:r>
            <a:r>
              <a:rPr lang="en-US" sz="1050" dirty="0"/>
              <a:t>Results for Nivo 3 Q2W are reported based on a March 2015 DBL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1791" y="5581705"/>
            <a:ext cx="8572817" cy="882036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marL="150280" indent="-150280">
              <a:lnSpc>
                <a:spcPct val="90000"/>
              </a:lnSpc>
              <a:spcAft>
                <a:spcPts val="400"/>
              </a:spcAft>
              <a:buFont typeface="Arial" charset="0"/>
              <a:buChar char="•"/>
            </a:pPr>
            <a:r>
              <a:rPr lang="en-GB" altLang="en-US" sz="1333" dirty="0"/>
              <a:t>Median DOR was not reached in any arm</a:t>
            </a:r>
          </a:p>
          <a:p>
            <a:pPr marL="150280" indent="-150280">
              <a:lnSpc>
                <a:spcPct val="90000"/>
              </a:lnSpc>
              <a:spcAft>
                <a:spcPts val="400"/>
              </a:spcAft>
              <a:buFont typeface="Arial" charset="0"/>
              <a:buChar char="•"/>
            </a:pPr>
            <a:r>
              <a:rPr lang="en-GB" altLang="en-US" sz="1333" dirty="0"/>
              <a:t>Unconventional immune-related responses were observed in arms Nivo 3 Q2W + Ipi 1 Q12W (n = 2), Nivo 3 Q2W + Ipi 1 Q6W (n = 1) and </a:t>
            </a:r>
            <a:br>
              <a:rPr lang="en-GB" altLang="en-US" sz="1333" dirty="0"/>
            </a:br>
            <a:r>
              <a:rPr lang="en-GB" altLang="en-US" sz="1333" dirty="0"/>
              <a:t>Nivo 3 Q2W (n = 3)</a:t>
            </a:r>
            <a:endParaRPr lang="en-US" sz="933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6581001"/>
            <a:ext cx="1534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 Narrow" pitchFamily="34" charset="0"/>
              </a:rPr>
              <a:t>Rizvi et al, WCLC 2015</a:t>
            </a:r>
            <a:endParaRPr lang="en-US" sz="12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6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59" y="177800"/>
            <a:ext cx="9173731" cy="451980"/>
          </a:xfrm>
        </p:spPr>
        <p:txBody>
          <a:bodyPr/>
          <a:lstStyle/>
          <a:p>
            <a:r>
              <a:rPr lang="en-US" sz="4400" dirty="0" smtClean="0"/>
              <a:t>Efficacy by Tumor PD-L1 Expression</a:t>
            </a:r>
            <a:endParaRPr lang="en-US" sz="4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59168" y="1066800"/>
          <a:ext cx="9025664" cy="3548802"/>
        </p:xfrm>
        <a:graphic>
          <a:graphicData uri="http://schemas.openxmlformats.org/drawingml/2006/table">
            <a:tbl>
              <a:tblPr firstRow="1">
                <a:tableStyleId>{B301B821-A1FF-4177-AEE7-76D212191A09}</a:tableStyleId>
              </a:tblPr>
              <a:tblGrid>
                <a:gridCol w="1645920"/>
                <a:gridCol w="966396"/>
                <a:gridCol w="878540"/>
                <a:gridCol w="966396"/>
                <a:gridCol w="878540"/>
                <a:gridCol w="966396"/>
                <a:gridCol w="878540"/>
                <a:gridCol w="966396"/>
                <a:gridCol w="878540"/>
              </a:tblGrid>
              <a:tr h="342900">
                <a:tc>
                  <a:txBody>
                    <a:bodyPr/>
                    <a:lstStyle/>
                    <a:p>
                      <a:pPr marL="0" marR="0" algn="l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5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4384" marB="24384" anchor="b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59D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≥1% PD-L1 expression</a:t>
                      </a:r>
                      <a:endParaRPr lang="en-US" sz="15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marT="24384" marB="24384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59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3B6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3B6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F3B66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&lt;1% PD-L1 expression</a:t>
                      </a:r>
                      <a:endParaRPr lang="en-US" sz="15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T="24384" marB="24384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59D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3B6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3B66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6DA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F3B66"/>
                    </a:solidFill>
                  </a:tcPr>
                </a:tc>
              </a:tr>
              <a:tr h="831472"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45720" marR="45720" marT="24384" marB="24384" anchor="b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59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pt-BR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Nivo 1</a:t>
                      </a:r>
                      <a:r>
                        <a:rPr lang="pt-BR" sz="15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pt-BR" sz="15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t-BR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 Ipi 1 Q3W</a:t>
                      </a:r>
                    </a:p>
                    <a:p>
                      <a:pPr marL="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pt-BR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(n = 12)</a:t>
                      </a:r>
                    </a:p>
                  </a:txBody>
                  <a:tcPr marL="83490" marR="83490" marT="24384" marB="24384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59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pt-BR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Nivo 1 Q2W</a:t>
                      </a:r>
                      <a:br>
                        <a:rPr lang="pt-BR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t-BR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 Ipi 1 Q6W</a:t>
                      </a:r>
                    </a:p>
                    <a:p>
                      <a:pPr marL="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pt-BR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(n = 21)</a:t>
                      </a:r>
                    </a:p>
                  </a:txBody>
                  <a:tcPr marL="45714" marR="45714" marT="24384" marB="24384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59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pt-BR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Nivo 3 Q2W</a:t>
                      </a:r>
                      <a:br>
                        <a:rPr lang="pt-BR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t-BR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 Ipi 1 Q12W</a:t>
                      </a:r>
                    </a:p>
                    <a:p>
                      <a:pPr marL="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pt-BR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(n = 21)</a:t>
                      </a:r>
                    </a:p>
                  </a:txBody>
                  <a:tcPr marL="45714" marR="45714" marT="24384" marB="24384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59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pt-BR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Nivo 3 Q2W</a:t>
                      </a:r>
                      <a:br>
                        <a:rPr lang="pt-BR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t-BR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 Ipi 1 Q6W</a:t>
                      </a:r>
                    </a:p>
                    <a:p>
                      <a:pPr marL="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pt-BR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(n = 23)</a:t>
                      </a:r>
                    </a:p>
                  </a:txBody>
                  <a:tcPr marL="45714" marR="45714" marT="24384" marB="24384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59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pt-BR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Nivo 1</a:t>
                      </a:r>
                      <a:r>
                        <a:rPr lang="pt-BR" sz="15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pt-BR" sz="15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t-BR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 Ipi 1 Q3W</a:t>
                      </a:r>
                    </a:p>
                    <a:p>
                      <a:pPr marL="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pt-BR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(n = 13)</a:t>
                      </a:r>
                    </a:p>
                  </a:txBody>
                  <a:tcPr marL="83490" marR="83490" marT="24384" marB="24384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6559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pt-BR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Nivo 1 Q2W</a:t>
                      </a:r>
                      <a:br>
                        <a:rPr lang="pt-BR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t-BR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 Ipi 1 Q6W</a:t>
                      </a:r>
                    </a:p>
                    <a:p>
                      <a:pPr marL="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pt-BR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(n = 7)</a:t>
                      </a:r>
                    </a:p>
                  </a:txBody>
                  <a:tcPr marL="45714" marR="45714" marT="24384" marB="24384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559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pt-BR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Nivo 3 Q2W</a:t>
                      </a:r>
                      <a:br>
                        <a:rPr lang="pt-BR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t-BR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 Ipi 1 Q12W</a:t>
                      </a:r>
                    </a:p>
                    <a:p>
                      <a:pPr marL="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pt-BR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(n = 9)</a:t>
                      </a:r>
                    </a:p>
                  </a:txBody>
                  <a:tcPr marL="45714" marR="45714" marT="24384" marB="24384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559D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pt-BR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Nivo 3 Q2W</a:t>
                      </a:r>
                      <a:br>
                        <a:rPr lang="pt-BR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t-BR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+ Ipi 1 Q6W</a:t>
                      </a:r>
                    </a:p>
                    <a:p>
                      <a:pPr marL="0" indent="0" algn="ctr" defTabSz="914400" rtl="0" eaLnBrk="1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200"/>
                        </a:spcAft>
                        <a:tabLst/>
                      </a:pPr>
                      <a:r>
                        <a:rPr lang="pt-BR" sz="15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(n = 7)</a:t>
                      </a:r>
                    </a:p>
                  </a:txBody>
                  <a:tcPr marL="45714" marR="45714" marT="24384" marB="24384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559D"/>
                    </a:solidFill>
                  </a:tcPr>
                </a:tc>
              </a:tr>
              <a:tr h="64621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ORR, %</a:t>
                      </a:r>
                      <a:endParaRPr lang="en-US" sz="15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36000" marR="36000" marT="62400" marB="62400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en-US" sz="15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62400" marB="62400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en-US" sz="15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62400" marB="62400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en-US" sz="15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62400" marB="62400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36000" marR="36000" marT="62400" marB="62400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36000" marR="36000" marT="62400" marB="62400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36000" marR="36000" marT="62400" marB="62400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36000" marR="36000" marT="62400" marB="62400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621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mPFS</a:t>
                      </a:r>
                      <a:r>
                        <a:rPr lang="en-US" sz="15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US" sz="15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wks</a:t>
                      </a:r>
                      <a:endParaRPr lang="en-US" sz="1500" b="1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(95% CI)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11.5</a:t>
                      </a:r>
                      <a:b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(7.1, )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21.1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(11.4, )</a:t>
                      </a:r>
                    </a:p>
                  </a:txBody>
                  <a:tcPr marL="36000" marR="36000" marT="62400" marB="62400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34.6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(15.9, 35.3)</a:t>
                      </a:r>
                    </a:p>
                  </a:txBody>
                  <a:tcPr marL="36000" marR="36000" marT="62400" marB="62400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NR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(15.4, )</a:t>
                      </a:r>
                    </a:p>
                  </a:txBody>
                  <a:tcPr marL="36000" marR="36000" marT="62400" marB="62400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34.0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(8.9, )</a:t>
                      </a:r>
                    </a:p>
                  </a:txBody>
                  <a:tcPr marL="36000" marR="36000" marT="62400" marB="62400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NR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(10.1, )</a:t>
                      </a:r>
                    </a:p>
                  </a:txBody>
                  <a:tcPr marL="36000" marR="36000" marT="62400" marB="62400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23.1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(4.0, )</a:t>
                      </a:r>
                    </a:p>
                  </a:txBody>
                  <a:tcPr marL="36000" marR="36000" marT="62400" marB="62400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10.3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(7.4, 12.7)</a:t>
                      </a:r>
                    </a:p>
                  </a:txBody>
                  <a:tcPr marL="36000" marR="36000" marT="62400" marB="62400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4621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PFS rate at 24 </a:t>
                      </a:r>
                      <a:r>
                        <a:rPr lang="en-US" sz="1500" b="1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wks</a:t>
                      </a:r>
                      <a:r>
                        <a:rPr lang="en-US" sz="1500" b="1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%</a:t>
                      </a:r>
                      <a:r>
                        <a:rPr lang="en-US" sz="1500" b="1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(95% CI)</a:t>
                      </a:r>
                      <a:endParaRPr lang="en-US" sz="1500" b="1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T="60960" marB="60960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(15, 67)</a:t>
                      </a:r>
                    </a:p>
                  </a:txBody>
                  <a:tcPr marT="60960" marB="60960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(18, 61)</a:t>
                      </a:r>
                    </a:p>
                  </a:txBody>
                  <a:tcPr marL="36000" marR="36000" marT="62400" marB="62400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74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(48, 88)</a:t>
                      </a:r>
                    </a:p>
                  </a:txBody>
                  <a:tcPr marL="36000" marR="36000" marT="62400" marB="62400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65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(42, 81)</a:t>
                      </a:r>
                    </a:p>
                  </a:txBody>
                  <a:tcPr marL="36000" marR="36000" marT="62400" marB="62400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57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(25, 80)</a:t>
                      </a:r>
                    </a:p>
                  </a:txBody>
                  <a:tcPr marL="36000" marR="36000" marT="62400" marB="62400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62400" marB="62400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39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(9, 69)</a:t>
                      </a:r>
                    </a:p>
                  </a:txBody>
                  <a:tcPr marL="36000" marR="36000" marT="62400" marB="62400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62400" marB="62400" anchor="ctr">
                    <a:lnL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655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47900" y="6396335"/>
            <a:ext cx="6489700" cy="46166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sz="1200" dirty="0">
                <a:latin typeface="+mj-lt"/>
              </a:rPr>
              <a:t>NR: the time point at which the percent of survivors drops below 50% has not been reached due to insufficient number of events and/or follow up</a:t>
            </a: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477838" y="4591569"/>
            <a:ext cx="8834972" cy="1828800"/>
          </a:xfrm>
          <a:prstGeom prst="rect">
            <a:avLst/>
          </a:prstGeom>
        </p:spPr>
        <p:txBody>
          <a:bodyPr/>
          <a:lstStyle>
            <a:lvl1pPr marL="174625" indent="-174625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796" indent="-177796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altLang="en-US" sz="1733" dirty="0">
                <a:latin typeface="+mj-lt"/>
              </a:rPr>
              <a:t>PD-L1 expression was measured using the </a:t>
            </a:r>
            <a:r>
              <a:rPr lang="en-US" altLang="en-US" sz="1733" dirty="0" err="1">
                <a:latin typeface="+mj-lt"/>
              </a:rPr>
              <a:t>Dako</a:t>
            </a:r>
            <a:r>
              <a:rPr lang="en-US" altLang="en-US" sz="1733" dirty="0">
                <a:latin typeface="+mj-lt"/>
              </a:rPr>
              <a:t>/BMS automated IHC assay</a:t>
            </a:r>
            <a:r>
              <a:rPr lang="en-US" altLang="en-US" sz="1733" baseline="30000" dirty="0">
                <a:latin typeface="+mj-lt"/>
              </a:rPr>
              <a:t>1,16</a:t>
            </a:r>
          </a:p>
          <a:p>
            <a:pPr marL="505871" lvl="1" indent="-218012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altLang="en-US" sz="1533" dirty="0">
                <a:latin typeface="+mj-lt"/>
              </a:rPr>
              <a:t>Fully validated with analytical performance having met all predetermined acceptance criteria for sensitivity, specificity,</a:t>
            </a:r>
            <a:br>
              <a:rPr lang="en-US" altLang="en-US" sz="1533" dirty="0">
                <a:latin typeface="+mj-lt"/>
              </a:rPr>
            </a:br>
            <a:r>
              <a:rPr lang="en-US" altLang="en-US" sz="1533" dirty="0">
                <a:latin typeface="+mj-lt"/>
              </a:rPr>
              <a:t>precision, and robustness</a:t>
            </a:r>
          </a:p>
          <a:p>
            <a:pPr marL="177796" indent="-177796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altLang="en-US" sz="1733" dirty="0">
                <a:latin typeface="+mj-lt"/>
              </a:rPr>
              <a:t>All patients had available pretreatment tumor samples; 76% (113/148) had samples evaluable for PD-L1 expression</a:t>
            </a:r>
          </a:p>
          <a:p>
            <a:pPr marL="177796" indent="-177796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altLang="en-US" sz="1733" dirty="0">
                <a:latin typeface="+mj-lt"/>
              </a:rPr>
              <a:t>Median DOR was not reached in any arm, regardless of PD-L1 expression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6581001"/>
            <a:ext cx="1534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 Narrow" pitchFamily="34" charset="0"/>
              </a:rPr>
              <a:t>Rizvi et al, WCLC 2015</a:t>
            </a:r>
            <a:endParaRPr lang="en-US" sz="1200" b="1" dirty="0">
              <a:latin typeface="Arial Narrow" pitchFamily="34" charset="0"/>
            </a:endParaRPr>
          </a:p>
        </p:txBody>
      </p:sp>
      <p:sp>
        <p:nvSpPr>
          <p:cNvPr id="5" name="Frame 4"/>
          <p:cNvSpPr/>
          <p:nvPr/>
        </p:nvSpPr>
        <p:spPr>
          <a:xfrm>
            <a:off x="3530600" y="2540000"/>
            <a:ext cx="1866900" cy="660400"/>
          </a:xfrm>
          <a:prstGeom prst="fram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56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0000"/>
            <a:ext cx="8509000" cy="4767263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sz="2900" dirty="0" smtClean="0"/>
              <a:t>Background: PD-1 and PD-L1 best responses appear in melanoma and lung cancer (which have high carcinogen exposure)</a:t>
            </a:r>
          </a:p>
          <a:p>
            <a:pPr>
              <a:defRPr/>
            </a:pPr>
            <a:r>
              <a:rPr lang="en-US" sz="2900" dirty="0" smtClean="0"/>
              <a:t>34 lung patients on </a:t>
            </a:r>
            <a:r>
              <a:rPr lang="en-US" sz="2900" dirty="0" err="1" smtClean="0"/>
              <a:t>Pembro</a:t>
            </a:r>
            <a:r>
              <a:rPr lang="en-US" sz="2900" dirty="0" smtClean="0"/>
              <a:t> study had cancer </a:t>
            </a:r>
            <a:r>
              <a:rPr lang="en-US" sz="2900" dirty="0" err="1" smtClean="0"/>
              <a:t>exome</a:t>
            </a:r>
            <a:r>
              <a:rPr lang="en-US" sz="2900" dirty="0" smtClean="0"/>
              <a:t> gene sequence</a:t>
            </a:r>
          </a:p>
          <a:p>
            <a:pPr lvl="1">
              <a:defRPr/>
            </a:pPr>
            <a:r>
              <a:rPr lang="en-US" sz="2600" dirty="0" smtClean="0"/>
              <a:t>&gt;300 “</a:t>
            </a:r>
            <a:r>
              <a:rPr lang="en-US" sz="2600" dirty="0" err="1" smtClean="0"/>
              <a:t>nonsynonymous</a:t>
            </a:r>
            <a:r>
              <a:rPr lang="en-US" sz="2600" dirty="0" smtClean="0"/>
              <a:t> mutations” (meaning alter protein sequence) associated with:  </a:t>
            </a:r>
          </a:p>
          <a:p>
            <a:pPr lvl="2">
              <a:defRPr/>
            </a:pPr>
            <a:r>
              <a:rPr lang="en-US" sz="2000" dirty="0" smtClean="0"/>
              <a:t>Improved ORR, durable clinical benefit, and PFS</a:t>
            </a:r>
          </a:p>
          <a:p>
            <a:pPr lvl="2">
              <a:defRPr/>
            </a:pPr>
            <a:r>
              <a:rPr lang="en-US" sz="2000" dirty="0" smtClean="0"/>
              <a:t>“Molecular smoking signature” (C-to A </a:t>
            </a:r>
            <a:r>
              <a:rPr lang="en-US" sz="2000" dirty="0" err="1" smtClean="0"/>
              <a:t>transversions</a:t>
            </a:r>
            <a:r>
              <a:rPr lang="en-US" sz="2000" dirty="0" smtClean="0"/>
              <a:t>)</a:t>
            </a:r>
          </a:p>
          <a:p>
            <a:pPr lvl="2">
              <a:defRPr/>
            </a:pPr>
            <a:r>
              <a:rPr lang="en-US" sz="2000" dirty="0" smtClean="0"/>
              <a:t>Higher neo-antigen burden</a:t>
            </a:r>
          </a:p>
          <a:p>
            <a:pPr lvl="2">
              <a:defRPr/>
            </a:pPr>
            <a:r>
              <a:rPr lang="en-US" sz="2000" dirty="0" smtClean="0"/>
              <a:t>DNA repair enzyme pathway mutations (“</a:t>
            </a:r>
            <a:r>
              <a:rPr lang="en-US" sz="2000" dirty="0" err="1" smtClean="0"/>
              <a:t>hypermutated</a:t>
            </a:r>
            <a:r>
              <a:rPr lang="en-US" sz="2000" dirty="0" smtClean="0"/>
              <a:t> tumors”)</a:t>
            </a:r>
          </a:p>
          <a:p>
            <a:pPr lvl="1">
              <a:defRPr/>
            </a:pPr>
            <a:r>
              <a:rPr lang="en-US" sz="2600" dirty="0" smtClean="0"/>
              <a:t>Concluded: genomic landscape (mutational burden “</a:t>
            </a:r>
            <a:r>
              <a:rPr lang="en-US" sz="2600" dirty="0" err="1" smtClean="0"/>
              <a:t>mutanome</a:t>
            </a:r>
            <a:r>
              <a:rPr lang="en-US" sz="2600" dirty="0" smtClean="0"/>
              <a:t>”) enables response to PD-1 therapy</a:t>
            </a:r>
          </a:p>
          <a:p>
            <a:pPr lvl="1">
              <a:defRPr/>
            </a:pP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3400" y="0"/>
            <a:ext cx="8229600" cy="982663"/>
          </a:xfrm>
        </p:spPr>
        <p:txBody>
          <a:bodyPr/>
          <a:lstStyle/>
          <a:p>
            <a:pPr>
              <a:defRPr/>
            </a:pPr>
            <a:r>
              <a:rPr lang="en-US" sz="3200" dirty="0" smtClean="0"/>
              <a:t>Mutational Landscape Determines Sensitivity to PD-1 Blockade in NSCLC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457200" y="6324600"/>
            <a:ext cx="3429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kern="0" dirty="0" smtClean="0">
                <a:latin typeface="Arial Narrow"/>
              </a:rPr>
              <a:t>Rizvi NA et al. </a:t>
            </a:r>
            <a:r>
              <a:rPr lang="en-US" sz="1200" b="1" i="1" kern="0" dirty="0" smtClean="0">
                <a:latin typeface="Arial Narrow"/>
              </a:rPr>
              <a:t>Science.</a:t>
            </a:r>
            <a:r>
              <a:rPr lang="en-US" sz="1200" b="1" kern="0" dirty="0" smtClean="0">
                <a:latin typeface="Arial Narrow"/>
              </a:rPr>
              <a:t> 2015;348:124-128</a:t>
            </a:r>
            <a:r>
              <a:rPr lang="en-US" sz="1200" b="1" kern="0" dirty="0">
                <a:latin typeface="Arial Narrow"/>
              </a:rPr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6750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8873" y="127000"/>
            <a:ext cx="8946099" cy="927100"/>
          </a:xfrm>
        </p:spPr>
        <p:txBody>
          <a:bodyPr>
            <a:noAutofit/>
          </a:bodyPr>
          <a:lstStyle/>
          <a:p>
            <a:r>
              <a:rPr lang="en-US" sz="2800" dirty="0"/>
              <a:t>PD-L1 as a </a:t>
            </a:r>
            <a:r>
              <a:rPr lang="en-US" sz="2800" dirty="0" smtClean="0"/>
              <a:t>Predictive Immune Biomarker: Assays, Sample Collection, and Analyses in NSCLC Studies</a:t>
            </a:r>
            <a:endParaRPr lang="en-US" sz="2800" dirty="0"/>
          </a:p>
        </p:txBody>
      </p:sp>
      <p:sp>
        <p:nvSpPr>
          <p:cNvPr id="33" name="Rectangle 32"/>
          <p:cNvSpPr/>
          <p:nvPr/>
        </p:nvSpPr>
        <p:spPr>
          <a:xfrm>
            <a:off x="128873" y="1794718"/>
            <a:ext cx="864000" cy="8640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defTabSz="860425" eaLnBrk="0" hangingPunct="0">
              <a:lnSpc>
                <a:spcPct val="90000"/>
              </a:lnSpc>
              <a:spcBef>
                <a:spcPct val="30000"/>
              </a:spcBef>
              <a:buClr>
                <a:srgbClr val="FFE947"/>
              </a:buClr>
              <a:buFont typeface="Wingdings" pitchFamily="2" charset="2"/>
              <a:buNone/>
            </a:pPr>
            <a:r>
              <a:rPr lang="en-US" sz="1400" b="1" dirty="0">
                <a:solidFill>
                  <a:schemeClr val="bg1"/>
                </a:solidFill>
              </a:rPr>
              <a:t>PD-L1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b="1" dirty="0">
                <a:solidFill>
                  <a:schemeClr val="bg1"/>
                </a:solidFill>
              </a:rPr>
              <a:t>Assay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26416" y="2706540"/>
            <a:ext cx="864000" cy="1113658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defTabSz="860425" eaLnBrk="0" hangingPunct="0">
              <a:lnSpc>
                <a:spcPct val="90000"/>
              </a:lnSpc>
              <a:spcBef>
                <a:spcPct val="30000"/>
              </a:spcBef>
              <a:buClr>
                <a:srgbClr val="FFE947"/>
              </a:buClr>
              <a:buFont typeface="Wingdings" pitchFamily="2" charset="2"/>
              <a:buNone/>
            </a:pPr>
            <a:r>
              <a:rPr lang="en-US" sz="1400" dirty="0">
                <a:solidFill>
                  <a:schemeClr val="bg1"/>
                </a:solidFill>
              </a:rPr>
              <a:t>Sample Source and Collection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28873" y="3868020"/>
            <a:ext cx="864000" cy="2808000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defTabSz="860425" eaLnBrk="0" hangingPunct="0">
              <a:lnSpc>
                <a:spcPct val="90000"/>
              </a:lnSpc>
              <a:spcBef>
                <a:spcPct val="30000"/>
              </a:spcBef>
              <a:buClr>
                <a:srgbClr val="FFE947"/>
              </a:buClr>
              <a:buFont typeface="Wingdings" pitchFamily="2" charset="2"/>
              <a:buNone/>
            </a:pPr>
            <a:r>
              <a:rPr lang="en-US" sz="1400" b="1" dirty="0">
                <a:solidFill>
                  <a:schemeClr val="bg1"/>
                </a:solidFill>
              </a:rPr>
              <a:t>Definition of </a:t>
            </a:r>
            <a:r>
              <a:rPr lang="en-US" sz="1400" b="1" dirty="0" smtClean="0">
                <a:solidFill>
                  <a:schemeClr val="bg1"/>
                </a:solidFill>
              </a:rPr>
              <a:t>Positivity</a:t>
            </a:r>
            <a:r>
              <a:rPr lang="en-US" sz="1400" b="1" baseline="30000" dirty="0" smtClean="0">
                <a:solidFill>
                  <a:schemeClr val="bg1"/>
                </a:solidFill>
              </a:rPr>
              <a:t>†</a:t>
            </a:r>
            <a:endParaRPr lang="en-US" sz="1400" b="1" baseline="30000" dirty="0">
              <a:solidFill>
                <a:schemeClr val="bg1"/>
              </a:solidFill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1053783" y="1276351"/>
          <a:ext cx="1944000" cy="5394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000"/>
              </a:tblGrid>
              <a:tr h="5302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chemeClr val="bg1"/>
                          </a:solidFill>
                        </a:rPr>
                        <a:t>Pembrolizumab</a:t>
                      </a:r>
                    </a:p>
                    <a:p>
                      <a:pPr algn="ctr"/>
                      <a:r>
                        <a:rPr lang="en-US" sz="1200" kern="1200" dirty="0" smtClean="0">
                          <a:solidFill>
                            <a:schemeClr val="bg1"/>
                          </a:solidFill>
                        </a:rPr>
                        <a:t>Merck</a:t>
                      </a:r>
                      <a:endParaRPr lang="en-US" sz="1200" b="0" i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86968">
                <a:tc>
                  <a:txBody>
                    <a:bodyPr/>
                    <a:lstStyle/>
                    <a:p>
                      <a:pPr marL="171450" marR="0" indent="-17145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 smtClean="0"/>
                        <a:t>Prototype or clinical trial IHC assay (22C3 </a:t>
                      </a:r>
                      <a:r>
                        <a:rPr lang="en-US" sz="1200" kern="1200" dirty="0" err="1" smtClean="0"/>
                        <a:t>Ab</a:t>
                      </a:r>
                      <a:r>
                        <a:rPr lang="en-US" sz="1200" kern="1200" dirty="0" smtClean="0"/>
                        <a:t>)</a:t>
                      </a:r>
                      <a:r>
                        <a:rPr lang="en-US" sz="1200" kern="1200" baseline="30000" dirty="0" smtClean="0"/>
                        <a:t>1 </a:t>
                      </a:r>
                      <a:endParaRPr lang="en-US" sz="1200" b="1" kern="1200" baseline="300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/>
                </a:tc>
              </a:tr>
              <a:tr h="576681">
                <a:tc>
                  <a:txBody>
                    <a:bodyPr/>
                    <a:lstStyle/>
                    <a:p>
                      <a:pPr marL="171450" marR="0" indent="-17145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Surface </a:t>
                      </a:r>
                      <a:r>
                        <a:rPr lang="en-US" sz="1200" baseline="0" dirty="0" smtClean="0"/>
                        <a:t>expression of PD-L1 on t</a:t>
                      </a:r>
                      <a:r>
                        <a:rPr lang="en-US" sz="1200" kern="1200" dirty="0" smtClean="0"/>
                        <a:t>umor specimen*</a:t>
                      </a:r>
                      <a:endParaRPr lang="en-US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/>
                </a:tc>
              </a:tr>
              <a:tr h="566445">
                <a:tc>
                  <a:txBody>
                    <a:bodyPr/>
                    <a:lstStyle/>
                    <a:p>
                      <a:pPr marL="171450" indent="-171450" algn="l" defTabSz="457200" rtl="0" eaLnBrk="1" latinLnBrk="0" hangingPunct="1">
                        <a:lnSpc>
                          <a:spcPct val="90000"/>
                        </a:lnSpc>
                        <a:buClrTx/>
                        <a:buFont typeface="Arial" pitchFamily="34" charset="0"/>
                        <a:buChar char="•"/>
                        <a:defRPr/>
                      </a:pPr>
                      <a:r>
                        <a:rPr lang="en-US" sz="1200" kern="1200" dirty="0" smtClean="0"/>
                        <a:t>Ph I: Fresh tissue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 smtClean="0"/>
                        <a:t>Ph II/III: Archival or fresh tissue</a:t>
                      </a:r>
                      <a:r>
                        <a:rPr lang="en-US" sz="1200" kern="1200" baseline="30000" dirty="0" smtClean="0"/>
                        <a:t>2</a:t>
                      </a:r>
                      <a:endParaRPr lang="en-US" sz="1200" b="1" kern="1200" baseline="300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/>
                </a:tc>
              </a:tr>
              <a:tr h="2834640">
                <a:tc>
                  <a:txBody>
                    <a:bodyPr/>
                    <a:lstStyle/>
                    <a:p>
                      <a:pPr marL="171450" indent="-171450" algn="l" defTabSz="457200" rtl="0" eaLnBrk="1" latinLnBrk="0" hangingPunct="1">
                        <a:lnSpc>
                          <a:spcPct val="90000"/>
                        </a:lnSpc>
                        <a:buClrTx/>
                        <a:buFont typeface="Arial" pitchFamily="34" charset="0"/>
                        <a:buNone/>
                        <a:defRPr/>
                      </a:pPr>
                      <a:r>
                        <a:rPr lang="en-US" sz="1200" b="1" u="none" kern="1200" dirty="0" smtClean="0"/>
                        <a:t>IHC Staining: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 smtClean="0"/>
                        <a:t>Strong vs weak expression</a:t>
                      </a:r>
                      <a:r>
                        <a:rPr lang="en-US" sz="1200" kern="1200" baseline="30000" dirty="0" smtClean="0"/>
                        <a:t>2</a:t>
                      </a:r>
                    </a:p>
                    <a:p>
                      <a:pPr marL="171450" indent="-171450" algn="l" defTabSz="457200" rtl="0" eaLnBrk="1" latinLnBrk="0" hangingPunct="1">
                        <a:lnSpc>
                          <a:spcPct val="90000"/>
                        </a:lnSpc>
                        <a:buClrTx/>
                        <a:buFont typeface="Arial" pitchFamily="34" charset="0"/>
                        <a:buChar char="•"/>
                        <a:defRPr/>
                      </a:pPr>
                      <a:r>
                        <a:rPr lang="en-US" sz="1200" kern="1200" dirty="0" smtClean="0"/>
                        <a:t>PD-L1 expression</a:t>
                      </a:r>
                      <a:r>
                        <a:rPr lang="en-US" sz="1200" kern="1200" baseline="0" dirty="0" smtClean="0"/>
                        <a:t> required for NSCLC for enrollment</a:t>
                      </a:r>
                      <a:r>
                        <a:rPr lang="en-US" sz="1200" kern="1200" baseline="30000" dirty="0" smtClean="0"/>
                        <a:t>2</a:t>
                      </a:r>
                    </a:p>
                    <a:p>
                      <a:pPr marL="342900" lvl="1" indent="-114300" algn="l" defTabSz="457200" rtl="0" eaLnBrk="1" latinLnBrk="0" hangingPunct="1">
                        <a:lnSpc>
                          <a:spcPct val="90000"/>
                        </a:lnSpc>
                        <a:buClrTx/>
                        <a:buFont typeface="Arial" pitchFamily="34" charset="0"/>
                        <a:buChar char="•"/>
                        <a:defRPr/>
                      </a:pPr>
                      <a:r>
                        <a:rPr lang="en-US" sz="1100" kern="1200" baseline="0" dirty="0" smtClean="0"/>
                        <a:t>Note that one arm of KEYNOTE 001 trial requires PD-L1</a:t>
                      </a:r>
                      <a:r>
                        <a:rPr lang="en-US" sz="1100" kern="1200" baseline="30000" dirty="0" smtClean="0"/>
                        <a:t>-</a:t>
                      </a:r>
                      <a:r>
                        <a:rPr lang="en-US" sz="1100" kern="1200" baseline="0" dirty="0" smtClean="0"/>
                        <a:t> tumors</a:t>
                      </a:r>
                      <a:r>
                        <a:rPr lang="en-US" sz="1100" kern="1200" baseline="30000" dirty="0" smtClean="0"/>
                        <a:t>1 </a:t>
                      </a:r>
                      <a:endParaRPr lang="en-US" sz="1100" kern="1200" baseline="0" dirty="0" smtClean="0"/>
                    </a:p>
                    <a:p>
                      <a:pPr defTabSz="457200">
                        <a:lnSpc>
                          <a:spcPct val="90000"/>
                        </a:lnSpc>
                        <a:buClrTx/>
                        <a:buFont typeface="Arial" pitchFamily="34" charset="0"/>
                        <a:buNone/>
                        <a:defRPr/>
                      </a:pPr>
                      <a:endParaRPr lang="en-US" sz="1200" b="1" u="none" strike="noStrike" dirty="0" smtClean="0"/>
                    </a:p>
                    <a:p>
                      <a:pPr defTabSz="457200">
                        <a:lnSpc>
                          <a:spcPct val="90000"/>
                        </a:lnSpc>
                        <a:buClrTx/>
                        <a:buFont typeface="Arial" pitchFamily="34" charset="0"/>
                        <a:buNone/>
                        <a:defRPr/>
                      </a:pPr>
                      <a:r>
                        <a:rPr lang="en-US" sz="1200" b="1" u="none" strike="noStrike" dirty="0" smtClean="0"/>
                        <a:t>Tumor PD-L1 expression:</a:t>
                      </a:r>
                      <a:r>
                        <a:rPr lang="en-US" sz="1200" kern="1200" baseline="30000" dirty="0" smtClean="0"/>
                        <a:t>1 </a:t>
                      </a:r>
                      <a:r>
                        <a:rPr lang="en-US" sz="1200" b="1" u="none" strike="noStrike" dirty="0" smtClean="0"/>
                        <a:t> </a:t>
                      </a:r>
                      <a:endParaRPr lang="en-US" sz="1200" b="1" u="none" strike="noStrike" baseline="30000" dirty="0" smtClean="0"/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="0" dirty="0" smtClean="0">
                          <a:latin typeface="Arial"/>
                          <a:cs typeface="Arial"/>
                        </a:rPr>
                        <a:t>≥50% PD-L1</a:t>
                      </a:r>
                      <a:r>
                        <a:rPr lang="en-US" sz="1200" b="0" baseline="30000" dirty="0" smtClean="0">
                          <a:latin typeface="Arial"/>
                          <a:cs typeface="Arial"/>
                        </a:rPr>
                        <a:t>+</a:t>
                      </a:r>
                      <a:r>
                        <a:rPr lang="en-US" sz="1200" b="0" dirty="0" smtClean="0">
                          <a:latin typeface="Arial"/>
                          <a:cs typeface="Arial"/>
                        </a:rPr>
                        <a:t> cut-off:</a:t>
                      </a:r>
                      <a:r>
                        <a:rPr lang="en-US" sz="1200" b="0" baseline="0" dirty="0" smtClean="0">
                          <a:latin typeface="Arial"/>
                          <a:cs typeface="Arial"/>
                        </a:rPr>
                        <a:t>  32% (41/129)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b="0" baseline="0" dirty="0" smtClean="0">
                          <a:latin typeface="Arial"/>
                          <a:cs typeface="Arial"/>
                        </a:rPr>
                        <a:t>1-49% PD-L1</a:t>
                      </a:r>
                      <a:r>
                        <a:rPr lang="en-US" sz="1200" b="0" baseline="30000" dirty="0" smtClean="0">
                          <a:latin typeface="Arial"/>
                          <a:cs typeface="Arial"/>
                        </a:rPr>
                        <a:t>+</a:t>
                      </a:r>
                      <a:r>
                        <a:rPr lang="en-US" sz="1200" b="0" baseline="0" dirty="0" smtClean="0">
                          <a:latin typeface="Arial"/>
                          <a:cs typeface="Arial"/>
                        </a:rPr>
                        <a:t> cut-off: 36% (46/129)</a:t>
                      </a:r>
                    </a:p>
                  </a:txBody>
                  <a:tcPr marL="72000" marR="72000" marT="36000" marB="36000"/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/>
          </p:nvPr>
        </p:nvGraphicFramePr>
        <p:xfrm>
          <a:off x="3061150" y="1276350"/>
          <a:ext cx="1944000" cy="539156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44000"/>
              </a:tblGrid>
              <a:tr h="5292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Nivolumab</a:t>
                      </a:r>
                    </a:p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Bristol-Myers Squibb</a:t>
                      </a:r>
                      <a:endParaRPr lang="en-US" sz="1200" b="0" i="1" dirty="0" smtClean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FFCC00"/>
                    </a:solidFill>
                  </a:tcPr>
                </a:tc>
              </a:tr>
              <a:tr h="886968">
                <a:tc>
                  <a:txBody>
                    <a:bodyPr/>
                    <a:lstStyle/>
                    <a:p>
                      <a:pPr marL="171450" marR="0" indent="-17145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 smtClean="0"/>
                        <a:t>Dako automated IHC assa</a:t>
                      </a:r>
                      <a:r>
                        <a:rPr lang="en-US" sz="1200" kern="1200" baseline="0" dirty="0" smtClean="0"/>
                        <a:t>y </a:t>
                      </a:r>
                      <a:r>
                        <a:rPr lang="en-US" sz="1200" kern="1200" dirty="0" smtClean="0"/>
                        <a:t>(28-8 </a:t>
                      </a:r>
                      <a:r>
                        <a:rPr lang="en-US" sz="1200" kern="1200" dirty="0" err="1" smtClean="0"/>
                        <a:t>Ab</a:t>
                      </a:r>
                      <a:r>
                        <a:rPr lang="en-US" sz="1200" kern="1200" dirty="0" smtClean="0"/>
                        <a:t>)</a:t>
                      </a:r>
                      <a:r>
                        <a:rPr lang="en-US" sz="1200" kern="1200" baseline="30000" dirty="0" smtClean="0"/>
                        <a:t>3,4</a:t>
                      </a:r>
                      <a:endParaRPr lang="en-US" sz="1200" b="1" kern="1200" baseline="30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/>
                </a:tc>
              </a:tr>
              <a:tr h="575559">
                <a:tc>
                  <a:txBody>
                    <a:bodyPr/>
                    <a:lstStyle/>
                    <a:p>
                      <a:pPr marL="171450" indent="-171450" algn="l" defTabSz="457200" rtl="0" eaLnBrk="1" latinLnBrk="0" hangingPunct="1">
                        <a:lnSpc>
                          <a:spcPct val="90000"/>
                        </a:lnSpc>
                        <a:buClrTx/>
                        <a:buFont typeface="Arial" pitchFamily="34" charset="0"/>
                        <a:buChar char="•"/>
                        <a:defRPr/>
                      </a:pPr>
                      <a:r>
                        <a:rPr lang="en-US" sz="1200" kern="1200" dirty="0" smtClean="0"/>
                        <a:t>Surface expression of</a:t>
                      </a:r>
                      <a:r>
                        <a:rPr lang="en-US" sz="1200" kern="1200" baseline="0" dirty="0" smtClean="0"/>
                        <a:t> </a:t>
                      </a:r>
                      <a:r>
                        <a:rPr lang="en-US" sz="1200" kern="1200" dirty="0" smtClean="0"/>
                        <a:t>PD-L1 on tumor cells* </a:t>
                      </a:r>
                      <a:endParaRPr lang="en-US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/>
                </a:tc>
              </a:tr>
              <a:tr h="565200">
                <a:tc>
                  <a:txBody>
                    <a:bodyPr/>
                    <a:lstStyle/>
                    <a:p>
                      <a:pPr marL="171450" indent="-171450" algn="l" defTabSz="457200" rtl="0" eaLnBrk="1" latinLnBrk="0" hangingPunct="1">
                        <a:lnSpc>
                          <a:spcPct val="90000"/>
                        </a:lnSpc>
                        <a:buClrTx/>
                        <a:buFont typeface="Arial" pitchFamily="34" charset="0"/>
                        <a:buChar char="•"/>
                        <a:defRPr/>
                      </a:pPr>
                      <a:r>
                        <a:rPr lang="en-US" sz="1200" kern="1200" dirty="0" smtClean="0"/>
                        <a:t>Archival</a:t>
                      </a:r>
                      <a:r>
                        <a:rPr lang="en-US" sz="1200" kern="1200" baseline="30000" dirty="0" smtClean="0"/>
                        <a:t>4</a:t>
                      </a:r>
                      <a:r>
                        <a:rPr lang="en-US" sz="1200" kern="1200" dirty="0" smtClean="0"/>
                        <a:t> or fresh tissue</a:t>
                      </a:r>
                      <a:endParaRPr lang="en-US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/>
                </a:tc>
              </a:tr>
              <a:tr h="2834640">
                <a:tc>
                  <a:txBody>
                    <a:bodyPr/>
                    <a:lstStyle/>
                    <a:p>
                      <a:pPr marL="171450" indent="-171450" algn="l" defTabSz="457200" rtl="0" eaLnBrk="1" latinLnBrk="0" hangingPunct="1">
                        <a:lnSpc>
                          <a:spcPct val="90000"/>
                        </a:lnSpc>
                        <a:buClrTx/>
                        <a:buFont typeface="Arial" pitchFamily="34" charset="0"/>
                        <a:buNone/>
                        <a:defRPr/>
                      </a:pPr>
                      <a:r>
                        <a:rPr lang="en-US" sz="1200" b="1" u="none" kern="1200" dirty="0" smtClean="0"/>
                        <a:t>IHC Staining: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 smtClean="0"/>
                        <a:t>Strong vs weak expression</a:t>
                      </a:r>
                      <a:r>
                        <a:rPr lang="en-US" sz="1200" kern="1200" baseline="30000" dirty="0" smtClean="0"/>
                        <a:t>3,4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 smtClean="0"/>
                        <a:t>Patients</a:t>
                      </a:r>
                      <a:r>
                        <a:rPr lang="en-US" sz="1200" kern="1200" baseline="0" dirty="0" smtClean="0"/>
                        <a:t> </a:t>
                      </a:r>
                      <a:r>
                        <a:rPr lang="en-US" sz="1200" kern="1200" dirty="0" smtClean="0"/>
                        <a:t>not restricted in </a:t>
                      </a:r>
                      <a:r>
                        <a:rPr lang="en-US" sz="1200" kern="1200" baseline="0" dirty="0" smtClean="0"/>
                        <a:t>PD-L1 status in 2nd- &amp; 3</a:t>
                      </a:r>
                      <a:r>
                        <a:rPr lang="en-US" sz="1200" kern="1200" baseline="30000" dirty="0" smtClean="0"/>
                        <a:t>rd</a:t>
                      </a:r>
                      <a:r>
                        <a:rPr lang="en-US" sz="1200" kern="1200" baseline="0" dirty="0" smtClean="0"/>
                        <a:t>-line</a:t>
                      </a:r>
                      <a:r>
                        <a:rPr lang="en-US" sz="1200" kern="1200" baseline="30000" dirty="0" smtClean="0"/>
                        <a:t>4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 smtClean="0"/>
                        <a:t>Ph III 1st-line trial in PD-L1+</a:t>
                      </a:r>
                      <a:r>
                        <a:rPr lang="en-US" sz="1200" kern="1200" baseline="30000" dirty="0" smtClean="0"/>
                        <a:t>3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US" sz="1200" kern="1200" dirty="0" smtClean="0"/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1200" kern="1200" dirty="0" smtClean="0"/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1200" kern="1200" dirty="0" smtClean="0"/>
                    </a:p>
                    <a:p>
                      <a:pPr defTabSz="457200">
                        <a:lnSpc>
                          <a:spcPct val="90000"/>
                        </a:lnSpc>
                        <a:buClrTx/>
                      </a:pPr>
                      <a:r>
                        <a:rPr lang="en-US" sz="1200" b="1" u="none" dirty="0" smtClean="0"/>
                        <a:t>Tumor PD-L1</a:t>
                      </a:r>
                      <a:r>
                        <a:rPr lang="en-US" sz="1200" b="1" u="none" baseline="0" dirty="0" smtClean="0"/>
                        <a:t> </a:t>
                      </a:r>
                      <a:r>
                        <a:rPr lang="en-US" sz="1200" b="1" u="none" dirty="0" smtClean="0"/>
                        <a:t>expression:</a:t>
                      </a:r>
                      <a:r>
                        <a:rPr lang="en-US" sz="1200" b="0" u="none" kern="1200" baseline="30000" dirty="0" smtClean="0"/>
                        <a:t>4</a:t>
                      </a:r>
                      <a:endParaRPr lang="en-US" sz="1200" b="1" u="none" baseline="30000" dirty="0" smtClean="0"/>
                    </a:p>
                    <a:p>
                      <a:pPr marL="115888" indent="-115888" defTabSz="457200">
                        <a:lnSpc>
                          <a:spcPct val="90000"/>
                        </a:lnSpc>
                        <a:buClrTx/>
                        <a:buFont typeface="Arial" pitchFamily="34" charset="0"/>
                        <a:buChar char="•"/>
                      </a:pPr>
                      <a:r>
                        <a:rPr lang="en-US" sz="1200" b="0" dirty="0" smtClean="0"/>
                        <a:t>5% PD-L1</a:t>
                      </a:r>
                      <a:r>
                        <a:rPr lang="en-US" sz="1200" b="0" baseline="30000" dirty="0" smtClean="0"/>
                        <a:t>+</a:t>
                      </a:r>
                      <a:r>
                        <a:rPr lang="en-US" sz="1200" b="0" dirty="0" smtClean="0"/>
                        <a:t> cut-off: 49%</a:t>
                      </a:r>
                      <a:r>
                        <a:rPr lang="en-US" sz="1200" b="0" baseline="0" dirty="0" smtClean="0"/>
                        <a:t> </a:t>
                      </a:r>
                      <a:r>
                        <a:rPr lang="en-US" sz="1200" b="0" dirty="0" smtClean="0"/>
                        <a:t>(33/68)</a:t>
                      </a:r>
                      <a:r>
                        <a:rPr lang="en-US" sz="1200" b="0" baseline="30000" dirty="0" smtClean="0"/>
                        <a:t>4</a:t>
                      </a:r>
                    </a:p>
                  </a:txBody>
                  <a:tcPr marL="72000" marR="72000" marT="36000" marB="36000"/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5052611" y="1276350"/>
          <a:ext cx="2029551" cy="539200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29551"/>
              </a:tblGrid>
              <a:tr h="52920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MPDL3280A</a:t>
                      </a:r>
                    </a:p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200" kern="1200" dirty="0" smtClean="0">
                          <a:solidFill>
                            <a:srgbClr val="000000"/>
                          </a:solidFill>
                        </a:rPr>
                        <a:t>Roche/Genentech</a:t>
                      </a:r>
                      <a:endParaRPr lang="en-US" sz="1200" b="0" i="1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86968">
                <a:tc>
                  <a:txBody>
                    <a:bodyPr/>
                    <a:lstStyle/>
                    <a:p>
                      <a:pPr marL="171450" marR="0" indent="-17145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 smtClean="0"/>
                        <a:t>Ventana automated IHC assay</a:t>
                      </a:r>
                      <a:endParaRPr lang="en-US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/>
                </a:tc>
              </a:tr>
              <a:tr h="576000">
                <a:tc>
                  <a:txBody>
                    <a:bodyPr/>
                    <a:lstStyle/>
                    <a:p>
                      <a:pPr marL="171450" indent="-171450" algn="l" defTabSz="457200" rtl="0" eaLnBrk="1" latinLnBrk="0" hangingPunct="1">
                        <a:lnSpc>
                          <a:spcPct val="90000"/>
                        </a:lnSpc>
                        <a:buClrTx/>
                        <a:buFont typeface="Arial" pitchFamily="34" charset="0"/>
                        <a:buChar char="•"/>
                        <a:defRPr/>
                      </a:pPr>
                      <a:r>
                        <a:rPr lang="en-US" sz="1200" kern="1200" dirty="0" smtClean="0"/>
                        <a:t>Surface expression of PD-L1 on</a:t>
                      </a:r>
                      <a:r>
                        <a:rPr lang="en-US" sz="1200" kern="1200" baseline="0" dirty="0" smtClean="0"/>
                        <a:t> TILs</a:t>
                      </a:r>
                      <a:r>
                        <a:rPr lang="en-US" sz="1200" kern="1200" baseline="30000" dirty="0" smtClean="0"/>
                        <a:t>5</a:t>
                      </a:r>
                      <a:endParaRPr lang="en-US" sz="1200" b="1" kern="1200" baseline="30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/>
                </a:tc>
              </a:tr>
              <a:tr h="565200">
                <a:tc>
                  <a:txBody>
                    <a:bodyPr/>
                    <a:lstStyle/>
                    <a:p>
                      <a:pPr marL="171450" indent="-171450" algn="l" defTabSz="457200" rtl="0" eaLnBrk="1" latinLnBrk="0" hangingPunct="1">
                        <a:lnSpc>
                          <a:spcPct val="90000"/>
                        </a:lnSpc>
                        <a:buClrTx/>
                        <a:buFont typeface="Arial" pitchFamily="34" charset="0"/>
                        <a:buChar char="•"/>
                        <a:defRPr/>
                      </a:pPr>
                      <a:r>
                        <a:rPr lang="en-US" sz="1200" kern="1200" dirty="0" smtClean="0"/>
                        <a:t>Archival or fresh tissue</a:t>
                      </a:r>
                      <a:endParaRPr lang="en-US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/>
                </a:tc>
              </a:tr>
              <a:tr h="2834640">
                <a:tc>
                  <a:txBody>
                    <a:bodyPr/>
                    <a:lstStyle/>
                    <a:p>
                      <a:pPr defTabSz="457200">
                        <a:lnSpc>
                          <a:spcPct val="90000"/>
                        </a:lnSpc>
                        <a:buClrTx/>
                        <a:defRPr/>
                      </a:pPr>
                      <a:r>
                        <a:rPr lang="en-US" sz="1200" b="1" u="none" dirty="0" smtClean="0"/>
                        <a:t>IHC Staining intensity </a:t>
                      </a:r>
                    </a:p>
                    <a:p>
                      <a:pPr defTabSz="457200">
                        <a:lnSpc>
                          <a:spcPct val="90000"/>
                        </a:lnSpc>
                        <a:buClrTx/>
                        <a:defRPr/>
                      </a:pPr>
                      <a:r>
                        <a:rPr lang="en-US" sz="1200" b="1" u="none" dirty="0" smtClean="0"/>
                        <a:t>(0, 1, 2, 3):</a:t>
                      </a:r>
                      <a:endParaRPr lang="en-US" sz="1200" b="1" u="none" baseline="30000" dirty="0" smtClean="0"/>
                    </a:p>
                    <a:p>
                      <a:pPr marL="171450" indent="-171450" defTabSz="457200">
                        <a:lnSpc>
                          <a:spcPct val="90000"/>
                        </a:lnSpc>
                        <a:buClrTx/>
                        <a:buFont typeface="Arial" pitchFamily="34" charset="0"/>
                        <a:buChar char="•"/>
                        <a:defRPr/>
                      </a:pPr>
                      <a:r>
                        <a:rPr lang="en-US" sz="1200" dirty="0" smtClean="0"/>
                        <a:t>IHC 3 (≥10% PD-L1</a:t>
                      </a:r>
                      <a:r>
                        <a:rPr lang="en-US" sz="1200" baseline="30000" dirty="0" smtClean="0"/>
                        <a:t>+</a:t>
                      </a:r>
                      <a:r>
                        <a:rPr lang="en-US" sz="1200" dirty="0" smtClean="0"/>
                        <a:t>): Ph III trial</a:t>
                      </a:r>
                      <a:r>
                        <a:rPr lang="en-US" sz="1200" baseline="30000" dirty="0" smtClean="0"/>
                        <a:t>5</a:t>
                      </a:r>
                    </a:p>
                    <a:p>
                      <a:pPr marL="171450" indent="-171450" defTabSz="457200">
                        <a:lnSpc>
                          <a:spcPct val="90000"/>
                        </a:lnSpc>
                        <a:buClrTx/>
                        <a:buFont typeface="Arial" pitchFamily="34" charset="0"/>
                        <a:buChar char="•"/>
                        <a:defRPr/>
                      </a:pPr>
                      <a:r>
                        <a:rPr lang="en-US" sz="1200" dirty="0" smtClean="0"/>
                        <a:t>IHC 2,3 (≥5% PD-L1</a:t>
                      </a:r>
                      <a:r>
                        <a:rPr lang="en-US" sz="1200" baseline="30000" dirty="0" smtClean="0"/>
                        <a:t>+</a:t>
                      </a:r>
                      <a:r>
                        <a:rPr lang="en-US" sz="1200" dirty="0" smtClean="0"/>
                        <a:t>)</a:t>
                      </a:r>
                      <a:r>
                        <a:rPr lang="en-US" sz="1200" baseline="30000" dirty="0" smtClean="0"/>
                        <a:t>5</a:t>
                      </a:r>
                    </a:p>
                    <a:p>
                      <a:pPr marL="171450" indent="-171450" defTabSz="457200">
                        <a:lnSpc>
                          <a:spcPct val="90000"/>
                        </a:lnSpc>
                        <a:buClrTx/>
                        <a:buFont typeface="Arial" pitchFamily="34" charset="0"/>
                        <a:buChar char="•"/>
                        <a:defRPr/>
                      </a:pPr>
                      <a:r>
                        <a:rPr lang="en-US" sz="1200" dirty="0" smtClean="0"/>
                        <a:t>IHC 1,2,3 (≥1% PD-L1</a:t>
                      </a:r>
                      <a:r>
                        <a:rPr lang="en-US" sz="1200" baseline="30000" dirty="0" smtClean="0"/>
                        <a:t>+</a:t>
                      </a:r>
                      <a:r>
                        <a:rPr lang="en-US" sz="1200" dirty="0" smtClean="0"/>
                        <a:t>)</a:t>
                      </a:r>
                      <a:r>
                        <a:rPr lang="en-US" sz="1200" baseline="30000" dirty="0" smtClean="0"/>
                        <a:t>5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dirty="0" smtClean="0"/>
                        <a:t>IHC 1, 0, or unknown 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 smtClean="0"/>
                        <a:t>PD-L1 expression</a:t>
                      </a:r>
                      <a:r>
                        <a:rPr lang="en-US" sz="1200" kern="1200" baseline="0" dirty="0" smtClean="0"/>
                        <a:t> required for NSCLC for enrollment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00" dirty="0" smtClean="0"/>
                        <a:t>x</a:t>
                      </a:r>
                    </a:p>
                    <a:p>
                      <a:pPr defTabSz="457200">
                        <a:lnSpc>
                          <a:spcPct val="90000"/>
                        </a:lnSpc>
                        <a:buClrTx/>
                        <a:defRPr/>
                      </a:pPr>
                      <a:r>
                        <a:rPr lang="en-US" sz="1200" b="1" u="none" dirty="0" smtClean="0"/>
                        <a:t>TIL PD-L1 expression:</a:t>
                      </a:r>
                      <a:r>
                        <a:rPr lang="en-US" sz="1200" baseline="30000" dirty="0" smtClean="0"/>
                        <a:t>5,6</a:t>
                      </a:r>
                      <a:endParaRPr lang="en-US" sz="1200" b="1" u="none" dirty="0" smtClean="0"/>
                    </a:p>
                    <a:p>
                      <a:pPr marL="114300" indent="-114300" defTabSz="457200">
                        <a:lnSpc>
                          <a:spcPct val="90000"/>
                        </a:lnSpc>
                        <a:buClrTx/>
                        <a:buFont typeface="Arial" pitchFamily="34" charset="0"/>
                        <a:buChar char="•"/>
                        <a:defRPr/>
                      </a:pPr>
                      <a:r>
                        <a:rPr lang="en-US" sz="1200" b="0" u="none" dirty="0" smtClean="0"/>
                        <a:t>IHC 3 (≥10% </a:t>
                      </a:r>
                      <a:r>
                        <a:rPr lang="en-US" sz="1200" b="0" dirty="0" smtClean="0"/>
                        <a:t>PD-L1</a:t>
                      </a:r>
                      <a:r>
                        <a:rPr lang="en-US" sz="1200" b="0" baseline="30000" dirty="0" smtClean="0"/>
                        <a:t>+</a:t>
                      </a:r>
                      <a:r>
                        <a:rPr lang="en-US" sz="1200" b="0" dirty="0" smtClean="0"/>
                        <a:t>): </a:t>
                      </a:r>
                      <a:r>
                        <a:rPr lang="en-US" sz="1200" b="0" u="none" dirty="0" smtClean="0"/>
                        <a:t>11% (6/53) </a:t>
                      </a:r>
                      <a:endParaRPr lang="en-US" sz="1200" b="0" dirty="0" smtClean="0"/>
                    </a:p>
                    <a:p>
                      <a:pPr marL="114300" indent="-114300" defTabSz="457200">
                        <a:lnSpc>
                          <a:spcPct val="90000"/>
                        </a:lnSpc>
                        <a:buClrTx/>
                        <a:buFont typeface="Arial" pitchFamily="34" charset="0"/>
                        <a:buChar char="•"/>
                        <a:defRPr/>
                      </a:pPr>
                      <a:r>
                        <a:rPr lang="en-US" sz="1200" b="0" dirty="0" smtClean="0"/>
                        <a:t>PD-L1 low</a:t>
                      </a:r>
                      <a:r>
                        <a:rPr lang="en-US" sz="1200" b="0" baseline="30000" dirty="0" smtClean="0"/>
                        <a:t> </a:t>
                      </a:r>
                      <a:r>
                        <a:rPr lang="en-US" sz="1200" b="0" dirty="0" smtClean="0"/>
                        <a:t>(IHC 1, 0): 75% (40/53)  </a:t>
                      </a:r>
                      <a:endParaRPr lang="en-US" sz="12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72000" marR="72000" marT="36000" marB="36000"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7130972" y="1276347"/>
          <a:ext cx="1944000" cy="541638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44000"/>
              </a:tblGrid>
              <a:tr h="53339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solidFill>
                            <a:srgbClr val="000000"/>
                          </a:solidFill>
                        </a:rPr>
                        <a:t>MEDI4736</a:t>
                      </a:r>
                    </a:p>
                    <a:p>
                      <a:pPr algn="ctr"/>
                      <a:r>
                        <a:rPr lang="en-US" sz="1200" kern="1200" dirty="0" smtClean="0">
                          <a:solidFill>
                            <a:srgbClr val="000000"/>
                          </a:solidFill>
                        </a:rPr>
                        <a:t>AstraZeneca</a:t>
                      </a:r>
                      <a:endParaRPr lang="en-US" sz="1200" b="0" i="1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</a:tr>
              <a:tr h="857256">
                <a:tc>
                  <a:txBody>
                    <a:bodyPr/>
                    <a:lstStyle/>
                    <a:p>
                      <a:pPr marL="171450" marR="0" indent="-17145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200" kern="1200" dirty="0" smtClean="0"/>
                        <a:t>1</a:t>
                      </a:r>
                      <a:r>
                        <a:rPr lang="en-US" sz="1200" kern="1200" baseline="30000" dirty="0" smtClean="0"/>
                        <a:t>st</a:t>
                      </a:r>
                      <a:r>
                        <a:rPr lang="en-US" sz="1200" kern="1200" dirty="0" smtClean="0"/>
                        <a:t> generation or Ventana automated IHC </a:t>
                      </a:r>
                      <a:r>
                        <a:rPr lang="en-US" sz="1050" b="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05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BenchMark ULTRA) </a:t>
                      </a:r>
                      <a:r>
                        <a:rPr lang="en-US" sz="1200" kern="1200" dirty="0" smtClean="0"/>
                        <a:t>assay</a:t>
                      </a:r>
                      <a:r>
                        <a:rPr lang="en-US" sz="1200" b="1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(Ventana PD-L1 (SP263) clone)</a:t>
                      </a:r>
                      <a:r>
                        <a:rPr lang="en-US" sz="10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7,8</a:t>
                      </a:r>
                      <a:endParaRPr lang="en-US" sz="1200" kern="1200" baseline="300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0EBB3"/>
                    </a:solidFill>
                  </a:tcPr>
                </a:tc>
              </a:tr>
              <a:tr h="606279">
                <a:tc>
                  <a:txBody>
                    <a:bodyPr/>
                    <a:lstStyle/>
                    <a:p>
                      <a:pPr marL="171450" indent="-171450" algn="l" defTabSz="457200" rtl="0" eaLnBrk="1" latinLnBrk="0" hangingPunct="1">
                        <a:lnSpc>
                          <a:spcPct val="90000"/>
                        </a:lnSpc>
                        <a:buClrTx/>
                        <a:buFont typeface="Arial" pitchFamily="34" charset="0"/>
                        <a:buChar char="•"/>
                        <a:defRPr/>
                      </a:pPr>
                      <a:r>
                        <a:rPr lang="en-US" sz="1200" kern="1200" dirty="0" smtClean="0"/>
                        <a:t>Surface expression of PD-L1 on TILs</a:t>
                      </a:r>
                      <a:endParaRPr lang="en-US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DF7E1"/>
                    </a:solidFill>
                  </a:tcPr>
                </a:tc>
              </a:tr>
              <a:tr h="569682">
                <a:tc>
                  <a:txBody>
                    <a:bodyPr/>
                    <a:lstStyle/>
                    <a:p>
                      <a:pPr marL="171450" indent="-171450" algn="l" defTabSz="457200" rtl="0" eaLnBrk="1" latinLnBrk="0" hangingPunct="1">
                        <a:lnSpc>
                          <a:spcPct val="90000"/>
                        </a:lnSpc>
                        <a:buClrTx/>
                        <a:buFont typeface="Arial" pitchFamily="34" charset="0"/>
                        <a:buChar char="•"/>
                        <a:defRPr/>
                      </a:pPr>
                      <a:r>
                        <a:rPr lang="en-US" sz="1200" kern="1200" dirty="0" smtClean="0"/>
                        <a:t>PhI:</a:t>
                      </a:r>
                      <a:r>
                        <a:rPr lang="en-US" sz="1200" kern="1200" baseline="0" dirty="0" smtClean="0"/>
                        <a:t> F</a:t>
                      </a:r>
                      <a:r>
                        <a:rPr lang="en-US" sz="1200" kern="1200" dirty="0" smtClean="0"/>
                        <a:t>resh tissue</a:t>
                      </a:r>
                      <a:endParaRPr lang="en-US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D0EBB3"/>
                    </a:solidFill>
                  </a:tcPr>
                </a:tc>
              </a:tr>
              <a:tr h="2840636">
                <a:tc>
                  <a:txBody>
                    <a:bodyPr/>
                    <a:lstStyle/>
                    <a:p>
                      <a:pPr defTabSz="457200">
                        <a:lnSpc>
                          <a:spcPct val="90000"/>
                        </a:lnSpc>
                        <a:buClrTx/>
                        <a:defRPr/>
                      </a:pPr>
                      <a:r>
                        <a:rPr lang="en-US" sz="1200" b="1" u="none" dirty="0" smtClean="0"/>
                        <a:t>IHC Staining intensity:</a:t>
                      </a:r>
                      <a:endParaRPr lang="en-US" sz="1200" b="1" u="none" baseline="30000" dirty="0" smtClean="0"/>
                    </a:p>
                    <a:p>
                      <a:pPr marL="171450" indent="-171450" defTabSz="457200">
                        <a:lnSpc>
                          <a:spcPct val="90000"/>
                        </a:lnSpc>
                        <a:buClrTx/>
                        <a:buFont typeface="Arial" pitchFamily="34" charset="0"/>
                        <a:buChar char="•"/>
                        <a:defRPr/>
                      </a:pPr>
                      <a:r>
                        <a:rPr lang="en-US" sz="1200" u="none" dirty="0" smtClean="0"/>
                        <a:t>Not presented</a:t>
                      </a:r>
                      <a:r>
                        <a:rPr lang="en-US" sz="1200" u="none" baseline="0" dirty="0" smtClean="0"/>
                        <a:t> to </a:t>
                      </a:r>
                      <a:r>
                        <a:rPr lang="en-US" sz="1200" baseline="0" dirty="0" smtClean="0"/>
                        <a:t>date</a:t>
                      </a:r>
                      <a:r>
                        <a:rPr lang="en-US" sz="1200" baseline="30000" dirty="0" smtClean="0"/>
                        <a:t>7,8,9</a:t>
                      </a:r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US" sz="1200" dirty="0" smtClean="0"/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US" sz="1200" dirty="0" smtClean="0"/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US" sz="1200" dirty="0" smtClean="0"/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US" sz="1200" dirty="0" smtClean="0"/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US" sz="1200" dirty="0" smtClean="0"/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US" sz="1200" dirty="0" smtClean="0"/>
                    </a:p>
                    <a:p>
                      <a:pPr marL="171450" marR="0" indent="-171450" algn="l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endParaRPr lang="en-US" sz="1200" dirty="0" smtClean="0"/>
                    </a:p>
                    <a:p>
                      <a:pPr defTabSz="457200">
                        <a:lnSpc>
                          <a:spcPct val="90000"/>
                        </a:lnSpc>
                        <a:buClrTx/>
                        <a:defRPr/>
                      </a:pPr>
                      <a:endParaRPr lang="en-US" sz="1200" b="1" u="none" dirty="0" smtClean="0"/>
                    </a:p>
                    <a:p>
                      <a:pPr defTabSz="457200">
                        <a:lnSpc>
                          <a:spcPct val="90000"/>
                        </a:lnSpc>
                        <a:buClrTx/>
                        <a:defRPr/>
                      </a:pPr>
                      <a:r>
                        <a:rPr lang="en-US" sz="1200" b="1" u="none" dirty="0" smtClean="0"/>
                        <a:t>TIL PD-L1</a:t>
                      </a:r>
                      <a:r>
                        <a:rPr lang="en-US" sz="1200" b="1" u="none" baseline="0" dirty="0" smtClean="0"/>
                        <a:t> </a:t>
                      </a:r>
                      <a:r>
                        <a:rPr lang="en-US" sz="1200" b="1" u="none" dirty="0" smtClean="0"/>
                        <a:t>expression:</a:t>
                      </a:r>
                    </a:p>
                    <a:p>
                      <a:pPr marL="114300" indent="-114300" defTabSz="457200">
                        <a:lnSpc>
                          <a:spcPct val="90000"/>
                        </a:lnSpc>
                        <a:buClrTx/>
                        <a:buFont typeface="Arial" pitchFamily="34" charset="0"/>
                        <a:buChar char="•"/>
                        <a:defRPr/>
                      </a:pPr>
                      <a:r>
                        <a:rPr lang="en-US" sz="1200" b="0" dirty="0" smtClean="0"/>
                        <a:t>Not presented to date</a:t>
                      </a:r>
                      <a:r>
                        <a:rPr lang="en-US" sz="1200" b="0" baseline="30000" dirty="0" smtClean="0"/>
                        <a:t>7,8,9</a:t>
                      </a:r>
                    </a:p>
                    <a:p>
                      <a:pPr marL="114300" indent="-114300" defTabSz="457200">
                        <a:lnSpc>
                          <a:spcPct val="90000"/>
                        </a:lnSpc>
                        <a:buClrTx/>
                        <a:buFont typeface="Arial" pitchFamily="34" charset="0"/>
                        <a:buNone/>
                        <a:defRPr/>
                      </a:pPr>
                      <a:endParaRPr lang="en-US" sz="1200" b="0" baseline="30000" dirty="0" smtClean="0"/>
                    </a:p>
                    <a:p>
                      <a:pPr marL="114300" indent="-114300" defTabSz="457200">
                        <a:lnSpc>
                          <a:spcPct val="90000"/>
                        </a:lnSpc>
                        <a:buClrTx/>
                        <a:buFont typeface="Arial" pitchFamily="34" charset="0"/>
                        <a:buChar char="•"/>
                        <a:defRPr/>
                      </a:pPr>
                      <a:endParaRPr lang="en-US" sz="1200" b="0" baseline="30000" dirty="0" smtClean="0"/>
                    </a:p>
                    <a:p>
                      <a:pPr marL="114300" indent="-114300" defTabSz="457200">
                        <a:lnSpc>
                          <a:spcPct val="90000"/>
                        </a:lnSpc>
                        <a:buClrTx/>
                        <a:buFont typeface="Arial" pitchFamily="34" charset="0"/>
                        <a:buChar char="•"/>
                        <a:defRPr/>
                      </a:pPr>
                      <a:endParaRPr lang="en-US" sz="1200" b="0" baseline="30000" dirty="0" smtClean="0"/>
                    </a:p>
                  </a:txBody>
                  <a:tcPr marL="72000" marR="72000" marT="36000" marB="36000">
                    <a:solidFill>
                      <a:srgbClr val="EDF7E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161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307041"/>
            <a:ext cx="8851900" cy="1143000"/>
          </a:xfrm>
        </p:spPr>
        <p:txBody>
          <a:bodyPr/>
          <a:lstStyle/>
          <a:p>
            <a:r>
              <a:rPr lang="en-US" dirty="0" smtClean="0"/>
              <a:t>Historical Cases of Spontaneous Regression of Cancer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2368E-6D11-0940-BE4B-2F34E0C1E747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3"/>
          </p:nvPr>
        </p:nvSpPr>
        <p:spPr>
          <a:xfrm>
            <a:off x="3263900" y="2260600"/>
            <a:ext cx="5715000" cy="4165600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Rohdenburg</a:t>
            </a:r>
            <a:r>
              <a:rPr lang="en-US" dirty="0"/>
              <a:t> </a:t>
            </a:r>
            <a:r>
              <a:rPr lang="en-US" dirty="0" smtClean="0"/>
              <a:t>summarized </a:t>
            </a:r>
            <a:r>
              <a:rPr lang="en-US" dirty="0"/>
              <a:t>185 spontaneous </a:t>
            </a:r>
            <a:r>
              <a:rPr lang="en-US" dirty="0" smtClean="0"/>
              <a:t>regressions, 1918 </a:t>
            </a:r>
            <a:endParaRPr lang="en-US" dirty="0"/>
          </a:p>
          <a:p>
            <a:r>
              <a:rPr lang="en-US" dirty="0" err="1"/>
              <a:t>Fauvet</a:t>
            </a:r>
            <a:r>
              <a:rPr lang="en-US" dirty="0"/>
              <a:t> reported 202 cases between 1960–</a:t>
            </a:r>
            <a:r>
              <a:rPr lang="en-US" dirty="0" smtClean="0"/>
              <a:t>1964</a:t>
            </a:r>
            <a:endParaRPr lang="en-US" dirty="0"/>
          </a:p>
          <a:p>
            <a:r>
              <a:rPr lang="en-US" dirty="0"/>
              <a:t>Boyd reported 98 cases in </a:t>
            </a:r>
            <a:r>
              <a:rPr lang="en-US" dirty="0" smtClean="0"/>
              <a:t>1966</a:t>
            </a:r>
            <a:r>
              <a:rPr lang="en-US" dirty="0"/>
              <a:t> </a:t>
            </a:r>
          </a:p>
          <a:p>
            <a:r>
              <a:rPr lang="en-US" dirty="0"/>
              <a:t>Everson and Cole described 176 cases between 1900–</a:t>
            </a:r>
            <a:r>
              <a:rPr lang="en-US" dirty="0" smtClean="0"/>
              <a:t>1960</a:t>
            </a:r>
            <a:endParaRPr lang="en-US" dirty="0"/>
          </a:p>
          <a:p>
            <a:r>
              <a:rPr lang="en-US" dirty="0"/>
              <a:t>Challis summarized 489 cases between 1900–</a:t>
            </a:r>
            <a:r>
              <a:rPr lang="en-US" dirty="0" smtClean="0"/>
              <a:t>1987</a:t>
            </a:r>
            <a:endParaRPr lang="en-US" dirty="0"/>
          </a:p>
          <a:p>
            <a:r>
              <a:rPr lang="en-US" dirty="0" err="1"/>
              <a:t>Hobohm</a:t>
            </a:r>
            <a:r>
              <a:rPr lang="en-US" dirty="0"/>
              <a:t>, in a meta-analysis, investigated about 1000 </a:t>
            </a:r>
            <a:r>
              <a:rPr lang="en-US" dirty="0" smtClean="0"/>
              <a:t>cases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/>
              <a:t>Frequency was estimated to be about 1 in 100,000 </a:t>
            </a:r>
            <a:r>
              <a:rPr lang="en-US" dirty="0" smtClean="0"/>
              <a:t>cancers</a:t>
            </a:r>
          </a:p>
          <a:p>
            <a:pPr marL="349250" lvl="1" indent="0">
              <a:buNone/>
            </a:pPr>
            <a:endParaRPr lang="en-US" dirty="0"/>
          </a:p>
        </p:txBody>
      </p:sp>
      <p:pic>
        <p:nvPicPr>
          <p:cNvPr id="8" name="Picture 7" descr="0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25963"/>
            <a:ext cx="3276600" cy="416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3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Renal Cancer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05473-8A16-984C-A8AF-DA560C1156E1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90555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Renal Cell Cancer anti-PD1 </a:t>
            </a:r>
            <a:r>
              <a:rPr lang="en-US" dirty="0" err="1" smtClean="0"/>
              <a:t>mAb</a:t>
            </a:r>
            <a:r>
              <a:rPr lang="en-US" dirty="0" smtClean="0"/>
              <a:t>  10mg/kg cohort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2368E-6D11-0940-BE4B-2F34E0C1E747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51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734" y="1815620"/>
            <a:ext cx="7263536" cy="485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Solid Tumors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05473-8A16-984C-A8AF-DA560C1156E1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219525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8734" y="99608"/>
            <a:ext cx="8229600" cy="865592"/>
          </a:xfrm>
        </p:spPr>
        <p:txBody>
          <a:bodyPr/>
          <a:lstStyle/>
          <a:p>
            <a:r>
              <a:rPr lang="en-US" dirty="0" smtClean="0"/>
              <a:t>MEDI4736 PDL1 </a:t>
            </a:r>
            <a:r>
              <a:rPr lang="en-US" dirty="0" err="1" smtClean="0"/>
              <a:t>mAb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Segal ASCO 2014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2368E-6D11-0940-BE4B-2F34E0C1E747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53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pic>
        <p:nvPicPr>
          <p:cNvPr id="8" name="Picture 7" descr="MEDI4736 Head Neck Response Segal ASCO 2014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52" y="1202079"/>
            <a:ext cx="8472148" cy="565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945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25008"/>
            <a:ext cx="8229600" cy="628526"/>
          </a:xfrm>
        </p:spPr>
        <p:txBody>
          <a:bodyPr/>
          <a:lstStyle/>
          <a:p>
            <a:r>
              <a:rPr lang="en-US" dirty="0" smtClean="0"/>
              <a:t>MEDI4736 PDL1 </a:t>
            </a:r>
            <a:r>
              <a:rPr lang="en-US" dirty="0" err="1" smtClean="0"/>
              <a:t>mAb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Segal ASCO 2014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2368E-6D11-0940-BE4B-2F34E0C1E747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54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pic>
        <p:nvPicPr>
          <p:cNvPr id="3" name="Picture 2" descr="MEDI4736 Lung SCCHN waterfall Segal ASCO 2014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1" y="971189"/>
            <a:ext cx="8915646" cy="588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935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1267"/>
          </a:xfrm>
        </p:spPr>
        <p:txBody>
          <a:bodyPr/>
          <a:lstStyle/>
          <a:p>
            <a:r>
              <a:rPr lang="en-US" dirty="0" smtClean="0"/>
              <a:t>MEDI4736 PDL1 </a:t>
            </a:r>
            <a:r>
              <a:rPr lang="en-US" dirty="0" err="1" smtClean="0"/>
              <a:t>mAb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Segal ASCO 2014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2368E-6D11-0940-BE4B-2F34E0C1E747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55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pic>
        <p:nvPicPr>
          <p:cNvPr id="3" name="Picture 2" descr="GastroEsophageal Pancreatic waterfall MEDI4736 Segal ASCO 2014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18" y="1075267"/>
            <a:ext cx="8861427" cy="578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665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Correlates &amp; </a:t>
            </a:r>
            <a:r>
              <a:rPr lang="en-US" dirty="0" err="1" smtClean="0"/>
              <a:t>BioMarkers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286000"/>
            <a:ext cx="7704836" cy="43815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Presence of Tumor Infiltrating Lymphocytes</a:t>
            </a:r>
          </a:p>
          <a:p>
            <a:r>
              <a:rPr lang="en-US" sz="2400" dirty="0" smtClean="0"/>
              <a:t>Auto-immunity</a:t>
            </a:r>
          </a:p>
          <a:p>
            <a:r>
              <a:rPr lang="en-US" sz="2400" dirty="0" smtClean="0"/>
              <a:t>PDL1 expression:  On tumor &amp; immune cells</a:t>
            </a:r>
          </a:p>
          <a:p>
            <a:r>
              <a:rPr lang="en-US" sz="2400" dirty="0" smtClean="0"/>
              <a:t>Mutation load (</a:t>
            </a:r>
            <a:r>
              <a:rPr lang="en-US" sz="2400" dirty="0" err="1" smtClean="0"/>
              <a:t>Mutanome</a:t>
            </a:r>
            <a:r>
              <a:rPr lang="en-US" sz="2400" dirty="0" smtClean="0"/>
              <a:t>) </a:t>
            </a:r>
          </a:p>
          <a:p>
            <a:pPr lvl="1"/>
            <a:r>
              <a:rPr lang="en-US" sz="2400" dirty="0" smtClean="0"/>
              <a:t>Carcinogen exposure</a:t>
            </a:r>
          </a:p>
          <a:p>
            <a:pPr lvl="1"/>
            <a:r>
              <a:rPr lang="en-US" sz="2400" dirty="0" smtClean="0"/>
              <a:t>Smoking status</a:t>
            </a:r>
          </a:p>
          <a:p>
            <a:pPr lvl="1"/>
            <a:r>
              <a:rPr lang="en-US" sz="2400" dirty="0" err="1" smtClean="0"/>
              <a:t>Hypermutators</a:t>
            </a:r>
            <a:r>
              <a:rPr lang="en-US" sz="2400" dirty="0" smtClean="0"/>
              <a:t> (BRCA, Lynch Syndrome) </a:t>
            </a:r>
          </a:p>
          <a:p>
            <a:pPr lvl="1"/>
            <a:r>
              <a:rPr lang="en-US" sz="2400" dirty="0" smtClean="0"/>
              <a:t>Viral mediated tumors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DF4FE-7B17-774A-8647-B4ED16F4DBB9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56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8823228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PDL1 Tumor Expression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9666" y="2462742"/>
            <a:ext cx="7656512" cy="1745191"/>
          </a:xfrm>
        </p:spPr>
        <p:txBody>
          <a:bodyPr>
            <a:noAutofit/>
          </a:bodyPr>
          <a:lstStyle/>
          <a:p>
            <a:r>
              <a:rPr lang="en-US" sz="2400" dirty="0" smtClean="0"/>
              <a:t>Distinct mechanisms of PDL1 expression:</a:t>
            </a:r>
          </a:p>
          <a:p>
            <a:pPr lvl="1"/>
            <a:r>
              <a:rPr lang="en-US" sz="2400" dirty="0" smtClean="0"/>
              <a:t>Interferon </a:t>
            </a:r>
            <a:r>
              <a:rPr lang="en-US" sz="2400" dirty="0"/>
              <a:t>gamma induced dynamic </a:t>
            </a:r>
            <a:r>
              <a:rPr lang="en-US" sz="2400" dirty="0" err="1"/>
              <a:t>upregulation</a:t>
            </a:r>
            <a:r>
              <a:rPr lang="en-US" sz="2400" dirty="0"/>
              <a:t> in the inflammatory tumor </a:t>
            </a:r>
            <a:r>
              <a:rPr lang="en-US" sz="2400" dirty="0" smtClean="0"/>
              <a:t>microenvironment</a:t>
            </a:r>
            <a:r>
              <a:rPr lang="en-US" sz="2400" dirty="0"/>
              <a:t> </a:t>
            </a:r>
            <a:r>
              <a:rPr lang="en-US" sz="2400" dirty="0" smtClean="0"/>
              <a:t>(“adaptive resistance”)</a:t>
            </a:r>
            <a:endParaRPr lang="en-US" sz="2400" dirty="0"/>
          </a:p>
          <a:p>
            <a:pPr lvl="1"/>
            <a:r>
              <a:rPr lang="en-US" sz="2400" dirty="0" smtClean="0"/>
              <a:t>Oncogenic </a:t>
            </a:r>
            <a:r>
              <a:rPr lang="en-US" sz="2400" dirty="0"/>
              <a:t>driver mutations that constitutively express PDL1</a:t>
            </a:r>
          </a:p>
          <a:p>
            <a:pPr lvl="1"/>
            <a:r>
              <a:rPr lang="en-US" sz="2400" dirty="0" smtClean="0"/>
              <a:t>Epithelial </a:t>
            </a:r>
            <a:r>
              <a:rPr lang="en-US" sz="2400" dirty="0"/>
              <a:t>to </a:t>
            </a:r>
            <a:r>
              <a:rPr lang="en-US" sz="2400" dirty="0" err="1"/>
              <a:t>Mesenchymal</a:t>
            </a:r>
            <a:r>
              <a:rPr lang="en-US" sz="2400" dirty="0"/>
              <a:t> </a:t>
            </a:r>
            <a:r>
              <a:rPr lang="en-US" sz="2400" dirty="0" smtClean="0"/>
              <a:t>transformation (EMT) </a:t>
            </a:r>
            <a:r>
              <a:rPr lang="en-US" sz="2400" dirty="0"/>
              <a:t>of the carcinoma </a:t>
            </a:r>
            <a:r>
              <a:rPr lang="en-US" sz="2400" dirty="0" smtClean="0"/>
              <a:t>phenotype 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FE736-2A56-0047-B8E8-77047999E8F7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0C60F-5DC1-1045-88D9-94978E8FACAC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57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8255574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549" y="990600"/>
            <a:ext cx="8513886" cy="1309272"/>
          </a:xfrm>
        </p:spPr>
        <p:txBody>
          <a:bodyPr>
            <a:noAutofit/>
          </a:bodyPr>
          <a:lstStyle/>
          <a:p>
            <a:r>
              <a:rPr lang="en-US" sz="4000" dirty="0"/>
              <a:t>Biomarkers and Associations </a:t>
            </a:r>
            <a:r>
              <a:rPr lang="en-US" sz="4000" dirty="0" smtClean="0"/>
              <a:t>With </a:t>
            </a:r>
            <a:r>
              <a:rPr lang="en-US" sz="4000" dirty="0"/>
              <a:t>t</a:t>
            </a:r>
            <a:r>
              <a:rPr lang="en-US" sz="4000" dirty="0" smtClean="0"/>
              <a:t>he </a:t>
            </a:r>
            <a:r>
              <a:rPr lang="en-US" sz="4000" dirty="0"/>
              <a:t>Clinical Activity of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PD-L1 </a:t>
            </a:r>
            <a:r>
              <a:rPr lang="en-US" sz="4000" dirty="0"/>
              <a:t>Blockade in a MPDL3280A </a:t>
            </a:r>
            <a:r>
              <a:rPr lang="en-US" sz="4000" dirty="0" smtClean="0"/>
              <a:t>Study</a:t>
            </a:r>
            <a:endParaRPr lang="en-US" sz="40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152399" y="3276600"/>
            <a:ext cx="8874125" cy="15367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92075" rIns="92075" bIns="92075" numCol="1" anchor="ctr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lnSpc>
                <a:spcPts val="3500"/>
              </a:lnSpc>
              <a:spcBef>
                <a:spcPct val="0"/>
              </a:spcBef>
              <a:spcAft>
                <a:spcPts val="0"/>
              </a:spcAft>
              <a:buClr>
                <a:srgbClr val="A40101"/>
              </a:buClr>
              <a:buSzPct val="120000"/>
              <a:buFont typeface="Wingdings" charset="0"/>
              <a:buNone/>
              <a:defRPr sz="2400">
                <a:solidFill>
                  <a:schemeClr val="tx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marL="457200" indent="0" algn="ctr" rtl="0" eaLnBrk="0" fontAlgn="base" hangingPunct="0">
              <a:lnSpc>
                <a:spcPts val="3000"/>
              </a:lnSpc>
              <a:spcBef>
                <a:spcPct val="0"/>
              </a:spcBef>
              <a:spcAft>
                <a:spcPts val="800"/>
              </a:spcAft>
              <a:buClr>
                <a:srgbClr val="A40101"/>
              </a:buClr>
              <a:buSzPct val="120000"/>
              <a:buFont typeface="Wingdings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pitchFamily="34" charset="-128"/>
                <a:cs typeface="Arial"/>
              </a:defRPr>
            </a:lvl2pPr>
            <a:lvl3pPr marL="914400" indent="0" algn="ctr" rtl="0" eaLnBrk="0" fontAlgn="base" hangingPunct="0">
              <a:lnSpc>
                <a:spcPts val="2500"/>
              </a:lnSpc>
              <a:spcBef>
                <a:spcPct val="0"/>
              </a:spcBef>
              <a:spcAft>
                <a:spcPts val="800"/>
              </a:spcAft>
              <a:buClr>
                <a:srgbClr val="A40101"/>
              </a:buClr>
              <a:buSzPct val="120000"/>
              <a:buFont typeface="Wingdings" charset="0"/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pitchFamily="34" charset="-128"/>
                <a:cs typeface="Arial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40101"/>
              </a:buClr>
              <a:buSzPct val="120000"/>
              <a:buFont typeface="Wingdings" charset="0"/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pitchFamily="34" charset="-128"/>
                <a:cs typeface="Arial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40101"/>
              </a:buClr>
              <a:buSzPct val="120000"/>
              <a:buFont typeface="Wingdings" charset="0"/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/>
                <a:ea typeface="ＭＳ Ｐゴシック" pitchFamily="34" charset="-128"/>
                <a:cs typeface="Arial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7262A"/>
              </a:buClr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12" charset="-128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7262A"/>
              </a:buClr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12" charset="-128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7262A"/>
              </a:buClr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12" charset="-128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7262A"/>
              </a:buClr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defTabSz="457200">
              <a:lnSpc>
                <a:spcPts val="2800"/>
              </a:lnSpc>
            </a:pPr>
            <a:r>
              <a:rPr lang="en-US" sz="1800" dirty="0">
                <a:solidFill>
                  <a:srgbClr val="2E3192"/>
                </a:solidFill>
              </a:rPr>
              <a:t>Powderly </a:t>
            </a:r>
            <a:r>
              <a:rPr lang="en-US" sz="1800" dirty="0" smtClean="0">
                <a:solidFill>
                  <a:srgbClr val="2E3192"/>
                </a:solidFill>
              </a:rPr>
              <a:t>J</a:t>
            </a:r>
            <a:r>
              <a:rPr lang="en-US" sz="1800" baseline="30000" dirty="0" smtClean="0">
                <a:solidFill>
                  <a:srgbClr val="2E3192"/>
                </a:solidFill>
              </a:rPr>
              <a:t>1</a:t>
            </a:r>
            <a:r>
              <a:rPr lang="en-US" sz="1800" dirty="0" smtClean="0">
                <a:solidFill>
                  <a:srgbClr val="2E3192"/>
                </a:solidFill>
              </a:rPr>
              <a:t>, </a:t>
            </a:r>
            <a:r>
              <a:rPr lang="en-US" sz="1800" dirty="0" err="1" smtClean="0">
                <a:solidFill>
                  <a:srgbClr val="2E3192"/>
                </a:solidFill>
              </a:rPr>
              <a:t>Koeppen</a:t>
            </a:r>
            <a:r>
              <a:rPr lang="en-US" sz="1800" dirty="0" smtClean="0">
                <a:solidFill>
                  <a:srgbClr val="2E3192"/>
                </a:solidFill>
              </a:rPr>
              <a:t> </a:t>
            </a:r>
            <a:r>
              <a:rPr lang="en-US" sz="1800" dirty="0">
                <a:solidFill>
                  <a:srgbClr val="2E3192"/>
                </a:solidFill>
              </a:rPr>
              <a:t>H</a:t>
            </a:r>
            <a:r>
              <a:rPr lang="en-US" sz="1800" baseline="30000" dirty="0">
                <a:solidFill>
                  <a:srgbClr val="2E3192"/>
                </a:solidFill>
              </a:rPr>
              <a:t>2</a:t>
            </a:r>
            <a:r>
              <a:rPr lang="en-US" sz="1800" dirty="0">
                <a:solidFill>
                  <a:srgbClr val="2E3192"/>
                </a:solidFill>
              </a:rPr>
              <a:t>, </a:t>
            </a:r>
            <a:r>
              <a:rPr lang="en-US" sz="1800" dirty="0" err="1">
                <a:solidFill>
                  <a:srgbClr val="2E3192"/>
                </a:solidFill>
              </a:rPr>
              <a:t>Hodi</a:t>
            </a:r>
            <a:r>
              <a:rPr lang="en-US" sz="1800" dirty="0">
                <a:solidFill>
                  <a:srgbClr val="2E3192"/>
                </a:solidFill>
              </a:rPr>
              <a:t> FS</a:t>
            </a:r>
            <a:r>
              <a:rPr lang="en-US" sz="1800" baseline="30000" dirty="0">
                <a:solidFill>
                  <a:srgbClr val="2E3192"/>
                </a:solidFill>
              </a:rPr>
              <a:t>3</a:t>
            </a:r>
            <a:r>
              <a:rPr lang="en-US" sz="1800" dirty="0">
                <a:solidFill>
                  <a:srgbClr val="2E3192"/>
                </a:solidFill>
              </a:rPr>
              <a:t>, </a:t>
            </a:r>
            <a:r>
              <a:rPr lang="en-US" sz="1800" dirty="0" err="1">
                <a:solidFill>
                  <a:srgbClr val="2E3192"/>
                </a:solidFill>
              </a:rPr>
              <a:t>Sosman</a:t>
            </a:r>
            <a:r>
              <a:rPr lang="en-US" sz="1800" dirty="0">
                <a:solidFill>
                  <a:srgbClr val="2E3192"/>
                </a:solidFill>
              </a:rPr>
              <a:t> J</a:t>
            </a:r>
            <a:r>
              <a:rPr lang="en-US" sz="1800" baseline="30000" dirty="0">
                <a:solidFill>
                  <a:srgbClr val="2E3192"/>
                </a:solidFill>
              </a:rPr>
              <a:t>4</a:t>
            </a:r>
            <a:r>
              <a:rPr lang="en-US" sz="1800" dirty="0">
                <a:solidFill>
                  <a:srgbClr val="2E3192"/>
                </a:solidFill>
              </a:rPr>
              <a:t>, </a:t>
            </a:r>
            <a:r>
              <a:rPr lang="en-US" sz="1800" dirty="0" err="1">
                <a:solidFill>
                  <a:srgbClr val="2E3192"/>
                </a:solidFill>
              </a:rPr>
              <a:t>Gettinger</a:t>
            </a:r>
            <a:r>
              <a:rPr lang="en-US" sz="1800" dirty="0">
                <a:solidFill>
                  <a:srgbClr val="2E3192"/>
                </a:solidFill>
              </a:rPr>
              <a:t> S</a:t>
            </a:r>
            <a:r>
              <a:rPr lang="en-US" sz="1800" baseline="30000" dirty="0">
                <a:solidFill>
                  <a:srgbClr val="2E3192"/>
                </a:solidFill>
              </a:rPr>
              <a:t>5</a:t>
            </a:r>
            <a:r>
              <a:rPr lang="en-US" sz="1800" dirty="0">
                <a:solidFill>
                  <a:srgbClr val="2E3192"/>
                </a:solidFill>
              </a:rPr>
              <a:t>, Desai R</a:t>
            </a:r>
            <a:r>
              <a:rPr lang="en-US" sz="1800" baseline="30000" dirty="0">
                <a:solidFill>
                  <a:srgbClr val="2E3192"/>
                </a:solidFill>
              </a:rPr>
              <a:t>2</a:t>
            </a:r>
            <a:r>
              <a:rPr lang="en-US" sz="1800" dirty="0">
                <a:solidFill>
                  <a:srgbClr val="2E3192"/>
                </a:solidFill>
              </a:rPr>
              <a:t>, </a:t>
            </a:r>
            <a:r>
              <a:rPr lang="en-US" sz="1800" dirty="0" err="1">
                <a:solidFill>
                  <a:srgbClr val="2E3192"/>
                </a:solidFill>
              </a:rPr>
              <a:t>Tabernero</a:t>
            </a:r>
            <a:r>
              <a:rPr lang="en-US" sz="1800" dirty="0">
                <a:solidFill>
                  <a:srgbClr val="2E3192"/>
                </a:solidFill>
              </a:rPr>
              <a:t> J</a:t>
            </a:r>
            <a:r>
              <a:rPr lang="en-US" sz="1800" baseline="30000" dirty="0">
                <a:solidFill>
                  <a:srgbClr val="2E3192"/>
                </a:solidFill>
              </a:rPr>
              <a:t>6</a:t>
            </a:r>
            <a:r>
              <a:rPr lang="en-US" sz="1800" dirty="0">
                <a:solidFill>
                  <a:srgbClr val="2E3192"/>
                </a:solidFill>
              </a:rPr>
              <a:t>, </a:t>
            </a:r>
            <a:r>
              <a:rPr lang="en-US" sz="1800" dirty="0" err="1">
                <a:solidFill>
                  <a:srgbClr val="2E3192"/>
                </a:solidFill>
              </a:rPr>
              <a:t>Soria</a:t>
            </a:r>
            <a:r>
              <a:rPr lang="en-US" sz="1800" dirty="0">
                <a:solidFill>
                  <a:srgbClr val="2E3192"/>
                </a:solidFill>
              </a:rPr>
              <a:t> JC</a:t>
            </a:r>
            <a:r>
              <a:rPr lang="en-US" sz="1800" baseline="30000" dirty="0">
                <a:solidFill>
                  <a:srgbClr val="2E3192"/>
                </a:solidFill>
              </a:rPr>
              <a:t>7</a:t>
            </a:r>
            <a:r>
              <a:rPr lang="en-US" sz="1800" dirty="0">
                <a:solidFill>
                  <a:srgbClr val="2E3192"/>
                </a:solidFill>
              </a:rPr>
              <a:t>, Hamid O</a:t>
            </a:r>
            <a:r>
              <a:rPr lang="en-US" sz="1800" baseline="30000" dirty="0">
                <a:solidFill>
                  <a:srgbClr val="2E3192"/>
                </a:solidFill>
              </a:rPr>
              <a:t>8</a:t>
            </a:r>
            <a:r>
              <a:rPr lang="en-US" sz="1800" dirty="0">
                <a:solidFill>
                  <a:srgbClr val="2E3192"/>
                </a:solidFill>
              </a:rPr>
              <a:t>, Fine G</a:t>
            </a:r>
            <a:r>
              <a:rPr lang="en-US" sz="1800" baseline="30000" dirty="0">
                <a:solidFill>
                  <a:srgbClr val="2E3192"/>
                </a:solidFill>
              </a:rPr>
              <a:t>2</a:t>
            </a:r>
            <a:r>
              <a:rPr lang="en-US" sz="1800" dirty="0">
                <a:solidFill>
                  <a:srgbClr val="2E3192"/>
                </a:solidFill>
              </a:rPr>
              <a:t>, Xiao Y</a:t>
            </a:r>
            <a:r>
              <a:rPr lang="en-US" sz="1800" baseline="30000" dirty="0">
                <a:solidFill>
                  <a:srgbClr val="2E3192"/>
                </a:solidFill>
              </a:rPr>
              <a:t>2</a:t>
            </a:r>
            <a:r>
              <a:rPr lang="en-US" sz="1800" dirty="0">
                <a:solidFill>
                  <a:srgbClr val="2E3192"/>
                </a:solidFill>
              </a:rPr>
              <a:t>, Mokatrin A</a:t>
            </a:r>
            <a:r>
              <a:rPr lang="en-US" sz="1800" baseline="30000" dirty="0">
                <a:solidFill>
                  <a:srgbClr val="2E3192"/>
                </a:solidFill>
              </a:rPr>
              <a:t>2</a:t>
            </a:r>
            <a:r>
              <a:rPr lang="en-US" sz="1800" dirty="0">
                <a:solidFill>
                  <a:srgbClr val="2E3192"/>
                </a:solidFill>
              </a:rPr>
              <a:t>, Wu J</a:t>
            </a:r>
            <a:r>
              <a:rPr lang="en-US" sz="1800" baseline="30000" dirty="0">
                <a:solidFill>
                  <a:srgbClr val="2E3192"/>
                </a:solidFill>
              </a:rPr>
              <a:t>2</a:t>
            </a:r>
            <a:r>
              <a:rPr lang="en-US" sz="1800" dirty="0">
                <a:solidFill>
                  <a:srgbClr val="2E3192"/>
                </a:solidFill>
              </a:rPr>
              <a:t>, Anderson M</a:t>
            </a:r>
            <a:r>
              <a:rPr lang="en-US" sz="1800" baseline="30000" dirty="0">
                <a:solidFill>
                  <a:srgbClr val="2E3192"/>
                </a:solidFill>
              </a:rPr>
              <a:t>2</a:t>
            </a:r>
            <a:r>
              <a:rPr lang="en-US" sz="1800" dirty="0">
                <a:solidFill>
                  <a:srgbClr val="2E3192"/>
                </a:solidFill>
              </a:rPr>
              <a:t>, Irving B</a:t>
            </a:r>
            <a:r>
              <a:rPr lang="en-US" sz="1800" baseline="30000" dirty="0">
                <a:solidFill>
                  <a:srgbClr val="2E3192"/>
                </a:solidFill>
              </a:rPr>
              <a:t>2</a:t>
            </a:r>
            <a:r>
              <a:rPr lang="en-US" sz="1800" dirty="0">
                <a:solidFill>
                  <a:srgbClr val="2E3192"/>
                </a:solidFill>
              </a:rPr>
              <a:t>, Chen DS</a:t>
            </a:r>
            <a:r>
              <a:rPr lang="en-US" sz="1800" baseline="30000" dirty="0">
                <a:solidFill>
                  <a:srgbClr val="2E3192"/>
                </a:solidFill>
              </a:rPr>
              <a:t>2</a:t>
            </a:r>
            <a:r>
              <a:rPr lang="en-US" sz="1800" dirty="0">
                <a:solidFill>
                  <a:srgbClr val="2E3192"/>
                </a:solidFill>
              </a:rPr>
              <a:t>, </a:t>
            </a:r>
            <a:r>
              <a:rPr lang="en-US" sz="1800" dirty="0" err="1">
                <a:solidFill>
                  <a:srgbClr val="2E3192"/>
                </a:solidFill>
              </a:rPr>
              <a:t>Kowanetz</a:t>
            </a:r>
            <a:r>
              <a:rPr lang="en-US" sz="1800" dirty="0">
                <a:solidFill>
                  <a:srgbClr val="2E3192"/>
                </a:solidFill>
              </a:rPr>
              <a:t> </a:t>
            </a:r>
            <a:r>
              <a:rPr lang="en-US" sz="1800" dirty="0" smtClean="0">
                <a:solidFill>
                  <a:srgbClr val="2E3192"/>
                </a:solidFill>
              </a:rPr>
              <a:t>M</a:t>
            </a:r>
            <a:r>
              <a:rPr lang="en-US" sz="1800" baseline="30000" dirty="0" smtClean="0">
                <a:solidFill>
                  <a:srgbClr val="2E3192"/>
                </a:solidFill>
              </a:rPr>
              <a:t>2</a:t>
            </a:r>
            <a:endParaRPr lang="en-US" sz="1800" baseline="30000" dirty="0">
              <a:solidFill>
                <a:srgbClr val="2E319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9800" y="5765800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2E3192"/>
                </a:solidFill>
              </a:rPr>
              <a:t>Full manuscript published in Nature, </a:t>
            </a:r>
            <a:r>
              <a:rPr lang="en-US" dirty="0" err="1" smtClean="0">
                <a:solidFill>
                  <a:srgbClr val="2E3192"/>
                </a:solidFill>
              </a:rPr>
              <a:t>Herbst</a:t>
            </a:r>
            <a:r>
              <a:rPr lang="en-US" dirty="0" smtClean="0">
                <a:solidFill>
                  <a:srgbClr val="2E3192"/>
                </a:solidFill>
              </a:rPr>
              <a:t> et al, Nov 2014  </a:t>
            </a:r>
            <a:endParaRPr lang="en-US" dirty="0">
              <a:solidFill>
                <a:srgbClr val="2E31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3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2278F"/>
                </a:solidFill>
                <a:latin typeface="Arial" charset="0"/>
                <a:ea typeface="ＭＳ Ｐゴシック" charset="0"/>
              </a:rPr>
              <a:t>PD-L1 Expression by </a:t>
            </a:r>
            <a:r>
              <a:rPr lang="en-US" dirty="0" err="1">
                <a:solidFill>
                  <a:srgbClr val="92278F"/>
                </a:solidFill>
                <a:latin typeface="Arial" charset="0"/>
                <a:ea typeface="ＭＳ Ｐゴシック" charset="0"/>
              </a:rPr>
              <a:t>IHC</a:t>
            </a:r>
            <a:r>
              <a:rPr lang="en-US" dirty="0">
                <a:solidFill>
                  <a:srgbClr val="92278F"/>
                </a:solidFill>
                <a:latin typeface="Arial" charset="0"/>
                <a:ea typeface="ＭＳ Ｐゴシック" charset="0"/>
              </a:rPr>
              <a:t> is Associated With Anti-tumor Response to </a:t>
            </a:r>
            <a:r>
              <a:rPr lang="en-US" dirty="0" smtClean="0">
                <a:solidFill>
                  <a:srgbClr val="92278F"/>
                </a:solidFill>
                <a:latin typeface="Arial" charset="0"/>
                <a:ea typeface="ＭＳ Ｐゴシック" charset="0"/>
              </a:rPr>
              <a:t>MPDL3280A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81000" y="5288124"/>
            <a:ext cx="8378824" cy="861774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b="1" i="1" dirty="0" smtClean="0">
                <a:solidFill>
                  <a:srgbClr val="2E3192"/>
                </a:solidFill>
              </a:rPr>
              <a:t>PD-L1</a:t>
            </a:r>
            <a:r>
              <a:rPr lang="en-US" sz="1600" b="1" i="1" dirty="0">
                <a:solidFill>
                  <a:srgbClr val="2E3192"/>
                </a:solidFill>
              </a:rPr>
              <a:t> </a:t>
            </a:r>
            <a:r>
              <a:rPr lang="en-US" sz="1600" b="1" i="1" dirty="0" smtClean="0">
                <a:solidFill>
                  <a:srgbClr val="2E3192"/>
                </a:solidFill>
              </a:rPr>
              <a:t>positive</a:t>
            </a:r>
            <a:r>
              <a:rPr lang="en-US" sz="1600" b="1" dirty="0" smtClean="0">
                <a:solidFill>
                  <a:srgbClr val="2E3192"/>
                </a:solidFill>
              </a:rPr>
              <a:t> defined as tumors with infiltrating immune cells that stain for </a:t>
            </a:r>
            <a:br>
              <a:rPr lang="en-US" sz="1600" b="1" dirty="0" smtClean="0">
                <a:solidFill>
                  <a:srgbClr val="2E3192"/>
                </a:solidFill>
              </a:rPr>
            </a:br>
            <a:r>
              <a:rPr lang="en-US" sz="1600" b="1" dirty="0" smtClean="0">
                <a:solidFill>
                  <a:srgbClr val="2E3192"/>
                </a:solidFill>
              </a:rPr>
              <a:t>PD-L1 </a:t>
            </a:r>
            <a:r>
              <a:rPr lang="en-US" sz="1600" b="1" dirty="0" err="1" smtClean="0">
                <a:solidFill>
                  <a:srgbClr val="2E3192"/>
                </a:solidFill>
              </a:rPr>
              <a:t>Dx</a:t>
            </a:r>
            <a:r>
              <a:rPr lang="en-US" sz="1600" b="1" dirty="0" smtClean="0">
                <a:solidFill>
                  <a:srgbClr val="2E3192"/>
                </a:solidFill>
              </a:rPr>
              <a:t> IHC 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 smtClean="0">
                <a:solidFill>
                  <a:srgbClr val="2E3192"/>
                </a:solidFill>
              </a:rPr>
              <a:t>Further assessment of PD-L1 </a:t>
            </a:r>
            <a:r>
              <a:rPr lang="en-US" sz="1600" b="1" dirty="0" err="1" smtClean="0">
                <a:solidFill>
                  <a:srgbClr val="2E3192"/>
                </a:solidFill>
              </a:rPr>
              <a:t>Dx</a:t>
            </a:r>
            <a:r>
              <a:rPr lang="en-US" sz="1600" b="1" dirty="0" smtClean="0">
                <a:solidFill>
                  <a:srgbClr val="2E3192"/>
                </a:solidFill>
              </a:rPr>
              <a:t> ongoing</a:t>
            </a:r>
            <a:endParaRPr lang="en-US" sz="1600" b="1" dirty="0">
              <a:solidFill>
                <a:srgbClr val="2E3192"/>
              </a:solidFill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376923" y="995363"/>
          <a:ext cx="8382901" cy="12060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31772"/>
                <a:gridCol w="1714963"/>
                <a:gridCol w="1860392"/>
                <a:gridCol w="1775774"/>
              </a:tblGrid>
              <a:tr h="508121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Investigator-Assessed Overall Response</a:t>
                      </a:r>
                      <a:r>
                        <a:rPr lang="en-US" sz="1600" baseline="0" dirty="0" smtClean="0"/>
                        <a:t> Rate (ORR</a:t>
                      </a:r>
                      <a:r>
                        <a:rPr lang="en-US" sz="1600" b="1" baseline="30000" dirty="0" smtClean="0"/>
                        <a:t>*</a:t>
                      </a:r>
                      <a:r>
                        <a:rPr lang="en-US" sz="1600" baseline="0" dirty="0" smtClean="0"/>
                        <a:t>); % (n/n)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91453" marR="91453" marT="45711" marB="45711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400" b="1" dirty="0"/>
                    </a:p>
                  </a:txBody>
                  <a:tcPr/>
                </a:tc>
              </a:tr>
              <a:tr h="362657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91453" marR="91453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PD-L1</a:t>
                      </a:r>
                      <a:r>
                        <a:rPr lang="en-US" sz="1600" b="1" baseline="0" dirty="0" smtClean="0"/>
                        <a:t> P</a:t>
                      </a:r>
                      <a:r>
                        <a:rPr lang="en-US" sz="1600" b="1" dirty="0" smtClean="0"/>
                        <a:t>ositive  </a:t>
                      </a:r>
                      <a:endParaRPr lang="en-US" sz="1600" b="1" dirty="0" smtClean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91453" marR="91453" marT="45711" marB="45711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kern="1200" dirty="0" smtClean="0"/>
                        <a:t>PD-L1</a:t>
                      </a:r>
                      <a:r>
                        <a:rPr lang="en-US" sz="1600" b="1" kern="1200" baseline="0" dirty="0" smtClean="0"/>
                        <a:t> N</a:t>
                      </a:r>
                      <a:r>
                        <a:rPr lang="en-US" sz="1600" b="1" kern="1200" dirty="0" smtClean="0"/>
                        <a:t>egative</a:t>
                      </a:r>
                      <a:endParaRPr lang="en-US" sz="1600" b="1" kern="1200" dirty="0">
                        <a:solidFill>
                          <a:schemeClr val="tx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53" marR="91453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All</a:t>
                      </a:r>
                      <a:r>
                        <a:rPr lang="en-US" sz="1600" b="1" baseline="30000" dirty="0" smtClean="0"/>
                        <a:t>†</a:t>
                      </a:r>
                      <a:endParaRPr lang="en-US" sz="1600" b="1" baseline="30000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91453" marR="91453" marT="45711" marB="45711" anchor="ctr"/>
                </a:tc>
              </a:tr>
              <a:tr h="304739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Overall population (N = 140)</a:t>
                      </a:r>
                      <a:endParaRPr lang="en-US" sz="1600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91453" marR="91453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36% (13/36) </a:t>
                      </a:r>
                      <a:endParaRPr lang="en-US" sz="1600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91453" marR="91453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13% (9/67)</a:t>
                      </a:r>
                      <a:endParaRPr lang="en-US" sz="1600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91453" marR="91453" marT="45711" marB="4571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21% (29/140) </a:t>
                      </a:r>
                      <a:endParaRPr lang="en-US" sz="1600" b="1" dirty="0">
                        <a:solidFill>
                          <a:schemeClr val="tx1">
                            <a:lumMod val="75000"/>
                          </a:schemeClr>
                        </a:solidFill>
                      </a:endParaRPr>
                    </a:p>
                  </a:txBody>
                  <a:tcPr marL="91453" marR="91453" marT="45711" marB="45711" anchor="ctr"/>
                </a:tc>
              </a:tr>
            </a:tbl>
          </a:graphicData>
        </a:graphic>
      </p:graphicFrame>
      <p:graphicFrame>
        <p:nvGraphicFramePr>
          <p:cNvPr id="24" name="Chart 23"/>
          <p:cNvGraphicFramePr/>
          <p:nvPr>
            <p:extLst/>
          </p:nvPr>
        </p:nvGraphicFramePr>
        <p:xfrm>
          <a:off x="2843271" y="2484447"/>
          <a:ext cx="5693403" cy="28040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TextBox 24"/>
          <p:cNvSpPr txBox="1"/>
          <p:nvPr/>
        </p:nvSpPr>
        <p:spPr>
          <a:xfrm rot="16200000">
            <a:off x="1232725" y="3667336"/>
            <a:ext cx="2934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0000"/>
                </a:solidFill>
              </a:rPr>
              <a:t>Patients, %</a:t>
            </a:r>
            <a:endParaRPr lang="en-GB" sz="1400" b="1" dirty="0">
              <a:solidFill>
                <a:srgbClr val="0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0388" y="3300899"/>
            <a:ext cx="244548" cy="244549"/>
          </a:xfrm>
          <a:prstGeom prst="rect">
            <a:avLst/>
          </a:prstGeom>
          <a:solidFill>
            <a:srgbClr val="18B4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40388" y="3612179"/>
            <a:ext cx="244548" cy="244549"/>
          </a:xfrm>
          <a:prstGeom prst="rect">
            <a:avLst/>
          </a:prstGeom>
          <a:solidFill>
            <a:srgbClr val="B8E86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40388" y="3917582"/>
            <a:ext cx="244548" cy="244549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0509" y="3262991"/>
            <a:ext cx="1736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2E3192"/>
                </a:solidFill>
              </a:rPr>
              <a:t>Complete response</a:t>
            </a:r>
            <a:endParaRPr lang="en-GB" sz="1400" dirty="0">
              <a:solidFill>
                <a:srgbClr val="2E3192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70509" y="3580286"/>
            <a:ext cx="1478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2E3192"/>
                </a:solidFill>
              </a:rPr>
              <a:t>Partial response</a:t>
            </a:r>
            <a:endParaRPr lang="en-GB" sz="1400" dirty="0">
              <a:solidFill>
                <a:srgbClr val="2E319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0509" y="3897383"/>
            <a:ext cx="1359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2E3192"/>
                </a:solidFill>
              </a:rPr>
              <a:t>Stable disease</a:t>
            </a:r>
            <a:endParaRPr lang="en-GB" sz="1400" dirty="0">
              <a:solidFill>
                <a:srgbClr val="2E319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673" y="4726632"/>
            <a:ext cx="2393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solidFill>
                  <a:srgbClr val="2E3192"/>
                </a:solidFill>
              </a:rPr>
              <a:t>Study described in ASCO 2013 Abstract #3000 (Herbst et al.) </a:t>
            </a:r>
            <a:endParaRPr lang="en-US" sz="1200" i="1" dirty="0">
              <a:solidFill>
                <a:srgbClr val="2E319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2938046"/>
            <a:ext cx="1576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2E3192"/>
                </a:solidFill>
              </a:rPr>
              <a:t>Best Response</a:t>
            </a:r>
            <a:endParaRPr lang="en-US" sz="1600" u="sng" dirty="0">
              <a:solidFill>
                <a:srgbClr val="2E3192"/>
              </a:solidFill>
            </a:endParaRPr>
          </a:p>
        </p:txBody>
      </p:sp>
      <p:sp>
        <p:nvSpPr>
          <p:cNvPr id="19" name="TextBox 2"/>
          <p:cNvSpPr txBox="1">
            <a:spLocks noChangeArrowheads="1"/>
          </p:cNvSpPr>
          <p:nvPr/>
        </p:nvSpPr>
        <p:spPr bwMode="auto">
          <a:xfrm>
            <a:off x="409699" y="6308984"/>
            <a:ext cx="561010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900" dirty="0" smtClean="0">
                <a:solidFill>
                  <a:srgbClr val="FFFFFF"/>
                </a:solidFill>
                <a:latin typeface="Arial"/>
              </a:rPr>
              <a:t>* ORR </a:t>
            </a:r>
            <a:r>
              <a:rPr lang="en-US" sz="900" dirty="0">
                <a:solidFill>
                  <a:srgbClr val="FFFFFF"/>
                </a:solidFill>
                <a:latin typeface="Arial"/>
              </a:rPr>
              <a:t>includes </a:t>
            </a:r>
            <a:r>
              <a:rPr lang="en-US" sz="900" dirty="0" smtClean="0">
                <a:solidFill>
                  <a:srgbClr val="FFFFFF"/>
                </a:solidFill>
                <a:latin typeface="Arial"/>
              </a:rPr>
              <a:t>investigator-assessed </a:t>
            </a:r>
            <a:r>
              <a:rPr lang="en-US" sz="900" dirty="0">
                <a:solidFill>
                  <a:srgbClr val="FFFFFF"/>
                </a:solidFill>
                <a:latin typeface="Arial"/>
              </a:rPr>
              <a:t>unconfirmed and confirmed PR/CR by RECIST 1.1 </a:t>
            </a:r>
            <a:endParaRPr lang="en-US" sz="900" baseline="30000" dirty="0">
              <a:solidFill>
                <a:srgbClr val="FFFFFF"/>
              </a:solidFill>
              <a:latin typeface="Arial"/>
            </a:endParaRPr>
          </a:p>
          <a:p>
            <a:r>
              <a:rPr lang="en-US" sz="900" b="1" baseline="30000" dirty="0">
                <a:solidFill>
                  <a:srgbClr val="FFFFFF"/>
                </a:solidFill>
              </a:rPr>
              <a:t>† </a:t>
            </a:r>
            <a:r>
              <a:rPr lang="en-US" sz="900" dirty="0" smtClean="0">
                <a:solidFill>
                  <a:srgbClr val="FFFFFF"/>
                </a:solidFill>
                <a:latin typeface="Arial"/>
              </a:rPr>
              <a:t>All </a:t>
            </a:r>
            <a:r>
              <a:rPr lang="en-US" sz="900" dirty="0">
                <a:solidFill>
                  <a:srgbClr val="FFFFFF"/>
                </a:solidFill>
                <a:latin typeface="Arial"/>
              </a:rPr>
              <a:t>patients include PD-L1–positive, PD-L1–negative and patients with unknown tumor PD-L1 status. Patients </a:t>
            </a:r>
            <a:r>
              <a:rPr lang="en-US" sz="900" dirty="0" smtClean="0">
                <a:solidFill>
                  <a:srgbClr val="FFFFFF"/>
                </a:solidFill>
                <a:latin typeface="Arial"/>
              </a:rPr>
              <a:t>first dosed </a:t>
            </a:r>
            <a:r>
              <a:rPr lang="en-US" sz="900" dirty="0">
                <a:solidFill>
                  <a:srgbClr val="FFFFFF"/>
                </a:solidFill>
                <a:latin typeface="Arial"/>
              </a:rPr>
              <a:t>at </a:t>
            </a:r>
            <a:r>
              <a:rPr lang="en-US" sz="900" dirty="0" smtClean="0">
                <a:solidFill>
                  <a:srgbClr val="FFFFFF"/>
                </a:solidFill>
                <a:latin typeface="Arial"/>
              </a:rPr>
              <a:t>1-20 </a:t>
            </a:r>
            <a:r>
              <a:rPr lang="en-US" sz="900" dirty="0">
                <a:solidFill>
                  <a:srgbClr val="FFFFFF"/>
                </a:solidFill>
                <a:latin typeface="Arial"/>
              </a:rPr>
              <a:t>mg/kg prior to </a:t>
            </a:r>
            <a:r>
              <a:rPr lang="en-US" sz="900" dirty="0" smtClean="0">
                <a:solidFill>
                  <a:srgbClr val="FFFFFF"/>
                </a:solidFill>
                <a:latin typeface="Arial"/>
              </a:rPr>
              <a:t>Aug </a:t>
            </a:r>
            <a:r>
              <a:rPr lang="en-US" sz="900" dirty="0">
                <a:solidFill>
                  <a:srgbClr val="FFFFFF"/>
                </a:solidFill>
                <a:latin typeface="Arial"/>
              </a:rPr>
              <a:t>1, </a:t>
            </a:r>
            <a:r>
              <a:rPr lang="en-US" sz="900" dirty="0" smtClean="0">
                <a:solidFill>
                  <a:srgbClr val="FFFFFF"/>
                </a:solidFill>
                <a:latin typeface="Arial"/>
              </a:rPr>
              <a:t>2012; data </a:t>
            </a:r>
            <a:r>
              <a:rPr lang="en-US" sz="900" dirty="0">
                <a:solidFill>
                  <a:srgbClr val="FFFFFF"/>
                </a:solidFill>
                <a:latin typeface="Arial"/>
              </a:rPr>
              <a:t>cutoff </a:t>
            </a:r>
            <a:r>
              <a:rPr lang="en-US" sz="900" dirty="0" smtClean="0">
                <a:solidFill>
                  <a:srgbClr val="FFFFFF"/>
                </a:solidFill>
                <a:latin typeface="Arial"/>
              </a:rPr>
              <a:t>Feb </a:t>
            </a:r>
            <a:r>
              <a:rPr lang="en-US" sz="900" dirty="0">
                <a:solidFill>
                  <a:srgbClr val="FFFFFF"/>
                </a:solidFill>
                <a:latin typeface="Arial"/>
              </a:rPr>
              <a:t>1, 2013</a:t>
            </a:r>
            <a:r>
              <a:rPr lang="en-US" sz="900" dirty="0" smtClean="0">
                <a:solidFill>
                  <a:srgbClr val="FFFFFF"/>
                </a:solidFill>
                <a:latin typeface="Arial"/>
              </a:rPr>
              <a:t>.</a:t>
            </a:r>
            <a:endParaRPr lang="en-US" sz="9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72ED33-83C1-4223-811E-E1E4211C3A14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49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657600" y="2171700"/>
            <a:ext cx="5486400" cy="4229100"/>
          </a:xfrm>
        </p:spPr>
        <p:txBody>
          <a:bodyPr>
            <a:normAutofit lnSpcReduction="10000"/>
          </a:bodyPr>
          <a:lstStyle/>
          <a:p>
            <a:pPr>
              <a:buFont typeface="Monotype Sorts" charset="0"/>
              <a:buNone/>
            </a:pPr>
            <a:r>
              <a:rPr lang="en-US" sz="2800" dirty="0" smtClean="0">
                <a:latin typeface="Times New Roman" charset="0"/>
                <a:ea typeface="ＭＳ Ｐゴシック" charset="0"/>
                <a:cs typeface="ＭＳ Ｐゴシック" charset="0"/>
              </a:rPr>
              <a:t>Model for Melanoma </a:t>
            </a:r>
            <a:r>
              <a:rPr lang="en-US" sz="2800" dirty="0">
                <a:latin typeface="Times New Roman" charset="0"/>
                <a:ea typeface="ＭＳ Ｐゴシック" charset="0"/>
                <a:cs typeface="ＭＳ Ｐゴシック" charset="0"/>
              </a:rPr>
              <a:t>regression</a:t>
            </a:r>
          </a:p>
          <a:p>
            <a:pPr lvl="1">
              <a:buFont typeface="Monotype Sorts" charset="0"/>
              <a:buNone/>
            </a:pPr>
            <a:r>
              <a:rPr lang="en-US" sz="2000" dirty="0">
                <a:latin typeface="Times New Roman" charset="0"/>
                <a:ea typeface="ＭＳ Ｐゴシック" charset="0"/>
              </a:rPr>
              <a:t>Human and animal models</a:t>
            </a:r>
            <a:endParaRPr lang="en-US" sz="2400" dirty="0">
              <a:latin typeface="Times New Roman" charset="0"/>
              <a:ea typeface="ＭＳ Ｐゴシック" charset="0"/>
            </a:endParaRPr>
          </a:p>
          <a:p>
            <a:pPr lvl="1">
              <a:buFont typeface="Monotype Sorts" charset="0"/>
              <a:buNone/>
            </a:pPr>
            <a:r>
              <a:rPr lang="en-US" sz="2000" dirty="0">
                <a:latin typeface="Times New Roman" charset="0"/>
                <a:ea typeface="ＭＳ Ｐゴシック" charset="0"/>
              </a:rPr>
              <a:t>Occurs with auto-immunity to 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melanocyte </a:t>
            </a:r>
            <a:r>
              <a:rPr lang="en-US" sz="2000" dirty="0">
                <a:latin typeface="Times New Roman" charset="0"/>
                <a:ea typeface="ＭＳ Ｐゴシック" charset="0"/>
              </a:rPr>
              <a:t>self-antigens (</a:t>
            </a:r>
            <a:r>
              <a:rPr lang="en-US" sz="2000" dirty="0" err="1">
                <a:latin typeface="Times New Roman" charset="0"/>
                <a:ea typeface="ＭＳ Ｐゴシック" charset="0"/>
              </a:rPr>
              <a:t>vitiligo</a:t>
            </a:r>
            <a:r>
              <a:rPr lang="en-US" sz="2000" dirty="0">
                <a:latin typeface="Times New Roman" charset="0"/>
                <a:ea typeface="ＭＳ Ｐゴシック" charset="0"/>
              </a:rPr>
              <a:t>) 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easily seen</a:t>
            </a:r>
            <a:endParaRPr lang="en-US" sz="2000" dirty="0">
              <a:latin typeface="Times New Roman" charset="0"/>
              <a:ea typeface="ＭＳ Ｐゴシック" charset="0"/>
            </a:endParaRPr>
          </a:p>
          <a:p>
            <a:pPr lvl="1">
              <a:buFont typeface="Monotype Sorts" charset="0"/>
              <a:buNone/>
            </a:pPr>
            <a:r>
              <a:rPr lang="en-US" sz="2000" dirty="0">
                <a:latin typeface="Times New Roman" charset="0"/>
                <a:ea typeface="ＭＳ Ｐゴシック" charset="0"/>
              </a:rPr>
              <a:t>Specific T-cell and </a:t>
            </a:r>
            <a:r>
              <a:rPr lang="en-US" sz="2000" dirty="0" err="1">
                <a:latin typeface="Times New Roman" charset="0"/>
                <a:ea typeface="ＭＳ Ｐゴシック" charset="0"/>
              </a:rPr>
              <a:t>humoral</a:t>
            </a:r>
            <a:r>
              <a:rPr lang="en-US" sz="2000" dirty="0">
                <a:latin typeface="Times New Roman" charset="0"/>
                <a:ea typeface="ＭＳ Ｐゴシック" charset="0"/>
              </a:rPr>
              <a:t> responses occur</a:t>
            </a:r>
          </a:p>
          <a:p>
            <a:pPr lvl="1">
              <a:buFont typeface="Monotype Sorts" charset="0"/>
              <a:buNone/>
            </a:pPr>
            <a:r>
              <a:rPr lang="en-US" sz="2000" dirty="0" smtClean="0">
                <a:latin typeface="Times New Roman" charset="0"/>
                <a:ea typeface="ＭＳ Ｐゴシック" charset="0"/>
              </a:rPr>
              <a:t>“Break </a:t>
            </a:r>
            <a:r>
              <a:rPr lang="en-US" sz="2000" dirty="0">
                <a:latin typeface="Times New Roman" charset="0"/>
                <a:ea typeface="ＭＳ Ｐゴシック" charset="0"/>
              </a:rPr>
              <a:t>self-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tolerance”</a:t>
            </a:r>
            <a:endParaRPr lang="en-US" sz="20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buFont typeface="Monotype Sorts" charset="0"/>
              <a:buNone/>
            </a:pP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latin typeface="Times New Roman" charset="0"/>
                <a:ea typeface="ＭＳ Ｐゴシック" charset="0"/>
                <a:cs typeface="ＭＳ Ｐゴシック" charset="0"/>
              </a:rPr>
              <a:t>Vitiligo</a:t>
            </a: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 patterns may be a template of antigen 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repertoire</a:t>
            </a:r>
          </a:p>
          <a:p>
            <a:pPr>
              <a:buFont typeface="Monotype Sorts" charset="0"/>
              <a:buNone/>
            </a:pP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I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mmune system can recognize any tumor (not just melanoma)</a:t>
            </a: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19100" y="352425"/>
            <a:ext cx="8229600" cy="1078442"/>
          </a:xfrm>
        </p:spPr>
        <p:txBody>
          <a:bodyPr/>
          <a:lstStyle/>
          <a:p>
            <a:pPr algn="ctr"/>
            <a:r>
              <a:rPr lang="en-US" sz="4000" dirty="0" smtClean="0">
                <a:latin typeface="Times New Roman" charset="0"/>
                <a:ea typeface="ＭＳ Ｐゴシック" charset="0"/>
                <a:cs typeface="ＭＳ Ｐゴシック" charset="0"/>
              </a:rPr>
              <a:t>Why Study Malignant Melanoma in Tumor Immunology?  Can See It</a:t>
            </a:r>
            <a:endParaRPr lang="en-US" sz="40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482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625600"/>
            <a:ext cx="335438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8"/>
          <p:cNvSpPr txBox="1">
            <a:spLocks noChangeArrowheads="1"/>
          </p:cNvSpPr>
          <p:nvPr/>
        </p:nvSpPr>
        <p:spPr bwMode="auto">
          <a:xfrm>
            <a:off x="850900" y="6108700"/>
            <a:ext cx="16557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800" dirty="0"/>
              <a:t>Halo Nevi</a:t>
            </a:r>
          </a:p>
        </p:txBody>
      </p:sp>
    </p:spTree>
    <p:extLst>
      <p:ext uri="{BB962C8B-B14F-4D97-AF65-F5344CB8AC3E}">
        <p14:creationId xmlns:p14="http://schemas.microsoft.com/office/powerpoint/2010/main" val="2045135356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CD8a wUE as PD 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580" y="3335006"/>
            <a:ext cx="2003729" cy="21930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+mn-lt"/>
              </a:rPr>
              <a:t>Anti-tumor </a:t>
            </a:r>
            <a:r>
              <a:rPr lang="en-US" sz="2800" dirty="0" smtClean="0">
                <a:latin typeface="+mn-lt"/>
              </a:rPr>
              <a:t>Response </a:t>
            </a:r>
            <a:r>
              <a:rPr lang="en-US" sz="2800" dirty="0">
                <a:latin typeface="+mn-lt"/>
              </a:rPr>
              <a:t>to MPDL3280A is </a:t>
            </a:r>
            <a:r>
              <a:rPr lang="en-US" sz="2800" dirty="0" smtClean="0">
                <a:latin typeface="+mn-lt"/>
              </a:rPr>
              <a:t>Associated </a:t>
            </a:r>
            <a:r>
              <a:rPr lang="en-US" sz="2800" dirty="0">
                <a:latin typeface="+mn-lt"/>
              </a:rPr>
              <a:t>W</a:t>
            </a:r>
            <a:r>
              <a:rPr lang="en-US" sz="2800" dirty="0" smtClean="0">
                <a:latin typeface="+mn-lt"/>
              </a:rPr>
              <a:t>ith Th1-type </a:t>
            </a:r>
            <a:r>
              <a:rPr lang="en-US" sz="2800" smtClean="0">
                <a:latin typeface="+mn-lt"/>
              </a:rPr>
              <a:t>T-cell Markers</a:t>
            </a:r>
            <a:endParaRPr lang="en-US" sz="2800" dirty="0">
              <a:latin typeface="+mn-lt"/>
            </a:endParaRPr>
          </a:p>
        </p:txBody>
      </p:sp>
      <p:pic>
        <p:nvPicPr>
          <p:cNvPr id="4" name="Picture 3" descr="Heatmap example asco.jp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211728"/>
            <a:ext cx="4031022" cy="3589009"/>
          </a:xfrm>
          <a:prstGeom prst="rect">
            <a:avLst/>
          </a:prstGeom>
        </p:spPr>
      </p:pic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228600" y="4754375"/>
            <a:ext cx="1752599" cy="766467"/>
            <a:chOff x="7573963" y="4965112"/>
            <a:chExt cx="2806607" cy="1227420"/>
          </a:xfrm>
        </p:grpSpPr>
        <p:sp>
          <p:nvSpPr>
            <p:cNvPr id="6" name="Up Arrow 5"/>
            <p:cNvSpPr/>
            <p:nvPr/>
          </p:nvSpPr>
          <p:spPr>
            <a:xfrm>
              <a:off x="7573963" y="5111751"/>
              <a:ext cx="228600" cy="549275"/>
            </a:xfrm>
            <a:prstGeom prst="upArrow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45000">
                  <a:srgbClr val="FF0000"/>
                </a:gs>
                <a:gs pos="100000">
                  <a:srgbClr val="FF0000"/>
                </a:gs>
                <a:gs pos="1000">
                  <a:sysClr val="windowText" lastClr="000000"/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Up Arrow 6"/>
            <p:cNvSpPr/>
            <p:nvPr/>
          </p:nvSpPr>
          <p:spPr>
            <a:xfrm flipV="1">
              <a:off x="7577138" y="5641976"/>
              <a:ext cx="228599" cy="549275"/>
            </a:xfrm>
            <a:prstGeom prst="upArrow">
              <a:avLst/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100000">
                  <a:srgbClr val="008000"/>
                </a:gs>
                <a:gs pos="1000">
                  <a:sysClr val="windowText" lastClr="000000"/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30"/>
            <p:cNvSpPr txBox="1">
              <a:spLocks noChangeArrowheads="1"/>
            </p:cNvSpPr>
            <p:nvPr/>
          </p:nvSpPr>
          <p:spPr bwMode="auto">
            <a:xfrm>
              <a:off x="7732711" y="4965112"/>
              <a:ext cx="2647859" cy="739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srgbClr val="FF0000"/>
                  </a:solidFill>
                </a:rPr>
                <a:t>Up-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srgbClr val="FF0000"/>
                  </a:solidFill>
                </a:rPr>
                <a:t>regulation</a:t>
              </a:r>
            </a:p>
          </p:txBody>
        </p:sp>
        <p:sp>
          <p:nvSpPr>
            <p:cNvPr id="9" name="TextBox 31"/>
            <p:cNvSpPr txBox="1">
              <a:spLocks noChangeArrowheads="1"/>
            </p:cNvSpPr>
            <p:nvPr/>
          </p:nvSpPr>
          <p:spPr bwMode="auto">
            <a:xfrm>
              <a:off x="7748587" y="5730568"/>
              <a:ext cx="841376" cy="46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srgbClr val="008000"/>
                  </a:solidFill>
                </a:rPr>
                <a:t>Down-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kern="0" dirty="0">
                  <a:solidFill>
                    <a:srgbClr val="008000"/>
                  </a:solidFill>
                </a:rPr>
                <a:t>regulation</a:t>
              </a:r>
            </a:p>
          </p:txBody>
        </p:sp>
      </p:grpSp>
      <p:sp>
        <p:nvSpPr>
          <p:cNvPr id="12" name="Rectangle 11"/>
          <p:cNvSpPr/>
          <p:nvPr/>
        </p:nvSpPr>
        <p:spPr bwMode="auto">
          <a:xfrm>
            <a:off x="4364568" y="1160646"/>
            <a:ext cx="4627032" cy="4471051"/>
          </a:xfrm>
          <a:prstGeom prst="rect">
            <a:avLst/>
          </a:prstGeom>
          <a:noFill/>
          <a:ln w="9525" cap="flat" cmpd="sng" algn="ctr">
            <a:solidFill>
              <a:srgbClr val="CB366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ts val="3800"/>
              </a:lnSpc>
              <a:spcAft>
                <a:spcPts val="1500"/>
              </a:spcAft>
            </a:pPr>
            <a:endParaRPr lang="en-US" sz="1200">
              <a:solidFill>
                <a:prstClr val="black"/>
              </a:solidFill>
              <a:latin typeface="Verdana" pitchFamily="-112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09600" y="2514737"/>
            <a:ext cx="3573822" cy="750908"/>
          </a:xfrm>
          <a:prstGeom prst="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ts val="3800"/>
              </a:lnSpc>
              <a:spcAft>
                <a:spcPts val="1500"/>
              </a:spcAft>
            </a:pPr>
            <a:endParaRPr lang="en-US" sz="1200">
              <a:solidFill>
                <a:prstClr val="black"/>
              </a:solidFill>
              <a:latin typeface="Verdana" pitchFamily="-11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35275" y="4693647"/>
            <a:ext cx="6637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rgbClr val="2E3192"/>
                </a:solidFill>
              </a:rPr>
              <a:t>Patient</a:t>
            </a:r>
          </a:p>
        </p:txBody>
      </p:sp>
      <p:sp>
        <p:nvSpPr>
          <p:cNvPr id="15" name="TextBox 14"/>
          <p:cNvSpPr txBox="1"/>
          <p:nvPr/>
        </p:nvSpPr>
        <p:spPr>
          <a:xfrm rot="5400000">
            <a:off x="3947096" y="4429654"/>
            <a:ext cx="561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 smtClean="0">
                <a:solidFill>
                  <a:srgbClr val="2E3192"/>
                </a:solidFill>
              </a:rPr>
              <a:t>Gene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44360" y="4830729"/>
            <a:ext cx="3299040" cy="918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kern="0" dirty="0">
                <a:solidFill>
                  <a:srgbClr val="000000"/>
                </a:solidFill>
              </a:rPr>
              <a:t>B</a:t>
            </a:r>
            <a:r>
              <a:rPr lang="en-US" sz="900" kern="0" dirty="0" err="1" smtClean="0">
                <a:solidFill>
                  <a:srgbClr val="000000"/>
                </a:solidFill>
              </a:rPr>
              <a:t>aseline</a:t>
            </a:r>
            <a:r>
              <a:rPr lang="en-US" sz="900" kern="0" dirty="0" smtClean="0">
                <a:solidFill>
                  <a:srgbClr val="000000"/>
                </a:solidFill>
              </a:rPr>
              <a:t> tumor samples, n = 96 (MPDL3280A, Phase 1a). Data for samples available as of  Dec 1, 2012. </a:t>
            </a:r>
            <a:r>
              <a:rPr lang="en-US" sz="900" dirty="0" smtClean="0">
                <a:solidFill>
                  <a:srgbClr val="000000"/>
                </a:solidFill>
                <a:latin typeface="Arial" pitchFamily="34" charset="0"/>
              </a:rPr>
              <a:t>Patients first 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</a:rPr>
              <a:t>dosed at </a:t>
            </a:r>
            <a:r>
              <a:rPr lang="en-US" sz="900" dirty="0" smtClean="0">
                <a:solidFill>
                  <a:srgbClr val="000000"/>
                </a:solidFill>
                <a:latin typeface="Arial" pitchFamily="34" charset="0"/>
              </a:rPr>
              <a:t>1-20 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</a:rPr>
              <a:t>mg/kg prior to </a:t>
            </a:r>
            <a:r>
              <a:rPr lang="en-US" sz="900" dirty="0" smtClean="0">
                <a:solidFill>
                  <a:srgbClr val="000000"/>
                </a:solidFill>
                <a:latin typeface="Arial" pitchFamily="34" charset="0"/>
              </a:rPr>
              <a:t>Aug 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</a:rPr>
              <a:t>1, </a:t>
            </a:r>
            <a:r>
              <a:rPr lang="en-US" sz="900" dirty="0" smtClean="0">
                <a:solidFill>
                  <a:srgbClr val="000000"/>
                </a:solidFill>
                <a:latin typeface="Arial" pitchFamily="34" charset="0"/>
              </a:rPr>
              <a:t>2012; data 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</a:rPr>
              <a:t>cutoff </a:t>
            </a:r>
            <a:r>
              <a:rPr lang="en-US" sz="900" dirty="0" smtClean="0">
                <a:solidFill>
                  <a:srgbClr val="000000"/>
                </a:solidFill>
                <a:latin typeface="Arial" pitchFamily="34" charset="0"/>
              </a:rPr>
              <a:t>Feb </a:t>
            </a:r>
            <a:r>
              <a:rPr lang="en-US" sz="900" dirty="0">
                <a:solidFill>
                  <a:srgbClr val="000000"/>
                </a:solidFill>
                <a:latin typeface="Arial" pitchFamily="34" charset="0"/>
              </a:rPr>
              <a:t>1, 2013</a:t>
            </a:r>
            <a:r>
              <a:rPr lang="en-US" sz="900" dirty="0" smtClean="0">
                <a:solidFill>
                  <a:srgbClr val="000000"/>
                </a:solidFill>
                <a:latin typeface="Arial" pitchFamily="34" charset="0"/>
              </a:rPr>
              <a:t>.</a:t>
            </a:r>
            <a:r>
              <a:rPr lang="en-US" sz="900" dirty="0">
                <a:solidFill>
                  <a:srgbClr val="000000"/>
                </a:solidFill>
              </a:rPr>
              <a:t> Includes </a:t>
            </a:r>
            <a:r>
              <a:rPr lang="en-US" sz="900" dirty="0" smtClean="0">
                <a:solidFill>
                  <a:srgbClr val="000000"/>
                </a:solidFill>
              </a:rPr>
              <a:t>investigator-assessed </a:t>
            </a:r>
            <a:r>
              <a:rPr lang="en-US" sz="900" dirty="0">
                <a:solidFill>
                  <a:srgbClr val="000000"/>
                </a:solidFill>
              </a:rPr>
              <a:t>unconfirmed and confirmed PR/CR by RECIST </a:t>
            </a:r>
            <a:r>
              <a:rPr lang="en-US" sz="900" dirty="0" smtClean="0">
                <a:solidFill>
                  <a:srgbClr val="000000"/>
                </a:solidFill>
              </a:rPr>
              <a:t>1.1</a:t>
            </a:r>
            <a:endParaRPr lang="en-US" sz="900" dirty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 flipV="1">
            <a:off x="4183422" y="1160646"/>
            <a:ext cx="182734" cy="1354091"/>
          </a:xfrm>
          <a:prstGeom prst="line">
            <a:avLst/>
          </a:prstGeom>
          <a:noFill/>
          <a:ln w="9525" cap="flat" cmpd="sng" algn="ctr">
            <a:solidFill>
              <a:srgbClr val="CB366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4183422" y="3265645"/>
            <a:ext cx="182734" cy="2366052"/>
          </a:xfrm>
          <a:prstGeom prst="line">
            <a:avLst/>
          </a:prstGeom>
          <a:noFill/>
          <a:ln w="9525" cap="flat" cmpd="sng" algn="ctr">
            <a:solidFill>
              <a:srgbClr val="CB3668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1044360" y="5667072"/>
            <a:ext cx="775540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kern="0" dirty="0" smtClean="0">
                <a:solidFill>
                  <a:srgbClr val="2E3192"/>
                </a:solidFill>
              </a:rPr>
              <a:t>Higher expression of cytotoxic Th1 T-cell markers in tumor tissue is associated with MPDL3280A activity  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633560" y="1066800"/>
            <a:ext cx="2895600" cy="3619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3444" tIns="23444" rIns="23444" bIns="23444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ts val="1500"/>
              </a:spcAft>
              <a:defRPr sz="2800" b="1">
                <a:solidFill>
                  <a:schemeClr val="bg1"/>
                </a:solidFill>
                <a:latin typeface="Arial"/>
                <a:ea typeface="ＭＳ Ｐゴシック" pitchFamily="34" charset="-128"/>
                <a:cs typeface="Arial"/>
              </a:defRPr>
            </a:lvl1pPr>
            <a:lvl2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ts val="150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ＭＳ Ｐゴシック" charset="-128"/>
              </a:defRPr>
            </a:lvl2pPr>
            <a:lvl3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ts val="150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ＭＳ Ｐゴシック" charset="-128"/>
              </a:defRPr>
            </a:lvl3pPr>
            <a:lvl4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ts val="150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ＭＳ Ｐゴシック" charset="-128"/>
              </a:defRPr>
            </a:lvl4pPr>
            <a:lvl5pPr algn="l" rtl="0" eaLnBrk="0" fontAlgn="base" hangingPunct="0">
              <a:lnSpc>
                <a:spcPts val="3800"/>
              </a:lnSpc>
              <a:spcBef>
                <a:spcPct val="0"/>
              </a:spcBef>
              <a:spcAft>
                <a:spcPts val="1500"/>
              </a:spcAft>
              <a:defRPr sz="3200">
                <a:solidFill>
                  <a:schemeClr val="bg1"/>
                </a:solidFill>
                <a:latin typeface="Arial" charset="0"/>
                <a:ea typeface="ＭＳ Ｐゴシック" pitchFamily="34" charset="-128"/>
                <a:cs typeface="ＭＳ Ｐゴシック" charset="-128"/>
              </a:defRPr>
            </a:lvl5pPr>
            <a:lvl6pPr marL="457200" algn="ctr" rtl="0" eaLnBrk="0" fontAlgn="base" hangingPunct="0">
              <a:lnSpc>
                <a:spcPts val="3800"/>
              </a:lnSpc>
              <a:spcBef>
                <a:spcPct val="0"/>
              </a:spcBef>
              <a:spcAft>
                <a:spcPts val="1500"/>
              </a:spcAft>
              <a:defRPr sz="3200">
                <a:solidFill>
                  <a:schemeClr val="tx1"/>
                </a:solidFill>
                <a:latin typeface="Verdana" pitchFamily="-112" charset="0"/>
              </a:defRPr>
            </a:lvl6pPr>
            <a:lvl7pPr marL="914400" algn="ctr" rtl="0" eaLnBrk="0" fontAlgn="base" hangingPunct="0">
              <a:lnSpc>
                <a:spcPts val="3800"/>
              </a:lnSpc>
              <a:spcBef>
                <a:spcPct val="0"/>
              </a:spcBef>
              <a:spcAft>
                <a:spcPts val="1500"/>
              </a:spcAft>
              <a:defRPr sz="3200">
                <a:solidFill>
                  <a:schemeClr val="tx1"/>
                </a:solidFill>
                <a:latin typeface="Verdana" pitchFamily="-112" charset="0"/>
              </a:defRPr>
            </a:lvl7pPr>
            <a:lvl8pPr marL="1371600" algn="ctr" rtl="0" eaLnBrk="0" fontAlgn="base" hangingPunct="0">
              <a:lnSpc>
                <a:spcPts val="3800"/>
              </a:lnSpc>
              <a:spcBef>
                <a:spcPct val="0"/>
              </a:spcBef>
              <a:spcAft>
                <a:spcPts val="1500"/>
              </a:spcAft>
              <a:defRPr sz="3200">
                <a:solidFill>
                  <a:schemeClr val="tx1"/>
                </a:solidFill>
                <a:latin typeface="Verdana" pitchFamily="-112" charset="0"/>
              </a:defRPr>
            </a:lvl8pPr>
            <a:lvl9pPr marL="1828800" algn="ctr" rtl="0" eaLnBrk="0" fontAlgn="base" hangingPunct="0">
              <a:lnSpc>
                <a:spcPts val="3800"/>
              </a:lnSpc>
              <a:spcBef>
                <a:spcPct val="0"/>
              </a:spcBef>
              <a:spcAft>
                <a:spcPts val="1500"/>
              </a:spcAft>
              <a:defRPr sz="3200">
                <a:solidFill>
                  <a:schemeClr val="tx1"/>
                </a:solidFill>
                <a:latin typeface="Verdana" pitchFamily="-112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US" sz="1200" b="0" dirty="0" smtClean="0">
                <a:solidFill>
                  <a:srgbClr val="2E3192"/>
                </a:solidFill>
                <a:latin typeface="Calibri" charset="0"/>
              </a:rPr>
              <a:t>Hierarchical clustering of Ph1 samples</a:t>
            </a:r>
            <a:endParaRPr lang="en-US" sz="1200" b="0" dirty="0">
              <a:solidFill>
                <a:srgbClr val="2E3192"/>
              </a:solidFill>
              <a:latin typeface="Calibri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343400" y="5425614"/>
            <a:ext cx="145721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i="1" dirty="0">
                <a:solidFill>
                  <a:srgbClr val="2E3192"/>
                </a:solidFill>
              </a:rPr>
              <a:t>t</a:t>
            </a:r>
            <a:r>
              <a:rPr lang="en-US" sz="900" i="1" dirty="0" smtClean="0">
                <a:solidFill>
                  <a:srgbClr val="2E3192"/>
                </a:solidFill>
              </a:rPr>
              <a:t>-test (nominal) p-values</a:t>
            </a:r>
            <a:endParaRPr lang="en-US" sz="900" i="1" dirty="0">
              <a:solidFill>
                <a:srgbClr val="2E3192"/>
              </a:solidFill>
            </a:endParaRPr>
          </a:p>
        </p:txBody>
      </p:sp>
      <p:pic>
        <p:nvPicPr>
          <p:cNvPr id="21" name="Picture 20" descr="IFNg w UE as PD 1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580" y="1201406"/>
            <a:ext cx="1934824" cy="2122339"/>
          </a:xfrm>
          <a:prstGeom prst="rect">
            <a:avLst/>
          </a:prstGeom>
        </p:spPr>
      </p:pic>
      <p:pic>
        <p:nvPicPr>
          <p:cNvPr id="22" name="Picture 21" descr="Granzym-A wUE as PD 1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6222" y="1177442"/>
            <a:ext cx="1980578" cy="2163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831063" y="2754852"/>
            <a:ext cx="5697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23256D"/>
                </a:solidFill>
              </a:rPr>
              <a:t>P=0.003</a:t>
            </a:r>
            <a:endParaRPr lang="en-US" sz="800" dirty="0">
              <a:solidFill>
                <a:srgbClr val="23256D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04129" y="2754852"/>
            <a:ext cx="5697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23256D"/>
                </a:solidFill>
              </a:rPr>
              <a:t>P=0.028</a:t>
            </a:r>
            <a:endParaRPr lang="en-US" sz="800" dirty="0">
              <a:solidFill>
                <a:srgbClr val="23256D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50206" y="4937130"/>
            <a:ext cx="5697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23256D"/>
                </a:solidFill>
              </a:rPr>
              <a:t>P=0.003</a:t>
            </a:r>
            <a:endParaRPr lang="en-US" sz="800" dirty="0">
              <a:solidFill>
                <a:srgbClr val="23256D"/>
              </a:solidFill>
            </a:endParaRPr>
          </a:p>
        </p:txBody>
      </p:sp>
      <p:pic>
        <p:nvPicPr>
          <p:cNvPr id="25" name="Picture 24" descr="EOMES with UE as PD 1.jp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6221" y="3295983"/>
            <a:ext cx="2100313" cy="229376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230024" y="4973076"/>
            <a:ext cx="5697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23256D"/>
                </a:solidFill>
              </a:rPr>
              <a:t>P=0.023</a:t>
            </a:r>
            <a:endParaRPr lang="en-US" sz="800" dirty="0">
              <a:solidFill>
                <a:srgbClr val="23256D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72ED33-83C1-4223-811E-E1E4211C3A14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773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103870" y="1069703"/>
            <a:ext cx="1837103" cy="3040062"/>
            <a:chOff x="298303" y="660400"/>
            <a:chExt cx="1837103" cy="3040062"/>
          </a:xfrm>
        </p:grpSpPr>
        <p:pic>
          <p:nvPicPr>
            <p:cNvPr id="58" name="Picture 2" descr="KCD 3-20-12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725" y="1306512"/>
              <a:ext cx="1795681" cy="2393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9" name="Straight Arrow Connector 58"/>
            <p:cNvCxnSpPr/>
            <p:nvPr/>
          </p:nvCxnSpPr>
          <p:spPr bwMode="auto">
            <a:xfrm flipV="1">
              <a:off x="981075" y="1782762"/>
              <a:ext cx="187325" cy="185738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 bwMode="auto">
            <a:xfrm flipV="1">
              <a:off x="981075" y="3429000"/>
              <a:ext cx="163098" cy="24022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298303" y="660400"/>
              <a:ext cx="16872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2E3192"/>
                  </a:solidFill>
                </a:rPr>
                <a:t>1 week tumor</a:t>
              </a:r>
            </a:p>
            <a:p>
              <a:r>
                <a:rPr lang="en-US" b="1" dirty="0" smtClean="0">
                  <a:solidFill>
                    <a:srgbClr val="2E3192"/>
                  </a:solidFill>
                </a:rPr>
                <a:t>Flare</a:t>
              </a:r>
              <a:endParaRPr lang="en-US" b="1" dirty="0">
                <a:solidFill>
                  <a:srgbClr val="2E3192"/>
                </a:solidFill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3770849" y="1690676"/>
            <a:ext cx="2786943" cy="2136576"/>
            <a:chOff x="238363" y="3705497"/>
            <a:chExt cx="2786943" cy="2136576"/>
          </a:xfrm>
        </p:grpSpPr>
        <p:pic>
          <p:nvPicPr>
            <p:cNvPr id="67" name="Picture 18" descr="KCD B mid lung #2 3-9-12.tiff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39725" y="4013274"/>
              <a:ext cx="2685581" cy="1828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9" name="Straight Arrow Connector 68"/>
            <p:cNvCxnSpPr/>
            <p:nvPr/>
          </p:nvCxnSpPr>
          <p:spPr bwMode="auto">
            <a:xfrm flipV="1">
              <a:off x="793750" y="4622800"/>
              <a:ext cx="187325" cy="185738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 bwMode="auto">
            <a:xfrm flipV="1">
              <a:off x="2046506" y="4460876"/>
              <a:ext cx="187325" cy="185738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 bwMode="auto">
            <a:xfrm flipV="1">
              <a:off x="1168400" y="5314951"/>
              <a:ext cx="187325" cy="185737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 bwMode="auto">
            <a:xfrm flipV="1">
              <a:off x="1846481" y="5219701"/>
              <a:ext cx="187325" cy="185737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238363" y="3705497"/>
              <a:ext cx="1133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2E3192"/>
                  </a:solidFill>
                </a:rPr>
                <a:t>Baseline</a:t>
              </a:r>
              <a:endParaRPr lang="en-US" b="1" dirty="0">
                <a:solidFill>
                  <a:srgbClr val="2E3192"/>
                </a:solidFill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6526263" y="1680202"/>
            <a:ext cx="2541537" cy="2147050"/>
            <a:chOff x="4073162" y="3679075"/>
            <a:chExt cx="2541537" cy="2147050"/>
          </a:xfrm>
        </p:grpSpPr>
        <p:pic>
          <p:nvPicPr>
            <p:cNvPr id="68" name="Picture 19" descr="KCD B mid lung #2 4-20-12.tiff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0839" y="3992563"/>
              <a:ext cx="2453860" cy="183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3" name="Straight Arrow Connector 72"/>
            <p:cNvCxnSpPr/>
            <p:nvPr/>
          </p:nvCxnSpPr>
          <p:spPr bwMode="auto">
            <a:xfrm flipV="1">
              <a:off x="4384675" y="4495800"/>
              <a:ext cx="187325" cy="185737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 bwMode="auto">
            <a:xfrm flipV="1">
              <a:off x="5791200" y="4462463"/>
              <a:ext cx="187325" cy="185737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 bwMode="auto">
            <a:xfrm flipV="1">
              <a:off x="4800600" y="5376862"/>
              <a:ext cx="187325" cy="185738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 bwMode="auto">
            <a:xfrm flipV="1">
              <a:off x="5463316" y="5257800"/>
              <a:ext cx="187325" cy="18415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>
              <a:off x="4073162" y="3679075"/>
              <a:ext cx="1672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2E3192"/>
                  </a:solidFill>
                </a:rPr>
                <a:t>After 6 weeks</a:t>
              </a:r>
              <a:endParaRPr lang="en-US" b="1" dirty="0">
                <a:solidFill>
                  <a:srgbClr val="2E3192"/>
                </a:solidFill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1931747" y="1413073"/>
            <a:ext cx="1881781" cy="2701727"/>
            <a:chOff x="1937650" y="1308570"/>
            <a:chExt cx="1881781" cy="2701727"/>
          </a:xfrm>
        </p:grpSpPr>
        <p:pic>
          <p:nvPicPr>
            <p:cNvPr id="57" name="Picture 1" descr="KCD 4-10-12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3750" y="1616347"/>
              <a:ext cx="1795681" cy="2393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0" name="Straight Arrow Connector 59"/>
            <p:cNvCxnSpPr/>
            <p:nvPr/>
          </p:nvCxnSpPr>
          <p:spPr bwMode="auto">
            <a:xfrm flipV="1">
              <a:off x="2775051" y="2114613"/>
              <a:ext cx="163099" cy="24022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9" name="TextBox 88"/>
            <p:cNvSpPr txBox="1"/>
            <p:nvPr/>
          </p:nvSpPr>
          <p:spPr>
            <a:xfrm>
              <a:off x="1937650" y="1308570"/>
              <a:ext cx="1672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2E3192"/>
                  </a:solidFill>
                </a:rPr>
                <a:t>After 4 weeks</a:t>
              </a:r>
              <a:endParaRPr lang="en-US" b="1" dirty="0">
                <a:solidFill>
                  <a:srgbClr val="2E3192"/>
                </a:solidFill>
              </a:endParaRPr>
            </a:p>
          </p:txBody>
        </p:sp>
        <p:cxnSp>
          <p:nvCxnSpPr>
            <p:cNvPr id="62" name="Straight Arrow Connector 61"/>
            <p:cNvCxnSpPr/>
            <p:nvPr/>
          </p:nvCxnSpPr>
          <p:spPr bwMode="auto">
            <a:xfrm flipV="1">
              <a:off x="2686152" y="3524313"/>
              <a:ext cx="163098" cy="24022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Rectangle 4"/>
          <p:cNvSpPr/>
          <p:nvPr/>
        </p:nvSpPr>
        <p:spPr>
          <a:xfrm>
            <a:off x="381000" y="5254764"/>
            <a:ext cx="8382000" cy="707886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2000" dirty="0">
                <a:solidFill>
                  <a:srgbClr val="2E3192"/>
                </a:solidFill>
              </a:rPr>
              <a:t>51-year-old male with </a:t>
            </a:r>
            <a:r>
              <a:rPr lang="en-US" sz="2000" dirty="0" err="1" smtClean="0">
                <a:solidFill>
                  <a:srgbClr val="2E3192"/>
                </a:solidFill>
              </a:rPr>
              <a:t>Sarcomatoid</a:t>
            </a:r>
            <a:r>
              <a:rPr lang="en-US" sz="2000" dirty="0" smtClean="0">
                <a:solidFill>
                  <a:srgbClr val="2E3192"/>
                </a:solidFill>
              </a:rPr>
              <a:t> RCC </a:t>
            </a:r>
            <a:r>
              <a:rPr lang="en-US" sz="2000" dirty="0">
                <a:solidFill>
                  <a:srgbClr val="2E3192"/>
                </a:solidFill>
              </a:rPr>
              <a:t>s/p L nephrectomy, </a:t>
            </a:r>
            <a:r>
              <a:rPr lang="en-US" sz="2000" dirty="0" err="1">
                <a:solidFill>
                  <a:srgbClr val="2E3192"/>
                </a:solidFill>
              </a:rPr>
              <a:t>sunitinib</a:t>
            </a:r>
            <a:r>
              <a:rPr lang="en-US" sz="2000" dirty="0">
                <a:solidFill>
                  <a:srgbClr val="2E3192"/>
                </a:solidFill>
              </a:rPr>
              <a:t>, </a:t>
            </a:r>
            <a:r>
              <a:rPr lang="en-US" sz="2000" dirty="0" smtClean="0">
                <a:solidFill>
                  <a:srgbClr val="2E3192"/>
                </a:solidFill>
              </a:rPr>
              <a:t/>
            </a:r>
            <a:br>
              <a:rPr lang="en-US" sz="2000" dirty="0" smtClean="0">
                <a:solidFill>
                  <a:srgbClr val="2E3192"/>
                </a:solidFill>
              </a:rPr>
            </a:br>
            <a:r>
              <a:rPr lang="en-US" sz="2000" dirty="0" smtClean="0">
                <a:solidFill>
                  <a:srgbClr val="2E3192"/>
                </a:solidFill>
              </a:rPr>
              <a:t>XRT </a:t>
            </a:r>
            <a:r>
              <a:rPr lang="en-US" sz="2000" dirty="0">
                <a:solidFill>
                  <a:srgbClr val="2E3192"/>
                </a:solidFill>
              </a:rPr>
              <a:t>T9, </a:t>
            </a:r>
            <a:r>
              <a:rPr lang="en-US" sz="2000" dirty="0" err="1" smtClean="0">
                <a:solidFill>
                  <a:srgbClr val="2E3192"/>
                </a:solidFill>
              </a:rPr>
              <a:t>temsirolimus</a:t>
            </a:r>
            <a:r>
              <a:rPr lang="en-US" sz="2000" dirty="0" smtClean="0">
                <a:solidFill>
                  <a:srgbClr val="2E3192"/>
                </a:solidFill>
              </a:rPr>
              <a:t>, PD</a:t>
            </a:r>
            <a:r>
              <a:rPr lang="en-US" sz="2000" dirty="0">
                <a:solidFill>
                  <a:srgbClr val="2E3192"/>
                </a:solidFill>
              </a:rPr>
              <a:t>-L1 positive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MS PGothic" charset="0"/>
              </a:rPr>
              <a:t>Serial Biopsy in a </a:t>
            </a:r>
            <a:r>
              <a:rPr lang="en-US" dirty="0" smtClean="0">
                <a:latin typeface="Arial" charset="0"/>
                <a:ea typeface="ＭＳ Ｐゴシック" charset="0"/>
                <a:cs typeface="MS PGothic" charset="0"/>
              </a:rPr>
              <a:t>PD-L1–Positive </a:t>
            </a:r>
            <a:r>
              <a:rPr lang="en-US" dirty="0">
                <a:latin typeface="Arial" charset="0"/>
                <a:ea typeface="ＭＳ Ｐゴシック" charset="0"/>
                <a:cs typeface="MS PGothic" charset="0"/>
              </a:rPr>
              <a:t>RCC Patient With a Rapid Response to MPDL3280A</a:t>
            </a:r>
            <a:endParaRPr lang="en-US" dirty="0"/>
          </a:p>
        </p:txBody>
      </p:sp>
      <p:sp>
        <p:nvSpPr>
          <p:cNvPr id="31" name="TextBox 2"/>
          <p:cNvSpPr txBox="1">
            <a:spLocks noChangeArrowheads="1"/>
          </p:cNvSpPr>
          <p:nvPr/>
        </p:nvSpPr>
        <p:spPr bwMode="auto">
          <a:xfrm>
            <a:off x="409699" y="6320135"/>
            <a:ext cx="4619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rgbClr val="C9CEFF"/>
                </a:solidFill>
              </a:rPr>
              <a:t>Carolina </a:t>
            </a:r>
            <a:r>
              <a:rPr lang="en-US" sz="1200" dirty="0" err="1">
                <a:solidFill>
                  <a:srgbClr val="C9CEFF"/>
                </a:solidFill>
              </a:rPr>
              <a:t>BioOncology</a:t>
            </a:r>
            <a:r>
              <a:rPr lang="en-US" sz="1200" dirty="0">
                <a:solidFill>
                  <a:srgbClr val="C9CEFF"/>
                </a:solidFill>
              </a:rPr>
              <a:t> Institute </a:t>
            </a:r>
            <a:r>
              <a:rPr lang="en-US" sz="1200" dirty="0">
                <a:solidFill>
                  <a:srgbClr val="C9CEFF"/>
                </a:solidFill>
                <a:cs typeface="Arial" charset="0"/>
              </a:rPr>
              <a:t>(Powderly</a:t>
            </a:r>
            <a:r>
              <a:rPr lang="en-US" sz="1200" dirty="0" smtClean="0">
                <a:solidFill>
                  <a:srgbClr val="C9CEFF"/>
                </a:solidFill>
                <a:cs typeface="Arial" charset="0"/>
              </a:rPr>
              <a:t>).</a:t>
            </a:r>
            <a:endParaRPr lang="en-US" sz="1200" dirty="0">
              <a:solidFill>
                <a:srgbClr val="C9CEFF"/>
              </a:solidFill>
              <a:cs typeface="Arial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3567774" y="4261098"/>
            <a:ext cx="30461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kern="0" dirty="0">
                <a:solidFill>
                  <a:srgbClr val="000000"/>
                </a:solidFill>
              </a:rPr>
              <a:t>S</a:t>
            </a:r>
            <a:r>
              <a:rPr lang="en-US" sz="1200" kern="0" dirty="0" err="1" smtClean="0">
                <a:solidFill>
                  <a:srgbClr val="000000"/>
                </a:solidFill>
              </a:rPr>
              <a:t>urgical</a:t>
            </a:r>
            <a:r>
              <a:rPr lang="en-US" sz="1200" kern="0" dirty="0" smtClean="0">
                <a:solidFill>
                  <a:srgbClr val="000000"/>
                </a:solidFill>
              </a:rPr>
              <a:t> </a:t>
            </a:r>
            <a:r>
              <a:rPr lang="en-US" sz="1200" kern="0" dirty="0">
                <a:solidFill>
                  <a:srgbClr val="000000"/>
                </a:solidFill>
              </a:rPr>
              <a:t>resection of responding mass, 0.75 x </a:t>
            </a:r>
            <a:r>
              <a:rPr lang="en-US" sz="1200" kern="0" dirty="0" smtClean="0">
                <a:solidFill>
                  <a:srgbClr val="000000"/>
                </a:solidFill>
              </a:rPr>
              <a:t>0.75 cm </a:t>
            </a:r>
            <a:r>
              <a:rPr lang="en-US" sz="1200" kern="0" dirty="0">
                <a:solidFill>
                  <a:srgbClr val="000000"/>
                </a:solidFill>
              </a:rPr>
              <a:t>at time of resection</a:t>
            </a:r>
          </a:p>
        </p:txBody>
      </p:sp>
      <p:sp>
        <p:nvSpPr>
          <p:cNvPr id="37" name="Oval 36"/>
          <p:cNvSpPr/>
          <p:nvPr/>
        </p:nvSpPr>
        <p:spPr bwMode="auto">
          <a:xfrm>
            <a:off x="2805112" y="3462645"/>
            <a:ext cx="319088" cy="284163"/>
          </a:xfrm>
          <a:prstGeom prst="ellips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rgbClr val="2E3192"/>
              </a:solidFill>
              <a:latin typeface="Arial"/>
              <a:ea typeface="ＭＳ Ｐゴシック" pitchFamily="-65" charset="-128"/>
              <a:cs typeface="ＭＳ Ｐゴシック" pitchFamily="-65" charset="-128"/>
            </a:endParaRPr>
          </a:p>
        </p:txBody>
      </p:sp>
      <p:cxnSp>
        <p:nvCxnSpPr>
          <p:cNvPr id="38" name="Straight Arrow Connector 37"/>
          <p:cNvCxnSpPr/>
          <p:nvPr/>
        </p:nvCxnSpPr>
        <p:spPr bwMode="auto">
          <a:xfrm flipV="1">
            <a:off x="2686152" y="3613521"/>
            <a:ext cx="163098" cy="24022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Curved Connector 38"/>
          <p:cNvCxnSpPr>
            <a:stCxn id="37" idx="4"/>
            <a:endCxn id="36" idx="1"/>
          </p:cNvCxnSpPr>
          <p:nvPr/>
        </p:nvCxnSpPr>
        <p:spPr>
          <a:xfrm rot="16200000" flipH="1">
            <a:off x="2893654" y="3817810"/>
            <a:ext cx="745123" cy="603118"/>
          </a:xfrm>
          <a:prstGeom prst="curvedConnector2">
            <a:avLst/>
          </a:prstGeom>
          <a:ln w="12700" cmpd="sng">
            <a:solidFill>
              <a:srgbClr val="000000"/>
            </a:solidFill>
            <a:prstDash val="sysDash"/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72ED33-83C1-4223-811E-E1E4211C3A14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  <p:sp>
        <p:nvSpPr>
          <p:cNvPr id="34" name="TextBox 33"/>
          <p:cNvSpPr txBox="1"/>
          <p:nvPr/>
        </p:nvSpPr>
        <p:spPr bwMode="auto">
          <a:xfrm>
            <a:off x="3733800" y="6569767"/>
            <a:ext cx="19960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kern="0" dirty="0">
                <a:solidFill>
                  <a:srgbClr val="C9CEFF"/>
                </a:solidFill>
                <a:latin typeface="Arial"/>
              </a:rPr>
              <a:t>MPDL3280A Phase </a:t>
            </a:r>
            <a:r>
              <a:rPr lang="en-GB" sz="1400" kern="0" dirty="0" err="1" smtClean="0">
                <a:solidFill>
                  <a:srgbClr val="C9CEFF"/>
                </a:solidFill>
                <a:latin typeface="Arial"/>
              </a:rPr>
              <a:t>Ia</a:t>
            </a:r>
            <a:endParaRPr lang="en-GB" sz="1400" kern="0" dirty="0">
              <a:solidFill>
                <a:srgbClr val="C9CE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425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 bwMode="auto">
          <a:xfrm>
            <a:off x="5757747" y="3656157"/>
            <a:ext cx="2700453" cy="1754043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900" kern="0">
              <a:solidFill>
                <a:srgbClr val="000000"/>
              </a:solidFill>
              <a:latin typeface="Times" pitchFamily="1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" name="TextBox 50"/>
          <p:cNvSpPr txBox="1"/>
          <p:nvPr/>
        </p:nvSpPr>
        <p:spPr bwMode="auto">
          <a:xfrm rot="5400000">
            <a:off x="7548762" y="4390652"/>
            <a:ext cx="1363103" cy="27699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kern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On-</a:t>
            </a:r>
            <a:r>
              <a:rPr lang="en-US" sz="1200" b="1" kern="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Tx</a:t>
            </a:r>
            <a:r>
              <a:rPr lang="en-US" sz="1200" b="1" kern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 </a:t>
            </a:r>
            <a:r>
              <a:rPr lang="en-US" sz="12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H&amp;</a:t>
            </a:r>
            <a:r>
              <a:rPr lang="en-US" sz="1200" b="1" kern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E</a:t>
            </a:r>
            <a:endParaRPr lang="en-US" sz="1200" b="1" kern="0" dirty="0">
              <a:solidFill>
                <a:srgbClr val="000000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5757747" y="1032512"/>
            <a:ext cx="2700453" cy="1784175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900" kern="0">
              <a:solidFill>
                <a:srgbClr val="000000"/>
              </a:solidFill>
              <a:latin typeface="Times" pitchFamily="1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356846" y="1032512"/>
            <a:ext cx="4937760" cy="1784175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900" kern="0">
              <a:solidFill>
                <a:srgbClr val="000000"/>
              </a:solidFill>
              <a:latin typeface="Times" pitchFamily="1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" name="Picture 6" descr="CD8 arch 101304 no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1097480"/>
            <a:ext cx="2233683" cy="1668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 rot="5400000">
            <a:off x="4645859" y="1822514"/>
            <a:ext cx="859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200" b="1" kern="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Baseline </a:t>
            </a:r>
            <a:endParaRPr lang="en-US" sz="1200" b="1" kern="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67000" y="2568249"/>
            <a:ext cx="441209" cy="246221"/>
          </a:xfrm>
          <a:prstGeom prst="rect">
            <a:avLst/>
          </a:prstGeom>
          <a:solidFill>
            <a:srgbClr val="FFFFFF">
              <a:alpha val="49000"/>
            </a:srgb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CD8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04050" y="2533559"/>
            <a:ext cx="555173" cy="246221"/>
          </a:xfrm>
          <a:prstGeom prst="rect">
            <a:avLst/>
          </a:prstGeom>
          <a:solidFill>
            <a:srgbClr val="FFFFFF">
              <a:alpha val="49000"/>
            </a:srgb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000" b="1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PD-L1</a:t>
            </a:r>
          </a:p>
        </p:txBody>
      </p:sp>
      <p:pic>
        <p:nvPicPr>
          <p:cNvPr id="29" name="Picture 5" descr="PDL1 arch 101304 no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549" y="1093619"/>
            <a:ext cx="2224029" cy="1671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57"/>
          <p:cNvSpPr txBox="1">
            <a:spLocks noChangeArrowheads="1"/>
          </p:cNvSpPr>
          <p:nvPr/>
        </p:nvSpPr>
        <p:spPr bwMode="auto">
          <a:xfrm>
            <a:off x="381000" y="2568249"/>
            <a:ext cx="566111" cy="246221"/>
          </a:xfrm>
          <a:prstGeom prst="rect">
            <a:avLst/>
          </a:prstGeom>
          <a:solidFill>
            <a:srgbClr val="FFFFFF">
              <a:alpha val="4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b="1" kern="0" dirty="0">
                <a:solidFill>
                  <a:srgbClr val="000000"/>
                </a:solidFill>
              </a:rPr>
              <a:t>PD-L1</a:t>
            </a:r>
          </a:p>
        </p:txBody>
      </p:sp>
      <p:sp>
        <p:nvSpPr>
          <p:cNvPr id="62" name="TextBox 12"/>
          <p:cNvSpPr txBox="1">
            <a:spLocks noChangeArrowheads="1"/>
          </p:cNvSpPr>
          <p:nvPr/>
        </p:nvSpPr>
        <p:spPr bwMode="auto">
          <a:xfrm>
            <a:off x="381000" y="2826603"/>
            <a:ext cx="3771900" cy="769441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>
            <a:lvl1pPr>
              <a:defRPr sz="1600" b="1">
                <a:solidFill>
                  <a:schemeClr val="bg1"/>
                </a:solidFill>
                <a:latin typeface="Arial" charset="0"/>
                <a:ea typeface="-윤명조130" charset="0"/>
                <a:cs typeface="-윤명조130" charset="0"/>
              </a:defRPr>
            </a:lvl1pPr>
            <a:lvl2pPr marL="742950" indent="-285750">
              <a:defRPr sz="1600" b="1">
                <a:solidFill>
                  <a:schemeClr val="bg1"/>
                </a:solidFill>
                <a:latin typeface="Arial" charset="0"/>
                <a:ea typeface="-윤명조130" charset="0"/>
                <a:cs typeface="-윤명조130" charset="0"/>
              </a:defRPr>
            </a:lvl2pPr>
            <a:lvl3pPr marL="1143000" indent="-228600">
              <a:defRPr sz="1600" b="1">
                <a:solidFill>
                  <a:schemeClr val="bg1"/>
                </a:solidFill>
                <a:latin typeface="Arial" charset="0"/>
                <a:ea typeface="-윤명조130" charset="0"/>
                <a:cs typeface="-윤명조130" charset="0"/>
              </a:defRPr>
            </a:lvl3pPr>
            <a:lvl4pPr marL="1600200" indent="-228600">
              <a:defRPr sz="1600" b="1">
                <a:solidFill>
                  <a:schemeClr val="bg1"/>
                </a:solidFill>
                <a:latin typeface="Arial" charset="0"/>
                <a:ea typeface="-윤명조130" charset="0"/>
                <a:cs typeface="-윤명조130" charset="0"/>
              </a:defRPr>
            </a:lvl4pPr>
            <a:lvl5pPr marL="2057400" indent="-228600">
              <a:defRPr sz="1600" b="1">
                <a:solidFill>
                  <a:schemeClr val="bg1"/>
                </a:solidFill>
                <a:latin typeface="Arial" charset="0"/>
                <a:ea typeface="-윤명조130" charset="0"/>
                <a:cs typeface="-윤명조130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defRPr sz="1600" b="1">
                <a:solidFill>
                  <a:schemeClr val="bg1"/>
                </a:solidFill>
                <a:latin typeface="Arial" charset="0"/>
                <a:ea typeface="-윤명조130" charset="0"/>
                <a:cs typeface="-윤명조130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defRPr sz="1600" b="1">
                <a:solidFill>
                  <a:schemeClr val="bg1"/>
                </a:solidFill>
                <a:latin typeface="Arial" charset="0"/>
                <a:ea typeface="-윤명조130" charset="0"/>
                <a:cs typeface="-윤명조130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defRPr sz="1600" b="1">
                <a:solidFill>
                  <a:schemeClr val="bg1"/>
                </a:solidFill>
                <a:latin typeface="Arial" charset="0"/>
                <a:ea typeface="-윤명조130" charset="0"/>
                <a:cs typeface="-윤명조130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defRPr sz="1600" b="1">
                <a:solidFill>
                  <a:schemeClr val="bg1"/>
                </a:solidFill>
                <a:latin typeface="Arial" charset="0"/>
                <a:ea typeface="-윤명조130" charset="0"/>
                <a:cs typeface="-윤명조130" charset="0"/>
              </a:defRPr>
            </a:lvl9pPr>
          </a:lstStyle>
          <a:p>
            <a:pPr eaLnBrk="0" hangingPunct="0">
              <a:defRPr/>
            </a:pPr>
            <a:r>
              <a:rPr lang="en-US" kern="0" dirty="0" smtClean="0">
                <a:solidFill>
                  <a:srgbClr val="2E3192"/>
                </a:solidFill>
              </a:rPr>
              <a:t>Biomarkers at baseline:</a:t>
            </a:r>
            <a:endParaRPr lang="en-US" b="0" kern="0" dirty="0" smtClean="0">
              <a:solidFill>
                <a:srgbClr val="2E3192"/>
              </a:solidFill>
            </a:endParaRPr>
          </a:p>
          <a:p>
            <a:pPr eaLnBrk="0" hangingPunct="0">
              <a:defRPr/>
            </a:pPr>
            <a:r>
              <a:rPr lang="en-US" sz="1400" b="0" kern="0" dirty="0" smtClean="0">
                <a:solidFill>
                  <a:srgbClr val="2E3192"/>
                </a:solidFill>
              </a:rPr>
              <a:t>PD-L1 positive</a:t>
            </a:r>
          </a:p>
          <a:p>
            <a:pPr eaLnBrk="0" hangingPunct="0">
              <a:defRPr/>
            </a:pPr>
            <a:r>
              <a:rPr lang="en-US" sz="1400" b="0" kern="0" dirty="0" smtClean="0">
                <a:solidFill>
                  <a:srgbClr val="2E3192"/>
                </a:solidFill>
              </a:rPr>
              <a:t>CD8+ T cells present</a:t>
            </a:r>
          </a:p>
        </p:txBody>
      </p:sp>
      <p:sp>
        <p:nvSpPr>
          <p:cNvPr id="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latin typeface="Arial" charset="0"/>
                <a:ea typeface="ＭＳ Ｐゴシック" charset="0"/>
                <a:cs typeface="MS PGothic" charset="0"/>
              </a:rPr>
              <a:t>Serial Biopsy in a </a:t>
            </a:r>
            <a:r>
              <a:rPr lang="en-US" sz="2400" dirty="0">
                <a:latin typeface="Arial" charset="0"/>
                <a:ea typeface="ＭＳ Ｐゴシック" charset="0"/>
                <a:cs typeface="MS PGothic" charset="0"/>
              </a:rPr>
              <a:t>PD-L1–Positive </a:t>
            </a:r>
            <a:r>
              <a:rPr lang="en-US" sz="2400" dirty="0" smtClean="0">
                <a:latin typeface="Arial" charset="0"/>
                <a:ea typeface="ＭＳ Ｐゴシック" charset="0"/>
                <a:cs typeface="MS PGothic" charset="0"/>
              </a:rPr>
              <a:t>RCC </a:t>
            </a:r>
            <a:r>
              <a:rPr lang="en-US" sz="2400" dirty="0">
                <a:latin typeface="Arial" charset="0"/>
                <a:ea typeface="ＭＳ Ｐゴシック" charset="0"/>
                <a:cs typeface="MS PGothic" charset="0"/>
              </a:rPr>
              <a:t>P</a:t>
            </a:r>
            <a:r>
              <a:rPr lang="en-US" sz="2400" dirty="0" smtClean="0">
                <a:latin typeface="Arial" charset="0"/>
                <a:ea typeface="ＭＳ Ｐゴシック" charset="0"/>
                <a:cs typeface="MS PGothic" charset="0"/>
              </a:rPr>
              <a:t>atient </a:t>
            </a:r>
            <a:r>
              <a:rPr lang="en-US" sz="2400" dirty="0">
                <a:latin typeface="Arial" charset="0"/>
                <a:ea typeface="ＭＳ Ｐゴシック" charset="0"/>
                <a:cs typeface="MS PGothic" charset="0"/>
              </a:rPr>
              <a:t>W</a:t>
            </a:r>
            <a:r>
              <a:rPr lang="en-US" sz="2400" dirty="0" smtClean="0">
                <a:latin typeface="Arial" charset="0"/>
                <a:ea typeface="ＭＳ Ｐゴシック" charset="0"/>
                <a:cs typeface="MS PGothic" charset="0"/>
              </a:rPr>
              <a:t>ith a Rapid </a:t>
            </a:r>
            <a:r>
              <a:rPr lang="en-US" sz="2400" dirty="0">
                <a:latin typeface="Arial" charset="0"/>
                <a:ea typeface="ＭＳ Ｐゴシック" charset="0"/>
                <a:cs typeface="MS PGothic" charset="0"/>
              </a:rPr>
              <a:t>R</a:t>
            </a:r>
            <a:r>
              <a:rPr lang="en-US" sz="2400" dirty="0" smtClean="0">
                <a:latin typeface="Arial" charset="0"/>
                <a:ea typeface="ＭＳ Ｐゴシック" charset="0"/>
                <a:cs typeface="MS PGothic" charset="0"/>
              </a:rPr>
              <a:t>esponse </a:t>
            </a:r>
            <a:r>
              <a:rPr lang="en-US" sz="2400" dirty="0">
                <a:latin typeface="Arial" charset="0"/>
                <a:ea typeface="ＭＳ Ｐゴシック" charset="0"/>
                <a:cs typeface="MS PGothic" charset="0"/>
              </a:rPr>
              <a:t>to </a:t>
            </a:r>
            <a:r>
              <a:rPr lang="en-US" sz="2400" dirty="0" smtClean="0">
                <a:latin typeface="Arial" charset="0"/>
                <a:ea typeface="ＭＳ Ｐゴシック" charset="0"/>
                <a:cs typeface="MS PGothic" charset="0"/>
              </a:rPr>
              <a:t>MPDL3280A </a:t>
            </a:r>
            <a:endParaRPr lang="en-US" sz="2000" dirty="0"/>
          </a:p>
        </p:txBody>
      </p:sp>
      <p:sp>
        <p:nvSpPr>
          <p:cNvPr id="69" name="TextBox 68"/>
          <p:cNvSpPr txBox="1"/>
          <p:nvPr/>
        </p:nvSpPr>
        <p:spPr bwMode="auto">
          <a:xfrm rot="5400000">
            <a:off x="7555362" y="1830623"/>
            <a:ext cx="1363103" cy="27699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kern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Baseline </a:t>
            </a:r>
            <a:r>
              <a:rPr lang="en-US" sz="12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H&amp;</a:t>
            </a:r>
            <a:r>
              <a:rPr lang="en-US" sz="1200" b="1" kern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ＭＳ Ｐゴシック" charset="0"/>
              </a:rPr>
              <a:t>E</a:t>
            </a:r>
            <a:endParaRPr lang="en-US" sz="1200" b="1" kern="0" dirty="0">
              <a:solidFill>
                <a:srgbClr val="000000"/>
              </a:solidFill>
              <a:latin typeface="Arial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356847" y="3657600"/>
            <a:ext cx="4937760" cy="1774998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>
              <a:defRPr/>
            </a:pPr>
            <a:endParaRPr lang="en-US" sz="900" kern="0">
              <a:solidFill>
                <a:srgbClr val="000000"/>
              </a:solidFill>
              <a:latin typeface="Times" pitchFamily="1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5400000">
            <a:off x="4729357" y="4380411"/>
            <a:ext cx="673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On-</a:t>
            </a:r>
            <a:r>
              <a:rPr lang="en-US" sz="1200" b="1" kern="0" dirty="0" err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Tx</a:t>
            </a:r>
            <a:r>
              <a:rPr lang="en-US" sz="1200" b="1" kern="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US" sz="1200" b="1" kern="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5" name="Picture 4" descr="101304 CD8 2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7000" y="3705395"/>
            <a:ext cx="2236868" cy="167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6"/>
          <p:cNvSpPr txBox="1">
            <a:spLocks noChangeArrowheads="1"/>
          </p:cNvSpPr>
          <p:nvPr/>
        </p:nvSpPr>
        <p:spPr bwMode="auto">
          <a:xfrm>
            <a:off x="2680729" y="5170296"/>
            <a:ext cx="443471" cy="246221"/>
          </a:xfrm>
          <a:prstGeom prst="rect">
            <a:avLst/>
          </a:prstGeom>
          <a:solidFill>
            <a:srgbClr val="FFFFFF">
              <a:alpha val="47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000" b="1" dirty="0">
                <a:solidFill>
                  <a:srgbClr val="000000"/>
                </a:solidFill>
                <a:latin typeface="Calibri" charset="0"/>
                <a:cs typeface="MS PGothic" charset="0"/>
              </a:rPr>
              <a:t>CD8</a:t>
            </a:r>
          </a:p>
        </p:txBody>
      </p:sp>
      <p:pic>
        <p:nvPicPr>
          <p:cNvPr id="37" name="Picture 3" descr="101304 PDL1 2.jp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9100" y="3697426"/>
            <a:ext cx="2211673" cy="16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381000" y="5170296"/>
            <a:ext cx="531558" cy="246221"/>
          </a:xfrm>
          <a:prstGeom prst="rect">
            <a:avLst/>
          </a:prstGeom>
          <a:solidFill>
            <a:srgbClr val="FFFFFF">
              <a:alpha val="45000"/>
            </a:srgb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000" b="1" dirty="0" smtClean="0">
                <a:solidFill>
                  <a:srgbClr val="000000"/>
                </a:solidFill>
                <a:latin typeface="Calibri" charset="0"/>
                <a:cs typeface="MS PGothic" charset="0"/>
              </a:rPr>
              <a:t>PD-L1</a:t>
            </a:r>
            <a:endParaRPr lang="en-US" sz="1000" b="1" dirty="0">
              <a:solidFill>
                <a:srgbClr val="000000"/>
              </a:solidFill>
              <a:latin typeface="Calibri" charset="0"/>
              <a:cs typeface="MS PGothic" charset="0"/>
            </a:endParaRPr>
          </a:p>
        </p:txBody>
      </p:sp>
      <p:sp>
        <p:nvSpPr>
          <p:cNvPr id="38" name="TextBox 37"/>
          <p:cNvSpPr txBox="1"/>
          <p:nvPr/>
        </p:nvSpPr>
        <p:spPr bwMode="auto">
          <a:xfrm>
            <a:off x="5807839" y="5478959"/>
            <a:ext cx="2650361" cy="738664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srgbClr val="2E3192"/>
                </a:solidFill>
                <a:ea typeface="ＭＳ Ｐゴシック" charset="0"/>
                <a:cs typeface="ＭＳ Ｐゴシック" charset="0"/>
              </a:rPr>
              <a:t>On-treatment H&amp;E: </a:t>
            </a:r>
            <a:endParaRPr lang="en-US" sz="1400" kern="0" dirty="0" smtClean="0">
              <a:solidFill>
                <a:srgbClr val="2E3192"/>
              </a:solidFill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sz="1400" kern="0" dirty="0" smtClean="0">
                <a:solidFill>
                  <a:srgbClr val="2E3192"/>
                </a:solidFill>
                <a:ea typeface="ＭＳ Ｐゴシック" charset="0"/>
                <a:cs typeface="ＭＳ Ｐゴシック" charset="0"/>
              </a:rPr>
              <a:t>dense </a:t>
            </a:r>
            <a:r>
              <a:rPr lang="en-US" sz="1400" kern="0" dirty="0">
                <a:solidFill>
                  <a:srgbClr val="2E3192"/>
                </a:solidFill>
                <a:ea typeface="ＭＳ Ｐゴシック" charset="0"/>
                <a:cs typeface="ＭＳ Ｐゴシック" charset="0"/>
              </a:rPr>
              <a:t>lymphocytic infiltrate and </a:t>
            </a:r>
            <a:r>
              <a:rPr lang="en-US" sz="1400" i="1" kern="0" dirty="0">
                <a:solidFill>
                  <a:srgbClr val="2E3192"/>
                </a:solidFill>
                <a:ea typeface="ＭＳ Ｐゴシック" charset="0"/>
                <a:cs typeface="ＭＳ Ｐゴシック" charset="0"/>
              </a:rPr>
              <a:t>no viable </a:t>
            </a:r>
            <a:r>
              <a:rPr lang="en-US" sz="1400" kern="0" dirty="0">
                <a:solidFill>
                  <a:srgbClr val="2E3192"/>
                </a:solidFill>
                <a:ea typeface="ＭＳ Ｐゴシック" charset="0"/>
                <a:cs typeface="ＭＳ Ｐゴシック" charset="0"/>
              </a:rPr>
              <a:t>tumor cells seen 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5820564" y="3692027"/>
            <a:ext cx="2253972" cy="1679014"/>
            <a:chOff x="228601" y="4894723"/>
            <a:chExt cx="2253972" cy="1679014"/>
          </a:xfrm>
        </p:grpSpPr>
        <p:pic>
          <p:nvPicPr>
            <p:cNvPr id="41" name="Picture 6" descr="KCD (RCC) on-Tx biopsy 27apr12-6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1" y="4894723"/>
              <a:ext cx="2231262" cy="1679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2" name="Group 19"/>
            <p:cNvGrpSpPr>
              <a:grpSpLocks/>
            </p:cNvGrpSpPr>
            <p:nvPr/>
          </p:nvGrpSpPr>
          <p:grpSpPr bwMode="auto">
            <a:xfrm>
              <a:off x="654414" y="5835657"/>
              <a:ext cx="759367" cy="406683"/>
              <a:chOff x="1021548" y="2234132"/>
              <a:chExt cx="961111" cy="514184"/>
            </a:xfrm>
          </p:grpSpPr>
          <p:cxnSp>
            <p:nvCxnSpPr>
              <p:cNvPr id="48" name="Straight Arrow Connector 47"/>
              <p:cNvCxnSpPr>
                <a:cxnSpLocks noChangeShapeType="1"/>
              </p:cNvCxnSpPr>
              <p:nvPr/>
            </p:nvCxnSpPr>
            <p:spPr bwMode="auto">
              <a:xfrm flipV="1">
                <a:off x="1795826" y="2234132"/>
                <a:ext cx="186833" cy="184841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>
                <a:outerShdw blurRad="40000" dist="23000" dir="5400000" rotWithShape="0">
                  <a:srgbClr val="000000">
                    <a:alpha val="34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49" name="TextBox 21"/>
              <p:cNvSpPr txBox="1">
                <a:spLocks noChangeArrowheads="1"/>
              </p:cNvSpPr>
              <p:nvPr/>
            </p:nvSpPr>
            <p:spPr bwMode="auto">
              <a:xfrm>
                <a:off x="1021548" y="2320271"/>
                <a:ext cx="774277" cy="428045"/>
              </a:xfrm>
              <a:prstGeom prst="rect">
                <a:avLst/>
              </a:prstGeom>
              <a:solidFill>
                <a:srgbClr val="FFFFFF">
                  <a:alpha val="54117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800" kern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Necrotic tissue</a:t>
                </a:r>
              </a:p>
            </p:txBody>
          </p:sp>
        </p:grpSp>
        <p:grpSp>
          <p:nvGrpSpPr>
            <p:cNvPr id="43" name="Group 34"/>
            <p:cNvGrpSpPr>
              <a:grpSpLocks/>
            </p:cNvGrpSpPr>
            <p:nvPr/>
          </p:nvGrpSpPr>
          <p:grpSpPr bwMode="auto">
            <a:xfrm>
              <a:off x="286794" y="4981195"/>
              <a:ext cx="840272" cy="505299"/>
              <a:chOff x="1967542" y="2389140"/>
              <a:chExt cx="1063515" cy="639347"/>
            </a:xfrm>
          </p:grpSpPr>
          <p:cxnSp>
            <p:nvCxnSpPr>
              <p:cNvPr id="46" name="Straight Arrow Connector 45"/>
              <p:cNvCxnSpPr>
                <a:cxnSpLocks noChangeShapeType="1"/>
              </p:cNvCxnSpPr>
              <p:nvPr/>
            </p:nvCxnSpPr>
            <p:spPr bwMode="auto">
              <a:xfrm>
                <a:off x="2634036" y="2843508"/>
                <a:ext cx="186834" cy="184979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ffectLst>
                <a:outerShdw blurRad="40000" dist="23000" dir="5400000" rotWithShape="0">
                  <a:srgbClr val="000000">
                    <a:alpha val="34998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47" name="TextBox 36"/>
              <p:cNvSpPr txBox="1">
                <a:spLocks noChangeArrowheads="1"/>
              </p:cNvSpPr>
              <p:nvPr/>
            </p:nvSpPr>
            <p:spPr bwMode="auto">
              <a:xfrm>
                <a:off x="1967542" y="2389140"/>
                <a:ext cx="1063515" cy="428367"/>
              </a:xfrm>
              <a:prstGeom prst="rect">
                <a:avLst/>
              </a:prstGeom>
              <a:solidFill>
                <a:srgbClr val="FFFFFF">
                  <a:alpha val="3882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Verdana" charset="0"/>
                    <a:ea typeface="ＭＳ Ｐゴシック" charset="0"/>
                  </a:defRPr>
                </a:lvl9pPr>
              </a:lstStyle>
              <a:p>
                <a:pPr eaLnBrk="1" hangingPunct="1">
                  <a:defRPr/>
                </a:pPr>
                <a:r>
                  <a:rPr lang="en-US" sz="800" kern="0" smtClean="0">
                    <a:solidFill>
                      <a:srgbClr val="000000"/>
                    </a:solidFill>
                    <a:latin typeface="Arial" charset="0"/>
                    <a:cs typeface="Arial" charset="0"/>
                  </a:rPr>
                  <a:t>Lymphocytic infiltrate</a:t>
                </a:r>
              </a:p>
            </p:txBody>
          </p:sp>
        </p:grpSp>
        <p:cxnSp>
          <p:nvCxnSpPr>
            <p:cNvPr id="44" name="Straight Arrow Connector 43"/>
            <p:cNvCxnSpPr>
              <a:cxnSpLocks noChangeShapeType="1"/>
            </p:cNvCxnSpPr>
            <p:nvPr/>
          </p:nvCxnSpPr>
          <p:spPr bwMode="auto">
            <a:xfrm rot="16200000" flipH="1" flipV="1">
              <a:off x="2055340" y="5403838"/>
              <a:ext cx="167487" cy="164648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5" name="TextBox 21"/>
            <p:cNvSpPr txBox="1">
              <a:spLocks noChangeArrowheads="1"/>
            </p:cNvSpPr>
            <p:nvPr/>
          </p:nvSpPr>
          <p:spPr bwMode="auto">
            <a:xfrm>
              <a:off x="1616752" y="4901378"/>
              <a:ext cx="865821" cy="461665"/>
            </a:xfrm>
            <a:prstGeom prst="rect">
              <a:avLst/>
            </a:prstGeom>
            <a:solidFill>
              <a:srgbClr val="FFFFFF">
                <a:alpha val="52940"/>
              </a:srgbClr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defRPr/>
              </a:pPr>
              <a:r>
                <a:rPr lang="en-US" sz="800" b="0" dirty="0" smtClean="0">
                  <a:solidFill>
                    <a:srgbClr val="000000"/>
                  </a:solidFill>
                  <a:cs typeface="Arial" charset="0"/>
                </a:rPr>
                <a:t>Degenerating tumor cells (“ghost cells”) </a:t>
              </a:r>
            </a:p>
          </p:txBody>
        </p:sp>
      </p:grpSp>
      <p:sp>
        <p:nvSpPr>
          <p:cNvPr id="70" name="TextBox 12"/>
          <p:cNvSpPr txBox="1">
            <a:spLocks noChangeArrowheads="1"/>
          </p:cNvSpPr>
          <p:nvPr/>
        </p:nvSpPr>
        <p:spPr bwMode="auto">
          <a:xfrm>
            <a:off x="381000" y="5478959"/>
            <a:ext cx="3771900" cy="769441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>
            <a:spAutoFit/>
          </a:bodyPr>
          <a:lstStyle>
            <a:lvl1pPr>
              <a:defRPr sz="1600" b="1">
                <a:solidFill>
                  <a:schemeClr val="bg1"/>
                </a:solidFill>
                <a:latin typeface="Arial" charset="0"/>
                <a:ea typeface="-윤명조130" charset="0"/>
                <a:cs typeface="-윤명조130" charset="0"/>
              </a:defRPr>
            </a:lvl1pPr>
            <a:lvl2pPr marL="742950" indent="-285750">
              <a:defRPr sz="1600" b="1">
                <a:solidFill>
                  <a:schemeClr val="bg1"/>
                </a:solidFill>
                <a:latin typeface="Arial" charset="0"/>
                <a:ea typeface="-윤명조130" charset="0"/>
                <a:cs typeface="-윤명조130" charset="0"/>
              </a:defRPr>
            </a:lvl2pPr>
            <a:lvl3pPr marL="1143000" indent="-228600">
              <a:defRPr sz="1600" b="1">
                <a:solidFill>
                  <a:schemeClr val="bg1"/>
                </a:solidFill>
                <a:latin typeface="Arial" charset="0"/>
                <a:ea typeface="-윤명조130" charset="0"/>
                <a:cs typeface="-윤명조130" charset="0"/>
              </a:defRPr>
            </a:lvl3pPr>
            <a:lvl4pPr marL="1600200" indent="-228600">
              <a:defRPr sz="1600" b="1">
                <a:solidFill>
                  <a:schemeClr val="bg1"/>
                </a:solidFill>
                <a:latin typeface="Arial" charset="0"/>
                <a:ea typeface="-윤명조130" charset="0"/>
                <a:cs typeface="-윤명조130" charset="0"/>
              </a:defRPr>
            </a:lvl4pPr>
            <a:lvl5pPr marL="2057400" indent="-228600">
              <a:defRPr sz="1600" b="1">
                <a:solidFill>
                  <a:schemeClr val="bg1"/>
                </a:solidFill>
                <a:latin typeface="Arial" charset="0"/>
                <a:ea typeface="-윤명조130" charset="0"/>
                <a:cs typeface="-윤명조130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defRPr sz="1600" b="1">
                <a:solidFill>
                  <a:schemeClr val="bg1"/>
                </a:solidFill>
                <a:latin typeface="Arial" charset="0"/>
                <a:ea typeface="-윤명조130" charset="0"/>
                <a:cs typeface="-윤명조130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defRPr sz="1600" b="1">
                <a:solidFill>
                  <a:schemeClr val="bg1"/>
                </a:solidFill>
                <a:latin typeface="Arial" charset="0"/>
                <a:ea typeface="-윤명조130" charset="0"/>
                <a:cs typeface="-윤명조130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defRPr sz="1600" b="1">
                <a:solidFill>
                  <a:schemeClr val="bg1"/>
                </a:solidFill>
                <a:latin typeface="Arial" charset="0"/>
                <a:ea typeface="-윤명조130" charset="0"/>
                <a:cs typeface="-윤명조130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defRPr sz="1600" b="1">
                <a:solidFill>
                  <a:schemeClr val="bg1"/>
                </a:solidFill>
                <a:latin typeface="Arial" charset="0"/>
                <a:ea typeface="-윤명조130" charset="0"/>
                <a:cs typeface="-윤명조130" charset="0"/>
              </a:defRPr>
            </a:lvl9pPr>
          </a:lstStyle>
          <a:p>
            <a:pPr eaLnBrk="0" hangingPunct="0">
              <a:defRPr/>
            </a:pPr>
            <a:r>
              <a:rPr lang="en-US" kern="0" dirty="0" smtClean="0">
                <a:solidFill>
                  <a:srgbClr val="2E3192"/>
                </a:solidFill>
              </a:rPr>
              <a:t>Biomarkers at week 4 post C1D1:</a:t>
            </a:r>
            <a:endParaRPr lang="en-US" b="0" kern="0" dirty="0" smtClean="0">
              <a:solidFill>
                <a:srgbClr val="2E3192"/>
              </a:solidFill>
            </a:endParaRPr>
          </a:p>
          <a:p>
            <a:pPr eaLnBrk="0" hangingPunct="0">
              <a:defRPr/>
            </a:pPr>
            <a:r>
              <a:rPr lang="en-US" sz="1400" b="0" kern="0" dirty="0" smtClean="0">
                <a:solidFill>
                  <a:srgbClr val="2E3192"/>
                </a:solidFill>
              </a:rPr>
              <a:t>PD-L1 positive</a:t>
            </a:r>
          </a:p>
          <a:p>
            <a:pPr eaLnBrk="0" hangingPunct="0">
              <a:defRPr/>
            </a:pPr>
            <a:r>
              <a:rPr lang="en-US" sz="1400" b="0" kern="0" dirty="0" smtClean="0">
                <a:solidFill>
                  <a:srgbClr val="2E3192"/>
                </a:solidFill>
              </a:rPr>
              <a:t>Increased CD8+ T-cell infiltrate</a:t>
            </a:r>
          </a:p>
        </p:txBody>
      </p:sp>
      <p:pic>
        <p:nvPicPr>
          <p:cNvPr id="34" name="Picture 33" descr="SarcRCC1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5949" y="1063442"/>
            <a:ext cx="2260549" cy="1702060"/>
          </a:xfrm>
          <a:prstGeom prst="rect">
            <a:avLst/>
          </a:prstGeom>
        </p:spPr>
      </p:pic>
      <p:sp>
        <p:nvSpPr>
          <p:cNvPr id="52" name="TextBox 2"/>
          <p:cNvSpPr txBox="1">
            <a:spLocks noChangeArrowheads="1"/>
          </p:cNvSpPr>
          <p:nvPr/>
        </p:nvSpPr>
        <p:spPr bwMode="auto">
          <a:xfrm>
            <a:off x="409699" y="6320135"/>
            <a:ext cx="46195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rgbClr val="C9CEFF"/>
                </a:solidFill>
              </a:rPr>
              <a:t>Carolina </a:t>
            </a:r>
            <a:r>
              <a:rPr lang="en-US" sz="1200" dirty="0" err="1">
                <a:solidFill>
                  <a:srgbClr val="C9CEFF"/>
                </a:solidFill>
              </a:rPr>
              <a:t>BioOncology</a:t>
            </a:r>
            <a:r>
              <a:rPr lang="en-US" sz="1200" dirty="0">
                <a:solidFill>
                  <a:srgbClr val="C9CEFF"/>
                </a:solidFill>
              </a:rPr>
              <a:t> Institute </a:t>
            </a:r>
            <a:r>
              <a:rPr lang="en-US" sz="1200" dirty="0">
                <a:solidFill>
                  <a:srgbClr val="C9CEFF"/>
                </a:solidFill>
                <a:cs typeface="Arial" charset="0"/>
              </a:rPr>
              <a:t>(Powderly</a:t>
            </a:r>
            <a:r>
              <a:rPr lang="en-US" sz="1200" dirty="0" smtClean="0">
                <a:solidFill>
                  <a:srgbClr val="C9CEFF"/>
                </a:solidFill>
                <a:cs typeface="Arial" charset="0"/>
              </a:rPr>
              <a:t>).</a:t>
            </a:r>
            <a:endParaRPr lang="en-US" sz="1200" dirty="0">
              <a:solidFill>
                <a:srgbClr val="C9CEFF"/>
              </a:solidFill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72ED33-83C1-4223-811E-E1E4211C3A14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  <p:sp>
        <p:nvSpPr>
          <p:cNvPr id="53" name="TextBox 52"/>
          <p:cNvSpPr txBox="1"/>
          <p:nvPr/>
        </p:nvSpPr>
        <p:spPr bwMode="auto">
          <a:xfrm>
            <a:off x="3733800" y="6569767"/>
            <a:ext cx="199605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kern="0" dirty="0">
                <a:solidFill>
                  <a:srgbClr val="C9CEFF"/>
                </a:solidFill>
                <a:latin typeface="Arial"/>
              </a:rPr>
              <a:t>MPDL3280A Phase </a:t>
            </a:r>
            <a:r>
              <a:rPr lang="en-GB" sz="1400" kern="0" dirty="0" err="1" smtClean="0">
                <a:solidFill>
                  <a:srgbClr val="C9CEFF"/>
                </a:solidFill>
                <a:latin typeface="Arial"/>
              </a:rPr>
              <a:t>Ia</a:t>
            </a:r>
            <a:endParaRPr lang="en-GB" sz="1400" kern="0" dirty="0">
              <a:solidFill>
                <a:srgbClr val="C9CE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365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H L abd mass 5-7-12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500" y="658302"/>
            <a:ext cx="4381500" cy="2918890"/>
          </a:xfrm>
          <a:prstGeom prst="rect">
            <a:avLst/>
          </a:prstGeom>
        </p:spPr>
      </p:pic>
      <p:pic>
        <p:nvPicPr>
          <p:cNvPr id="7" name="Picture 6" descr="DH L abd mass 3-26-12.tif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76790"/>
            <a:ext cx="4366207" cy="2921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0204"/>
            <a:ext cx="8229600" cy="64559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Melanoma Anti-PDL1 </a:t>
            </a:r>
            <a:r>
              <a:rPr lang="en-US" dirty="0" err="1" smtClean="0"/>
              <a:t>mAb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51400" y="676790"/>
            <a:ext cx="1344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May 7, 2012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900" y="638690"/>
            <a:ext cx="1655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March 26, 2012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1" name="Picture 10" descr="DH L abd wall 3-26-12.tif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98814"/>
            <a:ext cx="4366207" cy="3059186"/>
          </a:xfrm>
          <a:prstGeom prst="rect">
            <a:avLst/>
          </a:prstGeom>
        </p:spPr>
      </p:pic>
      <p:pic>
        <p:nvPicPr>
          <p:cNvPr id="12" name="Picture 11" descr="DH L abd wall 5-7-12.tiff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1400" y="3798814"/>
            <a:ext cx="4292600" cy="3094665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H="1">
            <a:off x="3429000" y="4254500"/>
            <a:ext cx="660400" cy="25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8204200" y="4279900"/>
            <a:ext cx="660400" cy="25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851400" y="1384300"/>
            <a:ext cx="279400" cy="254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27000" y="1409700"/>
            <a:ext cx="279400" cy="254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40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2876"/>
            <a:ext cx="8229600" cy="4286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Melanoma </a:t>
            </a:r>
            <a:endParaRPr lang="en-US" dirty="0"/>
          </a:p>
        </p:txBody>
      </p:sp>
      <p:pic>
        <p:nvPicPr>
          <p:cNvPr id="4" name="Content Placeholder 3" descr="IMG_0231.JPG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668338"/>
            <a:ext cx="8217778" cy="5503862"/>
          </a:xfrm>
        </p:spPr>
      </p:pic>
      <p:sp>
        <p:nvSpPr>
          <p:cNvPr id="5" name="TextBox 4"/>
          <p:cNvSpPr txBox="1"/>
          <p:nvPr/>
        </p:nvSpPr>
        <p:spPr>
          <a:xfrm>
            <a:off x="787400" y="6305034"/>
            <a:ext cx="7373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April 9, 2012 (cycle 1, week 1)  Mild pruritic rash, then diffuse </a:t>
            </a:r>
            <a:r>
              <a:rPr lang="en-US" dirty="0" err="1" smtClean="0">
                <a:solidFill>
                  <a:prstClr val="black"/>
                </a:solidFill>
              </a:rPr>
              <a:t>vitiligo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4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249238"/>
            <a:ext cx="8826500" cy="779462"/>
          </a:xfrm>
        </p:spPr>
        <p:txBody>
          <a:bodyPr>
            <a:noAutofit/>
          </a:bodyPr>
          <a:lstStyle/>
          <a:p>
            <a:r>
              <a:rPr lang="en-US" sz="3200" dirty="0" smtClean="0"/>
              <a:t>Path Excised R flank Regressing Melanoma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000" dirty="0" smtClean="0"/>
              <a:t>April 30, 2012</a:t>
            </a:r>
            <a:endParaRPr lang="en-US" sz="2000" dirty="0"/>
          </a:p>
        </p:txBody>
      </p:sp>
      <p:pic>
        <p:nvPicPr>
          <p:cNvPr id="3" name="Picture 2" descr="DSC0172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74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4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New Immunotherapies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05473-8A16-984C-A8AF-DA560C1156E1}" type="datetime1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  <a:latin typeface="Calisto MT"/>
              </a:rPr>
              <a:pPr/>
              <a:t>4/4/16</a:t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50000"/>
                  <a:lumOff val="50000"/>
                </a:prstClr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12834442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87363" y="305593"/>
            <a:ext cx="8229600" cy="893763"/>
          </a:xfrm>
          <a:prstGeom prst="rect">
            <a:avLst/>
          </a:prstGeom>
        </p:spPr>
        <p:txBody>
          <a:bodyPr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rgbClr val="C0504D"/>
                </a:solidFill>
                <a:latin typeface="Arial" pitchFamily="34" charset="0"/>
                <a:cs typeface="Arial" pitchFamily="34" charset="0"/>
              </a:rPr>
              <a:t>Immune </a:t>
            </a:r>
            <a:r>
              <a:rPr lang="en-US" sz="2800" b="1" dirty="0" err="1">
                <a:solidFill>
                  <a:srgbClr val="C0504D"/>
                </a:solidFill>
                <a:latin typeface="Arial" pitchFamily="34" charset="0"/>
                <a:cs typeface="Arial" pitchFamily="34" charset="0"/>
              </a:rPr>
              <a:t>Modulatory</a:t>
            </a:r>
            <a:r>
              <a:rPr lang="en-US" sz="2800" b="1" dirty="0">
                <a:solidFill>
                  <a:srgbClr val="C0504D"/>
                </a:solidFill>
                <a:latin typeface="Arial" pitchFamily="34" charset="0"/>
                <a:cs typeface="Arial" pitchFamily="34" charset="0"/>
              </a:rPr>
              <a:t> Receptors</a:t>
            </a:r>
          </a:p>
        </p:txBody>
      </p:sp>
      <p:pic>
        <p:nvPicPr>
          <p:cNvPr id="5123" name="Content Placeholder 4" descr="T cell immunity- stim-inh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012" r="-11012"/>
          <a:stretch>
            <a:fillRect/>
          </a:stretch>
        </p:blipFill>
        <p:spPr bwMode="auto">
          <a:xfrm>
            <a:off x="457200" y="1506538"/>
            <a:ext cx="8259763" cy="517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0" y="5943600"/>
            <a:ext cx="29511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defTabSz="455613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Calibri"/>
                <a:ea typeface="MS PGothic" pitchFamily="34" charset="-128"/>
              </a:rPr>
              <a:t>Activating</a:t>
            </a:r>
          </a:p>
        </p:txBody>
      </p:sp>
      <p:sp>
        <p:nvSpPr>
          <p:cNvPr id="5125" name="TextBox 4"/>
          <p:cNvSpPr txBox="1">
            <a:spLocks noChangeArrowheads="1"/>
          </p:cNvSpPr>
          <p:nvPr/>
        </p:nvSpPr>
        <p:spPr bwMode="auto">
          <a:xfrm>
            <a:off x="7467600" y="5943600"/>
            <a:ext cx="29511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>
            <a:spAutoFit/>
          </a:bodyPr>
          <a:lstStyle/>
          <a:p>
            <a:pPr defTabSz="455613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FF0000"/>
                </a:solidFill>
                <a:latin typeface="Calibri"/>
                <a:ea typeface="MS PGothic" pitchFamily="34" charset="-128"/>
              </a:rPr>
              <a:t>Inhibiting</a:t>
            </a:r>
          </a:p>
        </p:txBody>
      </p:sp>
      <p:sp>
        <p:nvSpPr>
          <p:cNvPr id="6" name="Rectangle 36"/>
          <p:cNvSpPr>
            <a:spLocks noChangeArrowheads="1"/>
          </p:cNvSpPr>
          <p:nvPr/>
        </p:nvSpPr>
        <p:spPr bwMode="auto">
          <a:xfrm>
            <a:off x="6587403" y="6400800"/>
            <a:ext cx="249658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Mellman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600" i="1" dirty="0" smtClean="0">
                <a:solidFill>
                  <a:prstClr val="black"/>
                </a:solidFill>
                <a:latin typeface="Calibri"/>
              </a:rPr>
              <a:t>et al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. Nature, 2011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209800" y="2743200"/>
            <a:ext cx="685800" cy="13716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smtClean="0">
              <a:solidFill>
                <a:prstClr val="black"/>
              </a:solidFill>
              <a:latin typeface="Times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400800" y="3200400"/>
            <a:ext cx="685800" cy="4572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smtClean="0">
              <a:solidFill>
                <a:prstClr val="black"/>
              </a:solidFill>
              <a:latin typeface="Times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867400" y="4724400"/>
            <a:ext cx="685800" cy="4572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2400" smtClean="0">
              <a:solidFill>
                <a:prstClr val="black"/>
              </a:solidFill>
              <a:latin typeface="Times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333238" y="870143"/>
            <a:ext cx="3657600" cy="52322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Blocking the Inhibiting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17245" y="892813"/>
            <a:ext cx="4343400" cy="52322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Turning up The Activating</a:t>
            </a:r>
          </a:p>
        </p:txBody>
      </p:sp>
    </p:spTree>
    <p:extLst>
      <p:ext uri="{BB962C8B-B14F-4D97-AF65-F5344CB8AC3E}">
        <p14:creationId xmlns:p14="http://schemas.microsoft.com/office/powerpoint/2010/main" val="151288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67" y="345141"/>
            <a:ext cx="8746065" cy="1143000"/>
          </a:xfrm>
        </p:spPr>
        <p:txBody>
          <a:bodyPr/>
          <a:lstStyle/>
          <a:p>
            <a:r>
              <a:rPr lang="en-US" sz="4400" dirty="0" smtClean="0"/>
              <a:t>Other Check Point Immunotherapy:</a:t>
            </a:r>
            <a:br>
              <a:rPr lang="en-US" sz="4400" dirty="0" smtClean="0"/>
            </a:br>
            <a:r>
              <a:rPr lang="en-US" sz="4400" dirty="0" smtClean="0"/>
              <a:t>IDO Inhibitors</a:t>
            </a:r>
            <a:endParaRPr lang="en-US" sz="4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1267" y="2336800"/>
            <a:ext cx="7580814" cy="3700463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Indoleamine</a:t>
            </a:r>
            <a:r>
              <a:rPr lang="en-US" dirty="0" smtClean="0"/>
              <a:t> 2,3-dioxygenase (IDO) is a natural endogenous mechanism of immune suppression (involved in pregnancy and mucosal tolerance)</a:t>
            </a:r>
          </a:p>
          <a:p>
            <a:pPr lvl="1"/>
            <a:r>
              <a:rPr lang="en-US" dirty="0" smtClean="0"/>
              <a:t>Tumor microenvironment may increase IDO to create peripheral tolerance</a:t>
            </a:r>
          </a:p>
          <a:p>
            <a:pPr lvl="1"/>
            <a:r>
              <a:rPr lang="en-US" dirty="0" smtClean="0"/>
              <a:t>High IDO expression in tumors correlates with poor outcome</a:t>
            </a:r>
          </a:p>
          <a:p>
            <a:pPr lvl="1"/>
            <a:r>
              <a:rPr lang="en-US" dirty="0" smtClean="0"/>
              <a:t>IDO inhibitors have shown preclinical anti-tumor benefit:</a:t>
            </a:r>
          </a:p>
          <a:p>
            <a:pPr lvl="2"/>
            <a:r>
              <a:rPr lang="en-US" dirty="0" smtClean="0"/>
              <a:t> 1-methyl D tryptophan (D-1MT, NSC-721782)</a:t>
            </a:r>
          </a:p>
          <a:p>
            <a:pPr lvl="2"/>
            <a:r>
              <a:rPr lang="en-US" dirty="0" err="1" smtClean="0"/>
              <a:t>Indoximod</a:t>
            </a:r>
            <a:endParaRPr lang="en-US" dirty="0"/>
          </a:p>
          <a:p>
            <a:pPr lvl="2"/>
            <a:r>
              <a:rPr lang="en-US" dirty="0" smtClean="0"/>
              <a:t>NLG919 </a:t>
            </a:r>
          </a:p>
          <a:p>
            <a:pPr lvl="2"/>
            <a:r>
              <a:rPr lang="en-US" dirty="0" smtClean="0"/>
              <a:t>INCB23843 (</a:t>
            </a:r>
            <a:r>
              <a:rPr lang="en-US" dirty="0" err="1" smtClean="0"/>
              <a:t>Epacadostat</a:t>
            </a:r>
            <a:r>
              <a:rPr lang="en-US" dirty="0" smtClean="0"/>
              <a:t>)   (phase I)</a:t>
            </a:r>
          </a:p>
          <a:p>
            <a:pPr lvl="2"/>
            <a:r>
              <a:rPr lang="en-US" dirty="0" smtClean="0"/>
              <a:t>GDC0919  (phase I)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75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5141"/>
            <a:ext cx="9143999" cy="1143000"/>
          </a:xfrm>
        </p:spPr>
        <p:txBody>
          <a:bodyPr/>
          <a:lstStyle/>
          <a:p>
            <a:r>
              <a:rPr lang="en-US" smtClean="0"/>
              <a:t>Other Check </a:t>
            </a:r>
            <a:r>
              <a:rPr lang="en-US" dirty="0" smtClean="0"/>
              <a:t>Point Immunotherapy:</a:t>
            </a:r>
            <a:br>
              <a:rPr lang="en-US" dirty="0" smtClean="0"/>
            </a:br>
            <a:r>
              <a:rPr lang="en-US" dirty="0" smtClean="0"/>
              <a:t>A2A &amp; CD73 Inhibitors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2336800"/>
            <a:ext cx="8381999" cy="3700463"/>
          </a:xfrm>
        </p:spPr>
        <p:txBody>
          <a:bodyPr>
            <a:normAutofit/>
          </a:bodyPr>
          <a:lstStyle/>
          <a:p>
            <a:r>
              <a:rPr lang="en-US" dirty="0"/>
              <a:t>Adenosine is a signaling molecule in the inflammatory micro-environment used limit inflammation</a:t>
            </a:r>
            <a:r>
              <a:rPr lang="en-US" dirty="0" smtClean="0"/>
              <a:t>.     Tumors exploit this adenosine axis to suppress immune response.  </a:t>
            </a:r>
          </a:p>
          <a:p>
            <a:r>
              <a:rPr lang="en-US" dirty="0" smtClean="0"/>
              <a:t>Adenosine Receptor (A2A, A2B) expressed on tumor cells (and cardiac cells), induces intracellular </a:t>
            </a:r>
            <a:r>
              <a:rPr lang="en-US" dirty="0" err="1" smtClean="0"/>
              <a:t>cAMP</a:t>
            </a:r>
            <a:r>
              <a:rPr lang="en-US" smtClean="0"/>
              <a:t>.     </a:t>
            </a:r>
            <a:endParaRPr lang="en-US" dirty="0" smtClean="0"/>
          </a:p>
          <a:p>
            <a:pPr lvl="1"/>
            <a:r>
              <a:rPr lang="en-US" dirty="0" smtClean="0"/>
              <a:t>CPI-444   </a:t>
            </a:r>
            <a:r>
              <a:rPr lang="en-US" dirty="0"/>
              <a:t>oral inhibitor </a:t>
            </a:r>
            <a:r>
              <a:rPr lang="en-US" dirty="0" smtClean="0"/>
              <a:t> of A2A (phase </a:t>
            </a:r>
            <a:r>
              <a:rPr lang="en-US" dirty="0"/>
              <a:t>1) </a:t>
            </a:r>
            <a:endParaRPr lang="en-US" dirty="0" smtClean="0"/>
          </a:p>
          <a:p>
            <a:r>
              <a:rPr lang="en-US" dirty="0" smtClean="0"/>
              <a:t>Tumor produce &amp; sustain adenosine by expressing high levels of enzyme on tumor surface CD73 (ecto-5’-nucleotidase, converts AMP to adenosine).   CD73 also used in lymphocyte differentiation. </a:t>
            </a:r>
          </a:p>
          <a:p>
            <a:pPr lvl="1"/>
            <a:r>
              <a:rPr lang="en-US" dirty="0" err="1" smtClean="0"/>
              <a:t>mAb</a:t>
            </a:r>
            <a:r>
              <a:rPr lang="en-US" dirty="0" smtClean="0"/>
              <a:t> in development to block CD73 on tumors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57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560388" y="0"/>
            <a:ext cx="8229600" cy="737120"/>
          </a:xfrm>
        </p:spPr>
        <p:txBody>
          <a:bodyPr/>
          <a:lstStyle/>
          <a:p>
            <a:r>
              <a:rPr lang="en-US" sz="3600" dirty="0">
                <a:latin typeface="Times New Roman" charset="0"/>
                <a:ea typeface="ＭＳ Ｐゴシック" charset="0"/>
                <a:cs typeface="ＭＳ Ｐゴシック" charset="0"/>
              </a:rPr>
              <a:t>IL-2 Melanoma </a:t>
            </a:r>
            <a:r>
              <a:rPr lang="en-US" sz="3600" dirty="0" smtClean="0">
                <a:latin typeface="Times New Roman" charset="0"/>
                <a:ea typeface="ＭＳ Ｐゴシック" charset="0"/>
                <a:cs typeface="ＭＳ Ｐゴシック" charset="0"/>
              </a:rPr>
              <a:t>Immunotherap</a:t>
            </a:r>
            <a:r>
              <a:rPr lang="en-US" sz="3600" dirty="0">
                <a:latin typeface="Times New Roman" charset="0"/>
                <a:ea typeface="ＭＳ Ｐゴシック" charset="0"/>
                <a:cs typeface="ＭＳ Ｐゴシック" charset="0"/>
              </a:rPr>
              <a:t>y</a:t>
            </a:r>
            <a:endParaRPr lang="en-US" i="1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4695" name="Rectangle 7"/>
          <p:cNvSpPr>
            <a:spLocks noGrp="1" noChangeArrowheads="1"/>
          </p:cNvSpPr>
          <p:nvPr>
            <p:ph type="body" idx="4294967295"/>
          </p:nvPr>
        </p:nvSpPr>
        <p:spPr>
          <a:xfrm>
            <a:off x="635000" y="773113"/>
            <a:ext cx="8001000" cy="73818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Monotype Sorts" charset="0"/>
              <a:buNone/>
            </a:pPr>
            <a:r>
              <a:rPr lang="en-US" sz="2000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Breaking self tolerance with </a:t>
            </a:r>
            <a:r>
              <a:rPr lang="en-US" sz="2000" dirty="0" err="1" smtClean="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vitiligo</a:t>
            </a:r>
            <a:r>
              <a:rPr lang="en-US" sz="2000" dirty="0" smtClean="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,  </a:t>
            </a:r>
            <a:r>
              <a:rPr lang="en-US" sz="2000" dirty="0" smtClean="0">
                <a:solidFill>
                  <a:schemeClr val="bg1"/>
                </a:solidFill>
                <a:latin typeface="Times New Roman" charset="0"/>
                <a:ea typeface="ＭＳ Ｐゴシック" charset="0"/>
              </a:rPr>
              <a:t>Strongest </a:t>
            </a:r>
            <a:r>
              <a:rPr lang="en-US" sz="2000" dirty="0">
                <a:solidFill>
                  <a:schemeClr val="bg1"/>
                </a:solidFill>
                <a:latin typeface="Times New Roman" charset="0"/>
                <a:ea typeface="ＭＳ Ｐゴシック" charset="0"/>
              </a:rPr>
              <a:t>clinical marker of </a:t>
            </a:r>
            <a:r>
              <a:rPr lang="en-US" sz="2000" dirty="0" smtClean="0">
                <a:solidFill>
                  <a:schemeClr val="bg1"/>
                </a:solidFill>
                <a:latin typeface="Times New Roman" charset="0"/>
                <a:ea typeface="ＭＳ Ｐゴシック" charset="0"/>
              </a:rPr>
              <a:t>melanoma regression</a:t>
            </a:r>
            <a:endParaRPr lang="en-US" sz="2000" dirty="0">
              <a:solidFill>
                <a:schemeClr val="bg1"/>
              </a:solidFill>
              <a:latin typeface="Times New Roman" charset="0"/>
              <a:ea typeface="ＭＳ Ｐゴシック" charset="0"/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22129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1600200"/>
            <a:ext cx="22542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584325" y="752475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2800">
              <a:solidFill>
                <a:prstClr val="black"/>
              </a:solidFill>
            </a:endParaRPr>
          </a:p>
        </p:txBody>
      </p:sp>
      <p:pic>
        <p:nvPicPr>
          <p:cNvPr id="36871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1524000"/>
            <a:ext cx="1703388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Picture 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6600" y="4114800"/>
            <a:ext cx="17287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1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4191000"/>
            <a:ext cx="16779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4" name="Picture 1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0800" y="5181600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5" name="Picture 1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5181600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14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1600200"/>
            <a:ext cx="1854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7" name="Rectangle 16"/>
          <p:cNvSpPr>
            <a:spLocks noChangeArrowheads="1"/>
          </p:cNvSpPr>
          <p:nvPr/>
        </p:nvSpPr>
        <p:spPr bwMode="auto">
          <a:xfrm>
            <a:off x="6096000" y="2895600"/>
            <a:ext cx="457200" cy="76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36878" name="Rectangle 17"/>
          <p:cNvSpPr>
            <a:spLocks noChangeArrowheads="1"/>
          </p:cNvSpPr>
          <p:nvPr/>
        </p:nvSpPr>
        <p:spPr bwMode="auto">
          <a:xfrm>
            <a:off x="7620000" y="2667000"/>
            <a:ext cx="685800" cy="76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36879" name="Rectangle 18"/>
          <p:cNvSpPr>
            <a:spLocks noChangeArrowheads="1"/>
          </p:cNvSpPr>
          <p:nvPr/>
        </p:nvSpPr>
        <p:spPr bwMode="auto">
          <a:xfrm>
            <a:off x="7315200" y="4953000"/>
            <a:ext cx="228600" cy="76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sto MT"/>
            </a:endParaRPr>
          </a:p>
        </p:txBody>
      </p:sp>
      <p:sp>
        <p:nvSpPr>
          <p:cNvPr id="36880" name="Rectangle 19"/>
          <p:cNvSpPr>
            <a:spLocks noChangeArrowheads="1"/>
          </p:cNvSpPr>
          <p:nvPr/>
        </p:nvSpPr>
        <p:spPr bwMode="auto">
          <a:xfrm>
            <a:off x="5410200" y="5257800"/>
            <a:ext cx="228600" cy="762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sto MT"/>
            </a:endParaRPr>
          </a:p>
        </p:txBody>
      </p:sp>
    </p:spTree>
    <p:extLst>
      <p:ext uri="{BB962C8B-B14F-4D97-AF65-F5344CB8AC3E}">
        <p14:creationId xmlns:p14="http://schemas.microsoft.com/office/powerpoint/2010/main" val="34667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253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9858" name="Picture 2" descr="accelerator_pedal_cover">
            <a:hlinkClick r:id="rId3" invalidUrl="http://images.google.com/imgres?imgurl=http://www.classicbowtie.com/Accessories/accelerator_pedal_cover.jpg&amp;imgrefurl=http://www.classicbowtie.com/1955-1957 Accessories.htm&amp;h=472&amp;w=593&amp;sz=163&amp;hl=en&amp;start=1&amp;tbnid=gUayw3DLGv5asM:&amp;tbnh=107&amp;tbnw=135&amp;prev=/images?q=accelerator+pedal&amp;svnum=10&amp;hl=en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1981200"/>
            <a:ext cx="2743200" cy="2174875"/>
          </a:xfrm>
          <a:prstGeom prst="rect">
            <a:avLst/>
          </a:prstGeom>
          <a:noFill/>
        </p:spPr>
      </p:pic>
      <p:pic>
        <p:nvPicPr>
          <p:cNvPr id="2809859" name="Picture 3" descr="Cov2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" y="4495800"/>
            <a:ext cx="2971800" cy="2152650"/>
          </a:xfrm>
          <a:prstGeom prst="rect">
            <a:avLst/>
          </a:prstGeom>
          <a:noFill/>
        </p:spPr>
      </p:pic>
      <p:sp>
        <p:nvSpPr>
          <p:cNvPr id="2809860" name="Text Box 4"/>
          <p:cNvSpPr txBox="1">
            <a:spLocks noChangeArrowheads="1"/>
          </p:cNvSpPr>
          <p:nvPr/>
        </p:nvSpPr>
        <p:spPr bwMode="auto">
          <a:xfrm>
            <a:off x="2362200" y="1295400"/>
            <a:ext cx="3505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ct val="5000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T-cell receptor: Antigen-MHC</a:t>
            </a:r>
          </a:p>
        </p:txBody>
      </p:sp>
      <p:sp>
        <p:nvSpPr>
          <p:cNvPr id="2809861" name="Text Box 5"/>
          <p:cNvSpPr txBox="1">
            <a:spLocks noChangeArrowheads="1"/>
          </p:cNvSpPr>
          <p:nvPr/>
        </p:nvSpPr>
        <p:spPr bwMode="auto">
          <a:xfrm>
            <a:off x="6934200" y="19812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ct val="5000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CD28: B7 </a:t>
            </a:r>
          </a:p>
        </p:txBody>
      </p:sp>
      <p:sp>
        <p:nvSpPr>
          <p:cNvPr id="2809862" name="Text Box 6"/>
          <p:cNvSpPr txBox="1">
            <a:spLocks noChangeArrowheads="1"/>
          </p:cNvSpPr>
          <p:nvPr/>
        </p:nvSpPr>
        <p:spPr bwMode="auto">
          <a:xfrm>
            <a:off x="3657600" y="4572000"/>
            <a:ext cx="350520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ct val="5000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 charset="0"/>
              </a:rPr>
              <a:t>CTLA-4: 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B7</a:t>
            </a:r>
          </a:p>
          <a:p>
            <a:pPr defTabSz="457200" fontAlgn="auto">
              <a:spcBef>
                <a:spcPct val="5000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PD1: PDL1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2809863" name="Picture 7" descr="WRX05steering1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43600" y="5791200"/>
            <a:ext cx="1095375" cy="819150"/>
          </a:xfrm>
          <a:prstGeom prst="rect">
            <a:avLst/>
          </a:prstGeom>
          <a:noFill/>
        </p:spPr>
      </p:pic>
      <p:sp>
        <p:nvSpPr>
          <p:cNvPr id="2809864" name="Text Box 8"/>
          <p:cNvSpPr txBox="1">
            <a:spLocks noChangeArrowheads="1"/>
          </p:cNvSpPr>
          <p:nvPr/>
        </p:nvSpPr>
        <p:spPr bwMode="auto">
          <a:xfrm>
            <a:off x="7162800" y="6096000"/>
            <a:ext cx="1295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ct val="5000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Vaccine? </a:t>
            </a:r>
          </a:p>
        </p:txBody>
      </p:sp>
      <p:pic>
        <p:nvPicPr>
          <p:cNvPr id="2809865" name="Picture 9" descr="b%26w2">
            <a:hlinkClick r:id="rId9"/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5800" y="1295400"/>
            <a:ext cx="1709738" cy="2286000"/>
          </a:xfrm>
          <a:prstGeom prst="rect">
            <a:avLst/>
          </a:prstGeom>
          <a:noFill/>
        </p:spPr>
      </p:pic>
      <p:sp>
        <p:nvSpPr>
          <p:cNvPr id="2809866" name="Text Box 10"/>
          <p:cNvSpPr txBox="1">
            <a:spLocks noChangeArrowheads="1"/>
          </p:cNvSpPr>
          <p:nvPr/>
        </p:nvSpPr>
        <p:spPr bwMode="auto">
          <a:xfrm>
            <a:off x="381000" y="249238"/>
            <a:ext cx="8382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ct val="50000"/>
              </a:spcBef>
              <a:spcAft>
                <a:spcPts val="0"/>
              </a:spcAft>
            </a:pPr>
            <a:r>
              <a:rPr lang="en-US" sz="3200" dirty="0">
                <a:solidFill>
                  <a:srgbClr val="1F497D"/>
                </a:solidFill>
                <a:latin typeface="Arial" charset="0"/>
              </a:rPr>
              <a:t>CTLA-</a:t>
            </a:r>
            <a:r>
              <a:rPr lang="en-US" sz="3200" dirty="0" smtClean="0">
                <a:solidFill>
                  <a:srgbClr val="1F497D"/>
                </a:solidFill>
                <a:latin typeface="Arial" charset="0"/>
              </a:rPr>
              <a:t>4 &amp; PD1/PDL1: </a:t>
            </a:r>
            <a:r>
              <a:rPr lang="en-US" sz="3200" dirty="0">
                <a:solidFill>
                  <a:srgbClr val="1F497D"/>
                </a:solidFill>
                <a:latin typeface="Arial" charset="0"/>
              </a:rPr>
              <a:t>The </a:t>
            </a:r>
            <a:r>
              <a:rPr lang="en-US" sz="3200" dirty="0" smtClean="0">
                <a:solidFill>
                  <a:srgbClr val="1F497D"/>
                </a:solidFill>
                <a:latin typeface="Arial" charset="0"/>
              </a:rPr>
              <a:t>Brakes </a:t>
            </a:r>
            <a:r>
              <a:rPr lang="en-US" sz="3200" dirty="0">
                <a:solidFill>
                  <a:srgbClr val="1F497D"/>
                </a:solidFill>
                <a:latin typeface="Arial" charset="0"/>
              </a:rPr>
              <a:t>on T cell Activation</a:t>
            </a:r>
          </a:p>
        </p:txBody>
      </p:sp>
      <p:sp>
        <p:nvSpPr>
          <p:cNvPr id="2809867" name="Text Box 11"/>
          <p:cNvSpPr txBox="1">
            <a:spLocks noChangeArrowheads="1"/>
          </p:cNvSpPr>
          <p:nvPr/>
        </p:nvSpPr>
        <p:spPr bwMode="auto">
          <a:xfrm>
            <a:off x="7378701" y="6524625"/>
            <a:ext cx="15938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ct val="5000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Adapted from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Hodi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86600" y="2413000"/>
            <a:ext cx="571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IL-2</a:t>
            </a:r>
          </a:p>
          <a:p>
            <a:r>
              <a:rPr lang="en-US" dirty="0" smtClean="0"/>
              <a:t>IFN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01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6_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Office Theme">
  <a:themeElements>
    <a:clrScheme name="Custom 2">
      <a:dk1>
        <a:srgbClr val="2E3192"/>
      </a:dk1>
      <a:lt1>
        <a:sysClr val="window" lastClr="FFFFFF"/>
      </a:lt1>
      <a:dk2>
        <a:srgbClr val="00839C"/>
      </a:dk2>
      <a:lt2>
        <a:srgbClr val="C9CEFF"/>
      </a:lt2>
      <a:accent1>
        <a:srgbClr val="92278F"/>
      </a:accent1>
      <a:accent2>
        <a:srgbClr val="009FC3"/>
      </a:accent2>
      <a:accent3>
        <a:srgbClr val="B8E86E"/>
      </a:accent3>
      <a:accent4>
        <a:srgbClr val="CB3668"/>
      </a:accent4>
      <a:accent5>
        <a:srgbClr val="18B4FF"/>
      </a:accent5>
      <a:accent6>
        <a:srgbClr val="E8FF55"/>
      </a:accent6>
      <a:hlink>
        <a:srgbClr val="61A1FF"/>
      </a:hlink>
      <a:folHlink>
        <a:srgbClr val="D6588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B2AA09D698424DBCC6F6A1DF76871A" ma:contentTypeVersion="0" ma:contentTypeDescription="Create a new document." ma:contentTypeScope="" ma:versionID="31b99649b72e41a7bf32db2efd612e65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77DA06D3-F1C1-4F2A-A50A-8AA70822B5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5085CA50-AB7D-4FE2-941B-7E83186276D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D49701E-8C8C-4EA2-B750-D24C0A509EF7}">
  <ds:schemaRefs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121256</TotalTime>
  <Words>4741</Words>
  <Application>Microsoft Macintosh PowerPoint</Application>
  <PresentationFormat>On-screen Show (4:3)</PresentationFormat>
  <Paragraphs>731</Paragraphs>
  <Slides>69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69</vt:i4>
      </vt:variant>
    </vt:vector>
  </HeadingPairs>
  <TitlesOfParts>
    <vt:vector size="90" baseType="lpstr">
      <vt:lpstr>-윤명조130</vt:lpstr>
      <vt:lpstr>Arial Narrow</vt:lpstr>
      <vt:lpstr>Calibri</vt:lpstr>
      <vt:lpstr>Calisto MT</vt:lpstr>
      <vt:lpstr>Monotype Sorts</vt:lpstr>
      <vt:lpstr>MS PGothic</vt:lpstr>
      <vt:lpstr>ＭＳ Ｐゴシック</vt:lpstr>
      <vt:lpstr>Osaka</vt:lpstr>
      <vt:lpstr>Tahoma</vt:lpstr>
      <vt:lpstr>Times</vt:lpstr>
      <vt:lpstr>Times New Roman</vt:lpstr>
      <vt:lpstr>Trebuchet MS</vt:lpstr>
      <vt:lpstr>Verdana</vt:lpstr>
      <vt:lpstr>Wingdings</vt:lpstr>
      <vt:lpstr>Arial</vt:lpstr>
      <vt:lpstr>6_Genesis</vt:lpstr>
      <vt:lpstr>Genesis</vt:lpstr>
      <vt:lpstr>3_Office Theme</vt:lpstr>
      <vt:lpstr>Office Theme</vt:lpstr>
      <vt:lpstr>1_Office Theme</vt:lpstr>
      <vt:lpstr>2_Office Theme</vt:lpstr>
      <vt:lpstr>Cancer Immunotherapy by Checkpoints &amp; NonCheckpoints John Powderly MD,  President, Carolina BioOncology Institute, PLLC Adjunct Clinical Assistant Professor Medicine Duke &amp; UNC</vt:lpstr>
      <vt:lpstr> Financial Disclosures</vt:lpstr>
      <vt:lpstr>Overview</vt:lpstr>
      <vt:lpstr>2013 Science “Breakthrough of the Year” 2014 Special Nature Edition</vt:lpstr>
      <vt:lpstr>Historical Cases of Spontaneous Regression of Cancer</vt:lpstr>
      <vt:lpstr>Why Study Malignant Melanoma in Tumor Immunology?  Can See It</vt:lpstr>
      <vt:lpstr>IL-2 Melanoma Immunotherapy</vt:lpstr>
      <vt:lpstr>PowerPoint Presentation</vt:lpstr>
      <vt:lpstr>PowerPoint Presentation</vt:lpstr>
      <vt:lpstr>Immune Recognition &amp; Tolerance Adapted from “Cancer Immunotherapy Comes of Age” Topalian, Weiner, Pardoll, JCO 2011</vt:lpstr>
      <vt:lpstr>Tumor Immune Evasion</vt:lpstr>
      <vt:lpstr>Immune Checkpoint CTLA4</vt:lpstr>
      <vt:lpstr>Immune Checkpoint: PD1/PDL1</vt:lpstr>
      <vt:lpstr>Tumor Immunotherapy CTLA4 vrs PD1/PDL1 Antoni Ribas,  NEJM epub June 2012</vt:lpstr>
      <vt:lpstr>PowerPoint Presentation</vt:lpstr>
      <vt:lpstr>PD1-PDL1 Blockade Drugs in Development</vt:lpstr>
      <vt:lpstr>Lung Cancer Immunotherapy</vt:lpstr>
      <vt:lpstr>Melanoma</vt:lpstr>
      <vt:lpstr>Pembrolizumab (Formally Lambrolizumab)  </vt:lpstr>
      <vt:lpstr>Safety and Tumor Responses with Lambrolizumab (Pembrolizumab, Anti-PD1) in Melanoma Hamid NEJM 2013</vt:lpstr>
      <vt:lpstr>Pembrolizumab Melanoma  Hamid NEJM 2013</vt:lpstr>
      <vt:lpstr>Pembrolizumab Responders  NEJM 2013</vt:lpstr>
      <vt:lpstr>PowerPoint Presentation</vt:lpstr>
      <vt:lpstr>Pembrolizumab Survival   Robert Lancet 2014</vt:lpstr>
      <vt:lpstr>Nivolumab &amp; Pembrolizumab FDA Approved Melanoma (After Ipilimumab, and BRAF inhibitor if BRAF mutant) </vt:lpstr>
      <vt:lpstr>Ipilimumab + Nivolumab Melanoma Wolchok NEJM 2013</vt:lpstr>
      <vt:lpstr>Rapid Eradication of a Bulky Melanoma Mass with One Dose of Immunotherapy Chapman et al, NEJM April 2015</vt:lpstr>
      <vt:lpstr>Lung Cancer</vt:lpstr>
      <vt:lpstr>Nivolumab 2nd line Squamous Cell Lung Cancer FDA Approved March 2015</vt:lpstr>
      <vt:lpstr>Nivolumab Squamous Lung Adverse Events</vt:lpstr>
      <vt:lpstr>Nivolumab Squamous Lung Adverse Events, cont</vt:lpstr>
      <vt:lpstr>Nivolumab Squamous Cell Lab Abnormalities</vt:lpstr>
      <vt:lpstr>CheckMate 057: Nivolumab vs Docetaxel  2nd-line Non-squamous NSCLC</vt:lpstr>
      <vt:lpstr>PowerPoint Presentation</vt:lpstr>
      <vt:lpstr>PowerPoint Presentation</vt:lpstr>
      <vt:lpstr>PowerPoint Presentation</vt:lpstr>
      <vt:lpstr>PowerPoint Presentation</vt:lpstr>
      <vt:lpstr>KEYNOTE-010: Pembro Vs. Docetaxel in NSCLC: OS in All Patients</vt:lpstr>
      <vt:lpstr>KEYNOTE-010: Pembro Vs. Docetaxel: OS in PD-L1 Positive Disease</vt:lpstr>
      <vt:lpstr>Efficacy, Safety, and Predictive Biomarker Results from Phase II Atezolizumab (MPDL3280a) vs Docetaxel 2nd/3rd-line NSCLC   POPLAR Study (Interim Analysis)</vt:lpstr>
      <vt:lpstr>MEDI4736 (Durvalumab) PD-L1 mAb </vt:lpstr>
      <vt:lpstr>Nivolumab 1rst Line NSCLung  Gettinger ASCO 2014</vt:lpstr>
      <vt:lpstr>Ipilimumab + Nivolumab 1rst Line Lung SJ Antonio,  ASCO 2014</vt:lpstr>
      <vt:lpstr>Keynote-021 Cohort D: Phase I Pembrolizumab + Ipilimumab as 2nd-line NSCLC </vt:lpstr>
      <vt:lpstr>CheckMate 012 Study Design: Nivolumab Plus Ipilimumab in First-line NSCLC</vt:lpstr>
      <vt:lpstr>Summary of Efficacy</vt:lpstr>
      <vt:lpstr>Efficacy by Tumor PD-L1 Expression</vt:lpstr>
      <vt:lpstr>Mutational Landscape Determines Sensitivity to PD-1 Blockade in NSCLC</vt:lpstr>
      <vt:lpstr>PD-L1 as a Predictive Immune Biomarker: Assays, Sample Collection, and Analyses in NSCLC Studies</vt:lpstr>
      <vt:lpstr>Renal Cancer</vt:lpstr>
      <vt:lpstr>Renal Cell Cancer anti-PD1 mAb  10mg/kg cohort</vt:lpstr>
      <vt:lpstr>Solid Tumors</vt:lpstr>
      <vt:lpstr>MEDI4736 PDL1 mAb Segal ASCO 2014</vt:lpstr>
      <vt:lpstr>MEDI4736 PDL1 mAb Segal ASCO 2014</vt:lpstr>
      <vt:lpstr>MEDI4736 PDL1 mAb Segal ASCO 2014</vt:lpstr>
      <vt:lpstr>Correlates &amp; BioMarkers</vt:lpstr>
      <vt:lpstr>PDL1 Tumor Expression</vt:lpstr>
      <vt:lpstr>Biomarkers and Associations With the Clinical Activity of  PD-L1 Blockade in a MPDL3280A Study</vt:lpstr>
      <vt:lpstr>PD-L1 Expression by IHC is Associated With Anti-tumor Response to MPDL3280A</vt:lpstr>
      <vt:lpstr>Anti-tumor Response to MPDL3280A is Associated With Th1-type T-cell Markers</vt:lpstr>
      <vt:lpstr>Serial Biopsy in a PD-L1–Positive RCC Patient With a Rapid Response to MPDL3280A</vt:lpstr>
      <vt:lpstr>Serial Biopsy in a PD-L1–Positive RCC Patient With a Rapid Response to MPDL3280A </vt:lpstr>
      <vt:lpstr>Melanoma Anti-PDL1 mAb</vt:lpstr>
      <vt:lpstr>Melanoma </vt:lpstr>
      <vt:lpstr>Path Excised R flank Regressing Melanoma April 30, 2012</vt:lpstr>
      <vt:lpstr>New Immunotherapies</vt:lpstr>
      <vt:lpstr>PowerPoint Presentation</vt:lpstr>
      <vt:lpstr>Other Check Point Immunotherapy: IDO Inhibitors</vt:lpstr>
      <vt:lpstr>Other Check Point Immunotherapy: A2A &amp; CD73 Inhibitors</vt:lpstr>
    </vt:vector>
  </TitlesOfParts>
  <Company>Amplimmune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Master</dc:title>
  <dc:creator>Michael Richman</dc:creator>
  <cp:lastModifiedBy>John Powderly</cp:lastModifiedBy>
  <cp:revision>3027</cp:revision>
  <cp:lastPrinted>2006-07-14T20:37:12Z</cp:lastPrinted>
  <dcterms:created xsi:type="dcterms:W3CDTF">2004-03-09T19:14:21Z</dcterms:created>
  <dcterms:modified xsi:type="dcterms:W3CDTF">2016-04-04T16:27:45Z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0x0101006FB2AA09D698424DBCC6F6A1DF76871A</vt:lpwstr>
  </property>
</Properties>
</file>