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TR"/>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96">
          <p15:clr>
            <a:srgbClr val="A4A3A4"/>
          </p15:clr>
        </p15:guide>
        <p15:guide id="2" pos="2880">
          <p15:clr>
            <a:srgbClr val="A4A3A4"/>
          </p15:clr>
        </p15:guide>
      </p15:sldGuideLst>
    </p:ext>
    <p:ext uri="http://customooxmlschemas.google.com/">
      <go:slidesCustomData xmlns:go="http://customooxmlschemas.google.com/" r:id="rId31" roundtripDataSignature="AMtx7mi6hirQMUXGqw5D2erKk8KD9jDI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96"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NTR-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Caveats:</a:t>
            </a:r>
            <a:endParaRPr/>
          </a:p>
          <a:p>
            <a:pPr indent="0" lvl="0" marL="0" rtl="0" algn="l">
              <a:spcBef>
                <a:spcPts val="0"/>
              </a:spcBef>
              <a:spcAft>
                <a:spcPts val="0"/>
              </a:spcAft>
              <a:buNone/>
            </a:pPr>
            <a:r>
              <a:rPr lang="en-US"/>
              <a:t>1. The analysis of NCI R01 applications submitted in response to NIH PAs excludes: 1) requests for applications (RFAs), and 2) applications to PAs with special receipt dates and special referral and/or review considerations (known as PARs). Also, the analysis included only new (Type 1) R01 applications to PAs that were reviewed and when a resubmission application was submitted in the same FY as the original application, the two applications were counted as one. Established investigator, new investigator, and early-stage investigator status was determined based on the characteristics of the application.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The conclusions are based on NCI application and award data only, and these conclusions should not be applied to applications submitted to other NIH institutes. </a:t>
            </a:r>
            <a:endParaRPr/>
          </a:p>
        </p:txBody>
      </p:sp>
      <p:sp>
        <p:nvSpPr>
          <p:cNvPr id="173" name="Google Shape;17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Generalized guidance for investigator-initiated R01s, different tweaks for other mechanisms</a:t>
            </a:r>
            <a:endParaRPr/>
          </a:p>
        </p:txBody>
      </p:sp>
      <p:sp>
        <p:nvSpPr>
          <p:cNvPr id="117" name="Google Shape;11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Depth vs. breadth:  better to have 2 solid, thoroughly developed aims than 3 weak/superficial</a:t>
            </a:r>
            <a:endParaRPr/>
          </a:p>
        </p:txBody>
      </p:sp>
      <p:sp>
        <p:nvSpPr>
          <p:cNvPr id="124" name="Google Shape;12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Depth vs. breadth:  better to have 2 solid, thoroughly developed aims than 3 weak/superficial</a:t>
            </a:r>
            <a:endParaRPr/>
          </a:p>
        </p:txBody>
      </p:sp>
      <p:sp>
        <p:nvSpPr>
          <p:cNvPr id="131" name="Google Shape;13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 just letters of support, Co-Is must demonstrate engagement in the entire study</a:t>
            </a:r>
            <a:endParaRPr/>
          </a:p>
        </p:txBody>
      </p:sp>
      <p:sp>
        <p:nvSpPr>
          <p:cNvPr id="138" name="Google Shape;13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lide">
  <p:cSld name="White Title Slide">
    <p:bg>
      <p:bgPr>
        <a:solidFill>
          <a:schemeClr val="lt1"/>
        </a:solidFill>
      </p:bgPr>
    </p:bg>
    <p:spTree>
      <p:nvGrpSpPr>
        <p:cNvPr id="15" name="Shape 15"/>
        <p:cNvGrpSpPr/>
        <p:nvPr/>
      </p:nvGrpSpPr>
      <p:grpSpPr>
        <a:xfrm>
          <a:off x="0" y="0"/>
          <a:ext cx="0" cy="0"/>
          <a:chOff x="0" y="0"/>
          <a:chExt cx="0" cy="0"/>
        </a:xfrm>
      </p:grpSpPr>
      <p:sp>
        <p:nvSpPr>
          <p:cNvPr id="16" name="Google Shape;16;p26"/>
          <p:cNvSpPr/>
          <p:nvPr/>
        </p:nvSpPr>
        <p:spPr>
          <a:xfrm>
            <a:off x="1177110" y="0"/>
            <a:ext cx="2872114" cy="5148072"/>
          </a:xfrm>
          <a:prstGeom prst="homePlate">
            <a:avLst>
              <a:gd fmla="val 3629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6"/>
          <p:cNvSpPr/>
          <p:nvPr/>
        </p:nvSpPr>
        <p:spPr>
          <a:xfrm>
            <a:off x="10624" y="0"/>
            <a:ext cx="2872114" cy="5148072"/>
          </a:xfrm>
          <a:prstGeom prst="homePlate">
            <a:avLst>
              <a:gd fmla="val 36290" name="adj"/>
            </a:avLst>
          </a:pr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6"/>
          <p:cNvSpPr txBox="1"/>
          <p:nvPr>
            <p:ph type="ctrTitle"/>
          </p:nvPr>
        </p:nvSpPr>
        <p:spPr>
          <a:xfrm>
            <a:off x="685800" y="1228725"/>
            <a:ext cx="7772400" cy="1370882"/>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b="0" i="0" sz="28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 type="subTitle"/>
          </p:nvPr>
        </p:nvSpPr>
        <p:spPr>
          <a:xfrm>
            <a:off x="685800" y="2674620"/>
            <a:ext cx="7772400" cy="514782"/>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b="0" i="1" sz="1400">
                <a:solidFill>
                  <a:schemeClr val="accent3"/>
                </a:solidFill>
                <a:latin typeface="Arial"/>
                <a:ea typeface="Arial"/>
                <a:cs typeface="Arial"/>
                <a:sym typeface="Arial"/>
              </a:defRPr>
            </a:lvl1pPr>
            <a:lvl2pPr lvl="1" algn="ctr">
              <a:spcBef>
                <a:spcPts val="1000"/>
              </a:spcBef>
              <a:spcAft>
                <a:spcPts val="0"/>
              </a:spcAft>
              <a:buSzPts val="1900"/>
              <a:buNone/>
              <a:defRPr>
                <a:solidFill>
                  <a:srgbClr val="9C9C9C"/>
                </a:solidFill>
              </a:defRPr>
            </a:lvl2pPr>
            <a:lvl3pPr lvl="2" algn="ctr">
              <a:spcBef>
                <a:spcPts val="1000"/>
              </a:spcBef>
              <a:spcAft>
                <a:spcPts val="0"/>
              </a:spcAft>
              <a:buSzPts val="1800"/>
              <a:buNone/>
              <a:defRPr>
                <a:solidFill>
                  <a:srgbClr val="9C9C9C"/>
                </a:solidFill>
              </a:defRPr>
            </a:lvl3pPr>
            <a:lvl4pPr lvl="3" algn="ctr">
              <a:spcBef>
                <a:spcPts val="1000"/>
              </a:spcBef>
              <a:spcAft>
                <a:spcPts val="0"/>
              </a:spcAft>
              <a:buSzPts val="1700"/>
              <a:buNone/>
              <a:defRPr>
                <a:solidFill>
                  <a:srgbClr val="9C9C9C"/>
                </a:solidFill>
              </a:defRPr>
            </a:lvl4pPr>
            <a:lvl5pPr lvl="4" algn="ctr">
              <a:spcBef>
                <a:spcPts val="1000"/>
              </a:spcBef>
              <a:spcAft>
                <a:spcPts val="0"/>
              </a:spcAft>
              <a:buSzPts val="1600"/>
              <a:buNone/>
              <a:defRPr>
                <a:solidFill>
                  <a:srgbClr val="9C9C9C"/>
                </a:solidFill>
              </a:defRPr>
            </a:lvl5pPr>
            <a:lvl6pPr lvl="5" algn="ctr">
              <a:spcBef>
                <a:spcPts val="1000"/>
              </a:spcBef>
              <a:spcAft>
                <a:spcPts val="0"/>
              </a:spcAft>
              <a:buClr>
                <a:srgbClr val="9C9C9C"/>
              </a:buClr>
              <a:buSzPts val="2000"/>
              <a:buNone/>
              <a:defRPr>
                <a:solidFill>
                  <a:srgbClr val="9C9C9C"/>
                </a:solidFill>
              </a:defRPr>
            </a:lvl6pPr>
            <a:lvl7pPr lvl="6" algn="ctr">
              <a:spcBef>
                <a:spcPts val="400"/>
              </a:spcBef>
              <a:spcAft>
                <a:spcPts val="0"/>
              </a:spcAft>
              <a:buClr>
                <a:srgbClr val="9C9C9C"/>
              </a:buClr>
              <a:buSzPts val="2000"/>
              <a:buNone/>
              <a:defRPr>
                <a:solidFill>
                  <a:srgbClr val="9C9C9C"/>
                </a:solidFill>
              </a:defRPr>
            </a:lvl7pPr>
            <a:lvl8pPr lvl="7" algn="ctr">
              <a:spcBef>
                <a:spcPts val="400"/>
              </a:spcBef>
              <a:spcAft>
                <a:spcPts val="0"/>
              </a:spcAft>
              <a:buClr>
                <a:srgbClr val="9C9C9C"/>
              </a:buClr>
              <a:buSzPts val="2000"/>
              <a:buNone/>
              <a:defRPr>
                <a:solidFill>
                  <a:srgbClr val="9C9C9C"/>
                </a:solidFill>
              </a:defRPr>
            </a:lvl8pPr>
            <a:lvl9pPr lvl="8" algn="ctr">
              <a:spcBef>
                <a:spcPts val="400"/>
              </a:spcBef>
              <a:spcAft>
                <a:spcPts val="0"/>
              </a:spcAft>
              <a:buClr>
                <a:srgbClr val="9C9C9C"/>
              </a:buClr>
              <a:buSzPts val="2000"/>
              <a:buNone/>
              <a:defRPr>
                <a:solidFill>
                  <a:srgbClr val="9C9C9C"/>
                </a:solidFill>
              </a:defRPr>
            </a:lvl9pPr>
          </a:lstStyle>
          <a:p/>
        </p:txBody>
      </p:sp>
      <p:sp>
        <p:nvSpPr>
          <p:cNvPr id="20" name="Google Shape;20;p26"/>
          <p:cNvSpPr/>
          <p:nvPr/>
        </p:nvSpPr>
        <p:spPr>
          <a:xfrm flipH="1" rot="10800000">
            <a:off x="0" y="3776472"/>
            <a:ext cx="9144000" cy="137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I-Logo-Color.png" id="21" name="Google Shape;21;p26"/>
          <p:cNvPicPr preferRelativeResize="0"/>
          <p:nvPr/>
        </p:nvPicPr>
        <p:blipFill rotWithShape="1">
          <a:blip r:embed="rId2">
            <a:alphaModFix/>
          </a:blip>
          <a:srcRect b="0" l="0" r="0" t="0"/>
          <a:stretch/>
        </p:blipFill>
        <p:spPr>
          <a:xfrm>
            <a:off x="457201" y="4282743"/>
            <a:ext cx="3993515" cy="381000"/>
          </a:xfrm>
          <a:prstGeom prst="rect">
            <a:avLst/>
          </a:prstGeom>
          <a:noFill/>
          <a:ln>
            <a:noFill/>
          </a:ln>
        </p:spPr>
      </p:pic>
      <p:sp>
        <p:nvSpPr>
          <p:cNvPr id="22" name="Google Shape;22;p26"/>
          <p:cNvSpPr txBox="1"/>
          <p:nvPr>
            <p:ph idx="10" type="dt"/>
          </p:nvPr>
        </p:nvSpPr>
        <p:spPr>
          <a:xfrm>
            <a:off x="6400800" y="4297680"/>
            <a:ext cx="2286000" cy="356616"/>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sz="1400">
                <a:solidFill>
                  <a:srgbClr val="0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Left — No Footer">
  <p:cSld name="Column Left — No Footer">
    <p:spTree>
      <p:nvGrpSpPr>
        <p:cNvPr id="67" name="Shape 67"/>
        <p:cNvGrpSpPr/>
        <p:nvPr/>
      </p:nvGrpSpPr>
      <p:grpSpPr>
        <a:xfrm>
          <a:off x="0" y="0"/>
          <a:ext cx="0" cy="0"/>
          <a:chOff x="0" y="0"/>
          <a:chExt cx="0" cy="0"/>
        </a:xfrm>
      </p:grpSpPr>
      <p:sp>
        <p:nvSpPr>
          <p:cNvPr id="68" name="Google Shape;68;p35"/>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sp>
        <p:nvSpPr>
          <p:cNvPr id="70" name="Google Shape;70;p35"/>
          <p:cNvSpPr txBox="1"/>
          <p:nvPr>
            <p:ph idx="1" type="body"/>
          </p:nvPr>
        </p:nvSpPr>
        <p:spPr>
          <a:xfrm>
            <a:off x="4762055" y="1069975"/>
            <a:ext cx="3897313" cy="3600450"/>
          </a:xfrm>
          <a:prstGeom prst="rect">
            <a:avLst/>
          </a:prstGeom>
          <a:noFill/>
          <a:ln>
            <a:noFill/>
          </a:ln>
        </p:spPr>
        <p:txBody>
          <a:bodyPr anchorCtr="0" anchor="ctr" bIns="0" lIns="0" spcFirstLastPara="1" rIns="0" wrap="square" tIns="0">
            <a:noAutofit/>
          </a:bodyPr>
          <a:lstStyle>
            <a:lvl1pPr indent="-228600" lvl="0" marL="457200" algn="ctr">
              <a:spcBef>
                <a:spcPts val="0"/>
              </a:spcBef>
              <a:spcAft>
                <a:spcPts val="0"/>
              </a:spcAft>
              <a:buSzPts val="2000"/>
              <a:buFont typeface="Arial"/>
              <a:buNone/>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5"/>
          <p:cNvSpPr txBox="1"/>
          <p:nvPr>
            <p:ph idx="2" type="body"/>
          </p:nvPr>
        </p:nvSpPr>
        <p:spPr>
          <a:xfrm>
            <a:off x="493776" y="1069975"/>
            <a:ext cx="4108387" cy="36004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Right — Footer">
  <p:cSld name="Column Right — Footer">
    <p:spTree>
      <p:nvGrpSpPr>
        <p:cNvPr id="72" name="Shape 72"/>
        <p:cNvGrpSpPr/>
        <p:nvPr/>
      </p:nvGrpSpPr>
      <p:grpSpPr>
        <a:xfrm>
          <a:off x="0" y="0"/>
          <a:ext cx="0" cy="0"/>
          <a:chOff x="0" y="0"/>
          <a:chExt cx="0" cy="0"/>
        </a:xfrm>
      </p:grpSpPr>
      <p:sp>
        <p:nvSpPr>
          <p:cNvPr id="73" name="Google Shape;73;p36"/>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6"/>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75" name="Google Shape;75;p36"/>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
        <p:nvSpPr>
          <p:cNvPr id="76" name="Google Shape;76;p36"/>
          <p:cNvSpPr txBox="1"/>
          <p:nvPr>
            <p:ph idx="1" type="body"/>
          </p:nvPr>
        </p:nvSpPr>
        <p:spPr>
          <a:xfrm>
            <a:off x="4550981" y="1069975"/>
            <a:ext cx="4108387" cy="36004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6"/>
          <p:cNvSpPr txBox="1"/>
          <p:nvPr>
            <p:ph idx="2" type="body"/>
          </p:nvPr>
        </p:nvSpPr>
        <p:spPr>
          <a:xfrm>
            <a:off x="493776" y="1069975"/>
            <a:ext cx="3897313" cy="3600450"/>
          </a:xfrm>
          <a:prstGeom prst="rect">
            <a:avLst/>
          </a:prstGeom>
          <a:noFill/>
          <a:ln>
            <a:noFill/>
          </a:ln>
        </p:spPr>
        <p:txBody>
          <a:bodyPr anchorCtr="0" anchor="ctr" bIns="0" lIns="0" spcFirstLastPara="1" rIns="0" wrap="square" tIns="0">
            <a:noAutofit/>
          </a:bodyPr>
          <a:lstStyle>
            <a:lvl1pPr indent="-228600" lvl="0" marL="457200" algn="ctr">
              <a:spcBef>
                <a:spcPts val="0"/>
              </a:spcBef>
              <a:spcAft>
                <a:spcPts val="0"/>
              </a:spcAft>
              <a:buSzPts val="2000"/>
              <a:buFont typeface="Arial"/>
              <a:buNone/>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Right — No Footer">
  <p:cSld name="Column Right — No Footer">
    <p:spTree>
      <p:nvGrpSpPr>
        <p:cNvPr id="78" name="Shape 78"/>
        <p:cNvGrpSpPr/>
        <p:nvPr/>
      </p:nvGrpSpPr>
      <p:grpSpPr>
        <a:xfrm>
          <a:off x="0" y="0"/>
          <a:ext cx="0" cy="0"/>
          <a:chOff x="0" y="0"/>
          <a:chExt cx="0" cy="0"/>
        </a:xfrm>
      </p:grpSpPr>
      <p:sp>
        <p:nvSpPr>
          <p:cNvPr id="79" name="Google Shape;79;p37"/>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sp>
        <p:nvSpPr>
          <p:cNvPr id="81" name="Google Shape;81;p37"/>
          <p:cNvSpPr txBox="1"/>
          <p:nvPr>
            <p:ph idx="1" type="body"/>
          </p:nvPr>
        </p:nvSpPr>
        <p:spPr>
          <a:xfrm>
            <a:off x="4550981" y="1069975"/>
            <a:ext cx="4108387" cy="36004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37"/>
          <p:cNvSpPr txBox="1"/>
          <p:nvPr>
            <p:ph idx="2" type="body"/>
          </p:nvPr>
        </p:nvSpPr>
        <p:spPr>
          <a:xfrm>
            <a:off x="493776" y="1069975"/>
            <a:ext cx="3897313" cy="3600450"/>
          </a:xfrm>
          <a:prstGeom prst="rect">
            <a:avLst/>
          </a:prstGeom>
          <a:noFill/>
          <a:ln>
            <a:noFill/>
          </a:ln>
        </p:spPr>
        <p:txBody>
          <a:bodyPr anchorCtr="0" anchor="ctr" bIns="0" lIns="0" spcFirstLastPara="1" rIns="0" wrap="square" tIns="0">
            <a:noAutofit/>
          </a:bodyPr>
          <a:lstStyle>
            <a:lvl1pPr indent="-228600" lvl="0" marL="457200" algn="ctr">
              <a:spcBef>
                <a:spcPts val="0"/>
              </a:spcBef>
              <a:spcAft>
                <a:spcPts val="0"/>
              </a:spcAft>
              <a:buSzPts val="2000"/>
              <a:buFont typeface="Arial"/>
              <a:buNone/>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Graphic — Footer">
  <p:cSld name="Single Graphic — Footer">
    <p:spTree>
      <p:nvGrpSpPr>
        <p:cNvPr id="83" name="Shape 83"/>
        <p:cNvGrpSpPr/>
        <p:nvPr/>
      </p:nvGrpSpPr>
      <p:grpSpPr>
        <a:xfrm>
          <a:off x="0" y="0"/>
          <a:ext cx="0" cy="0"/>
          <a:chOff x="0" y="0"/>
          <a:chExt cx="0" cy="0"/>
        </a:xfrm>
      </p:grpSpPr>
      <p:sp>
        <p:nvSpPr>
          <p:cNvPr id="84" name="Google Shape;84;p38"/>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8"/>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86" name="Google Shape;86;p38"/>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Graphic — No Footer">
  <p:cSld name="Single Graphic — No Footer">
    <p:spTree>
      <p:nvGrpSpPr>
        <p:cNvPr id="87" name="Shape 87"/>
        <p:cNvGrpSpPr/>
        <p:nvPr/>
      </p:nvGrpSpPr>
      <p:grpSpPr>
        <a:xfrm>
          <a:off x="0" y="0"/>
          <a:ext cx="0" cy="0"/>
          <a:chOff x="0" y="0"/>
          <a:chExt cx="0" cy="0"/>
        </a:xfrm>
      </p:grpSpPr>
      <p:sp>
        <p:nvSpPr>
          <p:cNvPr id="88" name="Google Shape;88;p39"/>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9"/>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oter">
  <p:cSld name="Blank — Footer">
    <p:spTree>
      <p:nvGrpSpPr>
        <p:cNvPr id="90" name="Shape 90"/>
        <p:cNvGrpSpPr/>
        <p:nvPr/>
      </p:nvGrpSpPr>
      <p:grpSpPr>
        <a:xfrm>
          <a:off x="0" y="0"/>
          <a:ext cx="0" cy="0"/>
          <a:chOff x="0" y="0"/>
          <a:chExt cx="0" cy="0"/>
        </a:xfrm>
      </p:grpSpPr>
      <p:sp>
        <p:nvSpPr>
          <p:cNvPr id="91" name="Google Shape;91;p40"/>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92" name="Google Shape;92;p40"/>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White">
  <p:cSld name="Back Cover White">
    <p:bg>
      <p:bgPr>
        <a:solidFill>
          <a:schemeClr val="lt1"/>
        </a:solidFill>
      </p:bgPr>
    </p:bg>
    <p:spTree>
      <p:nvGrpSpPr>
        <p:cNvPr id="93" name="Shape 93"/>
        <p:cNvGrpSpPr/>
        <p:nvPr/>
      </p:nvGrpSpPr>
      <p:grpSpPr>
        <a:xfrm>
          <a:off x="0" y="0"/>
          <a:ext cx="0" cy="0"/>
          <a:chOff x="0" y="0"/>
          <a:chExt cx="0" cy="0"/>
        </a:xfrm>
      </p:grpSpPr>
      <p:sp>
        <p:nvSpPr>
          <p:cNvPr id="94" name="Google Shape;94;p41"/>
          <p:cNvSpPr/>
          <p:nvPr/>
        </p:nvSpPr>
        <p:spPr>
          <a:xfrm>
            <a:off x="0" y="0"/>
            <a:ext cx="8458198" cy="5143500"/>
          </a:xfrm>
          <a:prstGeom prst="homePlate">
            <a:avLst>
              <a:gd fmla="val 20935"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41"/>
          <p:cNvSpPr/>
          <p:nvPr/>
        </p:nvSpPr>
        <p:spPr>
          <a:xfrm>
            <a:off x="0" y="0"/>
            <a:ext cx="7289798" cy="5143500"/>
          </a:xfrm>
          <a:prstGeom prst="homePlate">
            <a:avLst>
              <a:gd fmla="val 20935" name="adj"/>
            </a:avLst>
          </a:pr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 name="Google Shape;96;p41"/>
          <p:cNvPicPr preferRelativeResize="0"/>
          <p:nvPr/>
        </p:nvPicPr>
        <p:blipFill rotWithShape="1">
          <a:blip r:embed="rId2">
            <a:alphaModFix/>
          </a:blip>
          <a:srcRect b="0" l="0" r="0" t="0"/>
          <a:stretch/>
        </p:blipFill>
        <p:spPr>
          <a:xfrm>
            <a:off x="2724737" y="1952937"/>
            <a:ext cx="3566160" cy="1188720"/>
          </a:xfrm>
          <a:prstGeom prst="rect">
            <a:avLst/>
          </a:prstGeom>
          <a:noFill/>
          <a:ln>
            <a:noFill/>
          </a:ln>
        </p:spPr>
      </p:pic>
      <p:sp>
        <p:nvSpPr>
          <p:cNvPr id="97" name="Google Shape;97;p41"/>
          <p:cNvSpPr txBox="1"/>
          <p:nvPr/>
        </p:nvSpPr>
        <p:spPr>
          <a:xfrm>
            <a:off x="1996889" y="4356100"/>
            <a:ext cx="51867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606060"/>
                </a:solidFill>
                <a:latin typeface="Arial"/>
                <a:ea typeface="Arial"/>
                <a:cs typeface="Arial"/>
                <a:sym typeface="Arial"/>
              </a:rPr>
              <a:t>www.cancer.gov                 www.cancer.gov/espanol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 Footer">
  <p:cSld name="One Column — Footer">
    <p:spTree>
      <p:nvGrpSpPr>
        <p:cNvPr id="23" name="Shape 23"/>
        <p:cNvGrpSpPr/>
        <p:nvPr/>
      </p:nvGrpSpPr>
      <p:grpSpPr>
        <a:xfrm>
          <a:off x="0" y="0"/>
          <a:ext cx="0" cy="0"/>
          <a:chOff x="0" y="0"/>
          <a:chExt cx="0" cy="0"/>
        </a:xfrm>
      </p:grpSpPr>
      <p:sp>
        <p:nvSpPr>
          <p:cNvPr id="24" name="Google Shape;24;p27"/>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i="0" lang="en-US" sz="1000" u="none" cap="none" strike="noStrike">
                <a:solidFill>
                  <a:srgbClr val="7F7F7F"/>
                </a:solidFill>
                <a:latin typeface="Arial"/>
                <a:ea typeface="Arial"/>
                <a:cs typeface="Arial"/>
                <a:sym typeface="Arial"/>
              </a:rPr>
              <a:t> </a:t>
            </a:r>
            <a:fld id="{00000000-1234-1234-1234-123412341234}" type="slidenum">
              <a:rPr b="1" i="0" lang="en-US" sz="1000" u="none" cap="none" strike="noStrike">
                <a:solidFill>
                  <a:srgbClr val="7F7F7F"/>
                </a:solidFill>
                <a:latin typeface="Arial"/>
                <a:ea typeface="Arial"/>
                <a:cs typeface="Arial"/>
                <a:sym typeface="Arial"/>
              </a:rPr>
              <a:t>‹#›</a:t>
            </a:fld>
            <a:endParaRPr b="1" i="0" sz="1000" u="none" cap="none" strike="noStrike">
              <a:solidFill>
                <a:srgbClr val="7F7F7F"/>
              </a:solidFill>
              <a:latin typeface="Arial"/>
              <a:ea typeface="Arial"/>
              <a:cs typeface="Arial"/>
              <a:sym typeface="Arial"/>
            </a:endParaRPr>
          </a:p>
        </p:txBody>
      </p:sp>
      <p:pic>
        <p:nvPicPr>
          <p:cNvPr descr="NCI-Logo-Gray-Knock-NEW.png" id="26" name="Google Shape;26;p27"/>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
        <p:nvSpPr>
          <p:cNvPr id="27" name="Google Shape;27;p27"/>
          <p:cNvSpPr txBox="1"/>
          <p:nvPr>
            <p:ph idx="1" type="body"/>
          </p:nvPr>
        </p:nvSpPr>
        <p:spPr>
          <a:xfrm>
            <a:off x="493776" y="1069975"/>
            <a:ext cx="8165592" cy="36004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ection Break">
  <p:cSld name="White Section Break">
    <p:bg>
      <p:bgPr>
        <a:solidFill>
          <a:schemeClr val="lt1"/>
        </a:solidFill>
      </p:bgPr>
    </p:bg>
    <p:spTree>
      <p:nvGrpSpPr>
        <p:cNvPr id="28" name="Shape 28"/>
        <p:cNvGrpSpPr/>
        <p:nvPr/>
      </p:nvGrpSpPr>
      <p:grpSpPr>
        <a:xfrm>
          <a:off x="0" y="0"/>
          <a:ext cx="0" cy="0"/>
          <a:chOff x="0" y="0"/>
          <a:chExt cx="0" cy="0"/>
        </a:xfrm>
      </p:grpSpPr>
      <p:sp>
        <p:nvSpPr>
          <p:cNvPr id="29" name="Google Shape;29;p28"/>
          <p:cNvSpPr/>
          <p:nvPr/>
        </p:nvSpPr>
        <p:spPr>
          <a:xfrm>
            <a:off x="0" y="0"/>
            <a:ext cx="8458198" cy="5143500"/>
          </a:xfrm>
          <a:prstGeom prst="homePlate">
            <a:avLst>
              <a:gd fmla="val 20935"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28"/>
          <p:cNvSpPr/>
          <p:nvPr/>
        </p:nvSpPr>
        <p:spPr>
          <a:xfrm>
            <a:off x="0" y="0"/>
            <a:ext cx="7289798" cy="5143500"/>
          </a:xfrm>
          <a:prstGeom prst="homePlate">
            <a:avLst>
              <a:gd fmla="val 20935" name="adj"/>
            </a:avLst>
          </a:pr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28"/>
          <p:cNvSpPr txBox="1"/>
          <p:nvPr>
            <p:ph type="ctrTitle"/>
          </p:nvPr>
        </p:nvSpPr>
        <p:spPr>
          <a:xfrm>
            <a:off x="3429000" y="1817370"/>
            <a:ext cx="5029199" cy="1371600"/>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sz="28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 type="subTitle"/>
          </p:nvPr>
        </p:nvSpPr>
        <p:spPr>
          <a:xfrm>
            <a:off x="3428999" y="3257550"/>
            <a:ext cx="5022892" cy="51435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b="0" i="1" sz="1400">
                <a:solidFill>
                  <a:schemeClr val="accent3"/>
                </a:solidFill>
                <a:latin typeface="Arial"/>
                <a:ea typeface="Arial"/>
                <a:cs typeface="Arial"/>
                <a:sym typeface="Arial"/>
              </a:defRPr>
            </a:lvl1pPr>
            <a:lvl2pPr lvl="1" algn="ctr">
              <a:spcBef>
                <a:spcPts val="1000"/>
              </a:spcBef>
              <a:spcAft>
                <a:spcPts val="0"/>
              </a:spcAft>
              <a:buSzPts val="1900"/>
              <a:buNone/>
              <a:defRPr>
                <a:solidFill>
                  <a:srgbClr val="9C9C9C"/>
                </a:solidFill>
              </a:defRPr>
            </a:lvl2pPr>
            <a:lvl3pPr lvl="2" algn="ctr">
              <a:spcBef>
                <a:spcPts val="1000"/>
              </a:spcBef>
              <a:spcAft>
                <a:spcPts val="0"/>
              </a:spcAft>
              <a:buSzPts val="1800"/>
              <a:buNone/>
              <a:defRPr>
                <a:solidFill>
                  <a:srgbClr val="9C9C9C"/>
                </a:solidFill>
              </a:defRPr>
            </a:lvl3pPr>
            <a:lvl4pPr lvl="3" algn="ctr">
              <a:spcBef>
                <a:spcPts val="1000"/>
              </a:spcBef>
              <a:spcAft>
                <a:spcPts val="0"/>
              </a:spcAft>
              <a:buSzPts val="1700"/>
              <a:buNone/>
              <a:defRPr>
                <a:solidFill>
                  <a:srgbClr val="9C9C9C"/>
                </a:solidFill>
              </a:defRPr>
            </a:lvl4pPr>
            <a:lvl5pPr lvl="4" algn="ctr">
              <a:spcBef>
                <a:spcPts val="1000"/>
              </a:spcBef>
              <a:spcAft>
                <a:spcPts val="0"/>
              </a:spcAft>
              <a:buSzPts val="1600"/>
              <a:buNone/>
              <a:defRPr>
                <a:solidFill>
                  <a:srgbClr val="9C9C9C"/>
                </a:solidFill>
              </a:defRPr>
            </a:lvl5pPr>
            <a:lvl6pPr lvl="5" algn="ctr">
              <a:spcBef>
                <a:spcPts val="1000"/>
              </a:spcBef>
              <a:spcAft>
                <a:spcPts val="0"/>
              </a:spcAft>
              <a:buClr>
                <a:srgbClr val="9C9C9C"/>
              </a:buClr>
              <a:buSzPts val="2000"/>
              <a:buNone/>
              <a:defRPr>
                <a:solidFill>
                  <a:srgbClr val="9C9C9C"/>
                </a:solidFill>
              </a:defRPr>
            </a:lvl6pPr>
            <a:lvl7pPr lvl="6" algn="ctr">
              <a:spcBef>
                <a:spcPts val="400"/>
              </a:spcBef>
              <a:spcAft>
                <a:spcPts val="0"/>
              </a:spcAft>
              <a:buClr>
                <a:srgbClr val="9C9C9C"/>
              </a:buClr>
              <a:buSzPts val="2000"/>
              <a:buNone/>
              <a:defRPr>
                <a:solidFill>
                  <a:srgbClr val="9C9C9C"/>
                </a:solidFill>
              </a:defRPr>
            </a:lvl7pPr>
            <a:lvl8pPr lvl="7" algn="ctr">
              <a:spcBef>
                <a:spcPts val="400"/>
              </a:spcBef>
              <a:spcAft>
                <a:spcPts val="0"/>
              </a:spcAft>
              <a:buClr>
                <a:srgbClr val="9C9C9C"/>
              </a:buClr>
              <a:buSzPts val="2000"/>
              <a:buNone/>
              <a:defRPr>
                <a:solidFill>
                  <a:srgbClr val="9C9C9C"/>
                </a:solidFill>
              </a:defRPr>
            </a:lvl8pPr>
            <a:lvl9pPr lvl="8" algn="ctr">
              <a:spcBef>
                <a:spcPts val="400"/>
              </a:spcBef>
              <a:spcAft>
                <a:spcPts val="0"/>
              </a:spcAft>
              <a:buClr>
                <a:srgbClr val="9C9C9C"/>
              </a:buClr>
              <a:buSzPts val="2000"/>
              <a:buNone/>
              <a:defRPr>
                <a:solidFill>
                  <a:srgbClr val="9C9C9C"/>
                </a:solidFill>
              </a:defRPr>
            </a:lvl9pPr>
          </a:lstStyle>
          <a:p/>
        </p:txBody>
      </p:sp>
      <p:sp>
        <p:nvSpPr>
          <p:cNvPr id="33" name="Google Shape;33;p28"/>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34" name="Google Shape;34;p28"/>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Footer">
  <p:cSld name="Blank — No Footer">
    <p:spTree>
      <p:nvGrpSpPr>
        <p:cNvPr id="35" name="Shape 35"/>
        <p:cNvGrpSpPr/>
        <p:nvPr/>
      </p:nvGrpSpPr>
      <p:grpSpPr>
        <a:xfrm>
          <a:off x="0" y="0"/>
          <a:ext cx="0" cy="0"/>
          <a:chOff x="0" y="0"/>
          <a:chExt cx="0" cy="0"/>
        </a:xfrm>
      </p:grpSpPr>
      <p:sp>
        <p:nvSpPr>
          <p:cNvPr id="36" name="Google Shape;36;p29"/>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ith Sub-Bullet">
  <p:cSld name="Agenda with Sub-Bullet">
    <p:spTree>
      <p:nvGrpSpPr>
        <p:cNvPr id="37" name="Shape 37"/>
        <p:cNvGrpSpPr/>
        <p:nvPr/>
      </p:nvGrpSpPr>
      <p:grpSpPr>
        <a:xfrm>
          <a:off x="0" y="0"/>
          <a:ext cx="0" cy="0"/>
          <a:chOff x="0" y="0"/>
          <a:chExt cx="0" cy="0"/>
        </a:xfrm>
      </p:grpSpPr>
      <p:sp>
        <p:nvSpPr>
          <p:cNvPr id="38" name="Google Shape;38;p30"/>
          <p:cNvSpPr/>
          <p:nvPr/>
        </p:nvSpPr>
        <p:spPr>
          <a:xfrm>
            <a:off x="1177110" y="0"/>
            <a:ext cx="2872114" cy="5148072"/>
          </a:xfrm>
          <a:prstGeom prst="homePlate">
            <a:avLst>
              <a:gd fmla="val 3629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30"/>
          <p:cNvSpPr/>
          <p:nvPr/>
        </p:nvSpPr>
        <p:spPr>
          <a:xfrm>
            <a:off x="10624" y="0"/>
            <a:ext cx="2872114" cy="5148072"/>
          </a:xfrm>
          <a:prstGeom prst="homePlate">
            <a:avLst>
              <a:gd fmla="val 36290" name="adj"/>
            </a:avLst>
          </a:pr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30"/>
          <p:cNvSpPr txBox="1"/>
          <p:nvPr>
            <p:ph type="title"/>
          </p:nvPr>
        </p:nvSpPr>
        <p:spPr>
          <a:xfrm>
            <a:off x="493776" y="1371600"/>
            <a:ext cx="3017520" cy="1371600"/>
          </a:xfrm>
          <a:prstGeom prst="rect">
            <a:avLst/>
          </a:prstGeom>
          <a:noFill/>
          <a:ln>
            <a:noFill/>
          </a:ln>
        </p:spPr>
        <p:txBody>
          <a:bodyPr anchorCtr="0" anchor="b" bIns="0" lIns="0" spcFirstLastPara="1" rIns="0" wrap="square" tIns="0">
            <a:noAutofit/>
          </a:bodyPr>
          <a:lstStyle>
            <a:lvl1pPr lvl="0" algn="r">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42" name="Google Shape;42;p30"/>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
        <p:nvSpPr>
          <p:cNvPr id="43" name="Google Shape;43;p30"/>
          <p:cNvSpPr txBox="1"/>
          <p:nvPr>
            <p:ph idx="1" type="body"/>
          </p:nvPr>
        </p:nvSpPr>
        <p:spPr>
          <a:xfrm>
            <a:off x="4334256" y="0"/>
            <a:ext cx="4297680" cy="5148072"/>
          </a:xfrm>
          <a:prstGeom prst="rect">
            <a:avLst/>
          </a:prstGeom>
          <a:noFill/>
          <a:ln>
            <a:noFill/>
          </a:ln>
        </p:spPr>
        <p:txBody>
          <a:bodyPr anchorCtr="0" anchor="ctr" bIns="0" lIns="0" spcFirstLastPara="1" rIns="0" wrap="square" tIns="0">
            <a:noAutofit/>
          </a:bodyPr>
          <a:lstStyle>
            <a:lvl1pPr indent="-355600" lvl="0" marL="457200" marR="0" algn="l">
              <a:lnSpc>
                <a:spcPct val="100000"/>
              </a:lnSpc>
              <a:spcBef>
                <a:spcPts val="0"/>
              </a:spcBef>
              <a:spcAft>
                <a:spcPts val="0"/>
              </a:spcAft>
              <a:buClr>
                <a:schemeClr val="accent1"/>
              </a:buClr>
              <a:buSzPts val="2000"/>
              <a:buFont typeface="Arial"/>
              <a:buAutoNum type="arabicPeriod"/>
              <a:defRPr i="1">
                <a:solidFill>
                  <a:srgbClr val="000000"/>
                </a:solidFill>
              </a:defRPr>
            </a:lvl1pPr>
            <a:lvl2pPr indent="-349250" lvl="1" marL="914400" marR="0" algn="l">
              <a:lnSpc>
                <a:spcPct val="100000"/>
              </a:lnSpc>
              <a:spcBef>
                <a:spcPts val="1000"/>
              </a:spcBef>
              <a:spcAft>
                <a:spcPts val="0"/>
              </a:spcAft>
              <a:buClr>
                <a:schemeClr val="accent1"/>
              </a:buClr>
              <a:buSzPts val="1900"/>
              <a:buFont typeface="Noto Sans Symbols"/>
              <a:buChar char="▪"/>
              <a:defRPr i="1" sz="1900">
                <a:solidFill>
                  <a:srgbClr val="000000"/>
                </a:solidFill>
                <a:latin typeface="Arial"/>
                <a:ea typeface="Arial"/>
                <a:cs typeface="Arial"/>
                <a:sym typeface="Arial"/>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ection Break ALT">
  <p:cSld name="White Section Break ALT">
    <p:bg>
      <p:bgPr>
        <a:solidFill>
          <a:schemeClr val="lt1"/>
        </a:solidFill>
      </p:bgPr>
    </p:bg>
    <p:spTree>
      <p:nvGrpSpPr>
        <p:cNvPr id="44" name="Shape 44"/>
        <p:cNvGrpSpPr/>
        <p:nvPr/>
      </p:nvGrpSpPr>
      <p:grpSpPr>
        <a:xfrm>
          <a:off x="0" y="0"/>
          <a:ext cx="0" cy="0"/>
          <a:chOff x="0" y="0"/>
          <a:chExt cx="0" cy="0"/>
        </a:xfrm>
      </p:grpSpPr>
      <p:sp>
        <p:nvSpPr>
          <p:cNvPr id="45" name="Google Shape;45;p31"/>
          <p:cNvSpPr/>
          <p:nvPr/>
        </p:nvSpPr>
        <p:spPr>
          <a:xfrm>
            <a:off x="1523357" y="0"/>
            <a:ext cx="2872114" cy="5148072"/>
          </a:xfrm>
          <a:prstGeom prst="homePlate">
            <a:avLst>
              <a:gd fmla="val 3629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31"/>
          <p:cNvSpPr/>
          <p:nvPr/>
        </p:nvSpPr>
        <p:spPr>
          <a:xfrm>
            <a:off x="0" y="0"/>
            <a:ext cx="3228985" cy="5148072"/>
          </a:xfrm>
          <a:prstGeom prst="homePlate">
            <a:avLst>
              <a:gd fmla="val 32357" name="adj"/>
            </a:avLst>
          </a:pr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31"/>
          <p:cNvSpPr txBox="1"/>
          <p:nvPr>
            <p:ph type="ctrTitle"/>
          </p:nvPr>
        </p:nvSpPr>
        <p:spPr>
          <a:xfrm>
            <a:off x="4395471" y="1817370"/>
            <a:ext cx="4062728" cy="1371600"/>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sz="2800">
                <a:solidFill>
                  <a:srgbClr val="BB0E3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 type="subTitle"/>
          </p:nvPr>
        </p:nvSpPr>
        <p:spPr>
          <a:xfrm>
            <a:off x="4395471" y="3257550"/>
            <a:ext cx="4056420" cy="51435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b="0" i="1" sz="1400">
                <a:solidFill>
                  <a:schemeClr val="accent3"/>
                </a:solidFill>
                <a:latin typeface="Arial"/>
                <a:ea typeface="Arial"/>
                <a:cs typeface="Arial"/>
                <a:sym typeface="Arial"/>
              </a:defRPr>
            </a:lvl1pPr>
            <a:lvl2pPr lvl="1" algn="ctr">
              <a:spcBef>
                <a:spcPts val="1000"/>
              </a:spcBef>
              <a:spcAft>
                <a:spcPts val="0"/>
              </a:spcAft>
              <a:buSzPts val="1900"/>
              <a:buNone/>
              <a:defRPr>
                <a:solidFill>
                  <a:srgbClr val="9C9C9C"/>
                </a:solidFill>
              </a:defRPr>
            </a:lvl2pPr>
            <a:lvl3pPr lvl="2" algn="ctr">
              <a:spcBef>
                <a:spcPts val="1000"/>
              </a:spcBef>
              <a:spcAft>
                <a:spcPts val="0"/>
              </a:spcAft>
              <a:buSzPts val="1800"/>
              <a:buNone/>
              <a:defRPr>
                <a:solidFill>
                  <a:srgbClr val="9C9C9C"/>
                </a:solidFill>
              </a:defRPr>
            </a:lvl3pPr>
            <a:lvl4pPr lvl="3" algn="ctr">
              <a:spcBef>
                <a:spcPts val="1000"/>
              </a:spcBef>
              <a:spcAft>
                <a:spcPts val="0"/>
              </a:spcAft>
              <a:buSzPts val="1700"/>
              <a:buNone/>
              <a:defRPr>
                <a:solidFill>
                  <a:srgbClr val="9C9C9C"/>
                </a:solidFill>
              </a:defRPr>
            </a:lvl4pPr>
            <a:lvl5pPr lvl="4" algn="ctr">
              <a:spcBef>
                <a:spcPts val="1000"/>
              </a:spcBef>
              <a:spcAft>
                <a:spcPts val="0"/>
              </a:spcAft>
              <a:buSzPts val="1600"/>
              <a:buNone/>
              <a:defRPr>
                <a:solidFill>
                  <a:srgbClr val="9C9C9C"/>
                </a:solidFill>
              </a:defRPr>
            </a:lvl5pPr>
            <a:lvl6pPr lvl="5" algn="ctr">
              <a:spcBef>
                <a:spcPts val="1000"/>
              </a:spcBef>
              <a:spcAft>
                <a:spcPts val="0"/>
              </a:spcAft>
              <a:buClr>
                <a:srgbClr val="9C9C9C"/>
              </a:buClr>
              <a:buSzPts val="2000"/>
              <a:buNone/>
              <a:defRPr>
                <a:solidFill>
                  <a:srgbClr val="9C9C9C"/>
                </a:solidFill>
              </a:defRPr>
            </a:lvl6pPr>
            <a:lvl7pPr lvl="6" algn="ctr">
              <a:spcBef>
                <a:spcPts val="400"/>
              </a:spcBef>
              <a:spcAft>
                <a:spcPts val="0"/>
              </a:spcAft>
              <a:buClr>
                <a:srgbClr val="9C9C9C"/>
              </a:buClr>
              <a:buSzPts val="2000"/>
              <a:buNone/>
              <a:defRPr>
                <a:solidFill>
                  <a:srgbClr val="9C9C9C"/>
                </a:solidFill>
              </a:defRPr>
            </a:lvl7pPr>
            <a:lvl8pPr lvl="7" algn="ctr">
              <a:spcBef>
                <a:spcPts val="400"/>
              </a:spcBef>
              <a:spcAft>
                <a:spcPts val="0"/>
              </a:spcAft>
              <a:buClr>
                <a:srgbClr val="9C9C9C"/>
              </a:buClr>
              <a:buSzPts val="2000"/>
              <a:buNone/>
              <a:defRPr>
                <a:solidFill>
                  <a:srgbClr val="9C9C9C"/>
                </a:solidFill>
              </a:defRPr>
            </a:lvl8pPr>
            <a:lvl9pPr lvl="8" algn="ctr">
              <a:spcBef>
                <a:spcPts val="400"/>
              </a:spcBef>
              <a:spcAft>
                <a:spcPts val="0"/>
              </a:spcAft>
              <a:buClr>
                <a:srgbClr val="9C9C9C"/>
              </a:buClr>
              <a:buSzPts val="2000"/>
              <a:buNone/>
              <a:defRPr>
                <a:solidFill>
                  <a:srgbClr val="9C9C9C"/>
                </a:solidFill>
              </a:defRPr>
            </a:lvl9pPr>
          </a:lstStyle>
          <a:p/>
        </p:txBody>
      </p:sp>
      <p:sp>
        <p:nvSpPr>
          <p:cNvPr id="49" name="Google Shape;49;p31"/>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50" name="Google Shape;50;p31"/>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hite">
  <p:cSld name="Quote White">
    <p:bg>
      <p:bgPr>
        <a:solidFill>
          <a:schemeClr val="lt1"/>
        </a:solidFill>
      </p:bgPr>
    </p:bg>
    <p:spTree>
      <p:nvGrpSpPr>
        <p:cNvPr id="51" name="Shape 51"/>
        <p:cNvGrpSpPr/>
        <p:nvPr/>
      </p:nvGrpSpPr>
      <p:grpSpPr>
        <a:xfrm>
          <a:off x="0" y="0"/>
          <a:ext cx="0" cy="0"/>
          <a:chOff x="0" y="0"/>
          <a:chExt cx="0" cy="0"/>
        </a:xfrm>
      </p:grpSpPr>
      <p:sp>
        <p:nvSpPr>
          <p:cNvPr id="52" name="Google Shape;52;p32"/>
          <p:cNvSpPr/>
          <p:nvPr/>
        </p:nvSpPr>
        <p:spPr>
          <a:xfrm>
            <a:off x="0" y="0"/>
            <a:ext cx="8458198" cy="5143500"/>
          </a:xfrm>
          <a:prstGeom prst="homePlate">
            <a:avLst>
              <a:gd fmla="val 20935"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32"/>
          <p:cNvSpPr/>
          <p:nvPr/>
        </p:nvSpPr>
        <p:spPr>
          <a:xfrm>
            <a:off x="0" y="0"/>
            <a:ext cx="7289798" cy="5143500"/>
          </a:xfrm>
          <a:prstGeom prst="homePlate">
            <a:avLst>
              <a:gd fmla="val 20935" name="adj"/>
            </a:avLst>
          </a:prstGeom>
          <a:solidFill>
            <a:srgbClr val="E8E8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32"/>
          <p:cNvSpPr txBox="1"/>
          <p:nvPr>
            <p:ph idx="1" type="body"/>
          </p:nvPr>
        </p:nvSpPr>
        <p:spPr>
          <a:xfrm>
            <a:off x="685800" y="1371600"/>
            <a:ext cx="7772400" cy="2400300"/>
          </a:xfrm>
          <a:prstGeom prst="rect">
            <a:avLst/>
          </a:prstGeom>
          <a:noFill/>
          <a:ln>
            <a:noFill/>
          </a:ln>
        </p:spPr>
        <p:txBody>
          <a:bodyPr anchorCtr="0" anchor="ctr" bIns="0" lIns="0" spcFirstLastPara="1" rIns="0" wrap="square" tIns="0">
            <a:noAutofit/>
          </a:bodyPr>
          <a:lstStyle>
            <a:lvl1pPr indent="-228600" lvl="0" marL="457200" algn="ctr">
              <a:spcBef>
                <a:spcPts val="0"/>
              </a:spcBef>
              <a:spcAft>
                <a:spcPts val="0"/>
              </a:spcAft>
              <a:buSzPts val="2400"/>
              <a:buNone/>
              <a:defRPr b="0" i="1" sz="2400">
                <a:solidFill>
                  <a:srgbClr val="123E57"/>
                </a:solidFill>
                <a:latin typeface="Arial"/>
                <a:ea typeface="Arial"/>
                <a:cs typeface="Arial"/>
                <a:sym typeface="Arial"/>
              </a:defRPr>
            </a:lvl1pPr>
            <a:lvl2pPr indent="-342900" lvl="1" marL="914400" algn="l">
              <a:spcBef>
                <a:spcPts val="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32"/>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56" name="Google Shape;56;p32"/>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 No Footer">
  <p:cSld name="One Column — No Footer">
    <p:spTree>
      <p:nvGrpSpPr>
        <p:cNvPr id="57" name="Shape 57"/>
        <p:cNvGrpSpPr/>
        <p:nvPr/>
      </p:nvGrpSpPr>
      <p:grpSpPr>
        <a:xfrm>
          <a:off x="0" y="0"/>
          <a:ext cx="0" cy="0"/>
          <a:chOff x="0" y="0"/>
          <a:chExt cx="0" cy="0"/>
        </a:xfrm>
      </p:grpSpPr>
      <p:sp>
        <p:nvSpPr>
          <p:cNvPr id="58" name="Google Shape;58;p33"/>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sp>
        <p:nvSpPr>
          <p:cNvPr id="60" name="Google Shape;60;p33"/>
          <p:cNvSpPr txBox="1"/>
          <p:nvPr>
            <p:ph idx="1" type="body"/>
          </p:nvPr>
        </p:nvSpPr>
        <p:spPr>
          <a:xfrm>
            <a:off x="493776" y="1069975"/>
            <a:ext cx="8165592" cy="36004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Left — Footer">
  <p:cSld name="Column Left — Footer">
    <p:spTree>
      <p:nvGrpSpPr>
        <p:cNvPr id="61" name="Shape 61"/>
        <p:cNvGrpSpPr/>
        <p:nvPr/>
      </p:nvGrpSpPr>
      <p:grpSpPr>
        <a:xfrm>
          <a:off x="0" y="0"/>
          <a:ext cx="0" cy="0"/>
          <a:chOff x="0" y="0"/>
          <a:chExt cx="0" cy="0"/>
        </a:xfrm>
      </p:grpSpPr>
      <p:sp>
        <p:nvSpPr>
          <p:cNvPr id="62" name="Google Shape;62;p34"/>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2400">
                <a:solidFill>
                  <a:srgbClr val="123E5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nvSpPr>
        <p:spPr>
          <a:xfrm>
            <a:off x="8647113" y="4864608"/>
            <a:ext cx="307975" cy="182880"/>
          </a:xfrm>
          <a:prstGeom prst="rect">
            <a:avLst/>
          </a:prstGeom>
          <a:noFill/>
          <a:ln>
            <a:noFill/>
          </a:ln>
        </p:spPr>
        <p:txBody>
          <a:bodyPr anchorCtr="0" anchor="t" bIns="0" lIns="0" spcFirstLastPara="1" rIns="0" wrap="square" tIns="0">
            <a:noAutofit/>
          </a:bodyPr>
          <a:lstStyle/>
          <a:p>
            <a:pPr indent="0" lvl="0" marL="0" marR="0" rtl="0" algn="r">
              <a:lnSpc>
                <a:spcPct val="101000"/>
              </a:lnSpc>
              <a:spcBef>
                <a:spcPts val="0"/>
              </a:spcBef>
              <a:spcAft>
                <a:spcPts val="0"/>
              </a:spcAft>
              <a:buNone/>
            </a:pPr>
            <a:r>
              <a:rPr b="1" lang="en-US" sz="1000">
                <a:solidFill>
                  <a:srgbClr val="7F7F7F"/>
                </a:solidFill>
                <a:latin typeface="Arial"/>
                <a:ea typeface="Arial"/>
                <a:cs typeface="Arial"/>
                <a:sym typeface="Arial"/>
              </a:rPr>
              <a:t> </a:t>
            </a:r>
            <a:fld id="{00000000-1234-1234-1234-123412341234}" type="slidenum">
              <a:rPr b="1" lang="en-US" sz="1000">
                <a:solidFill>
                  <a:srgbClr val="7F7F7F"/>
                </a:solidFill>
                <a:latin typeface="Arial"/>
                <a:ea typeface="Arial"/>
                <a:cs typeface="Arial"/>
                <a:sym typeface="Arial"/>
              </a:rPr>
              <a:t>‹#›</a:t>
            </a:fld>
            <a:endParaRPr b="1" sz="1000">
              <a:solidFill>
                <a:srgbClr val="7F7F7F"/>
              </a:solidFill>
              <a:latin typeface="Arial"/>
              <a:ea typeface="Arial"/>
              <a:cs typeface="Arial"/>
              <a:sym typeface="Arial"/>
            </a:endParaRPr>
          </a:p>
        </p:txBody>
      </p:sp>
      <p:pic>
        <p:nvPicPr>
          <p:cNvPr descr="NCI-Logo-Gray-Knock-NEW.png" id="64" name="Google Shape;64;p34"/>
          <p:cNvPicPr preferRelativeResize="0"/>
          <p:nvPr/>
        </p:nvPicPr>
        <p:blipFill rotWithShape="1">
          <a:blip r:embed="rId2">
            <a:alphaModFix/>
          </a:blip>
          <a:srcRect b="0" l="0" r="0" t="0"/>
          <a:stretch/>
        </p:blipFill>
        <p:spPr>
          <a:xfrm>
            <a:off x="228600" y="4864608"/>
            <a:ext cx="1916888" cy="182880"/>
          </a:xfrm>
          <a:prstGeom prst="rect">
            <a:avLst/>
          </a:prstGeom>
          <a:noFill/>
          <a:ln>
            <a:noFill/>
          </a:ln>
        </p:spPr>
      </p:pic>
      <p:sp>
        <p:nvSpPr>
          <p:cNvPr id="65" name="Google Shape;65;p34"/>
          <p:cNvSpPr txBox="1"/>
          <p:nvPr>
            <p:ph idx="1" type="body"/>
          </p:nvPr>
        </p:nvSpPr>
        <p:spPr>
          <a:xfrm>
            <a:off x="493776" y="1069975"/>
            <a:ext cx="4108387" cy="36004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34"/>
          <p:cNvSpPr txBox="1"/>
          <p:nvPr>
            <p:ph idx="2" type="body"/>
          </p:nvPr>
        </p:nvSpPr>
        <p:spPr>
          <a:xfrm>
            <a:off x="4762055" y="1069975"/>
            <a:ext cx="3897313" cy="3600450"/>
          </a:xfrm>
          <a:prstGeom prst="rect">
            <a:avLst/>
          </a:prstGeom>
          <a:noFill/>
          <a:ln>
            <a:noFill/>
          </a:ln>
        </p:spPr>
        <p:txBody>
          <a:bodyPr anchorCtr="0" anchor="ctr" bIns="0" lIns="0" spcFirstLastPara="1" rIns="0" wrap="square" tIns="0">
            <a:noAutofit/>
          </a:bodyPr>
          <a:lstStyle>
            <a:lvl1pPr indent="-228600" lvl="0" marL="457200" algn="ctr">
              <a:spcBef>
                <a:spcPts val="0"/>
              </a:spcBef>
              <a:spcAft>
                <a:spcPts val="0"/>
              </a:spcAft>
              <a:buSzPts val="2000"/>
              <a:buFont typeface="Arial"/>
              <a:buNone/>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72654"/>
            <a:ext cx="8229600" cy="34624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2400" u="none" cap="none" strike="noStrike">
                <a:solidFill>
                  <a:srgbClr val="123E57"/>
                </a:solidFill>
                <a:latin typeface="Arial"/>
                <a:ea typeface="Arial"/>
                <a:cs typeface="Arial"/>
                <a:sym typeface="Arial"/>
              </a:defRPr>
            </a:lvl1pPr>
            <a:lvl2pPr lvl="1" marR="0" rtl="0" algn="l">
              <a:spcBef>
                <a:spcPts val="0"/>
              </a:spcBef>
              <a:spcAft>
                <a:spcPts val="0"/>
              </a:spcAft>
              <a:buSzPts val="1400"/>
              <a:buNone/>
              <a:defRPr b="0" i="0" sz="3700" u="none" cap="none" strike="noStrike">
                <a:solidFill>
                  <a:schemeClr val="dk2"/>
                </a:solidFill>
                <a:latin typeface="NTR"/>
                <a:ea typeface="NTR"/>
                <a:cs typeface="NTR"/>
                <a:sym typeface="NTR"/>
              </a:defRPr>
            </a:lvl2pPr>
            <a:lvl3pPr lvl="2" marR="0" rtl="0" algn="l">
              <a:spcBef>
                <a:spcPts val="0"/>
              </a:spcBef>
              <a:spcAft>
                <a:spcPts val="0"/>
              </a:spcAft>
              <a:buSzPts val="1400"/>
              <a:buNone/>
              <a:defRPr b="0" i="0" sz="3700" u="none" cap="none" strike="noStrike">
                <a:solidFill>
                  <a:schemeClr val="dk2"/>
                </a:solidFill>
                <a:latin typeface="NTR"/>
                <a:ea typeface="NTR"/>
                <a:cs typeface="NTR"/>
                <a:sym typeface="NTR"/>
              </a:defRPr>
            </a:lvl3pPr>
            <a:lvl4pPr lvl="3" marR="0" rtl="0" algn="l">
              <a:spcBef>
                <a:spcPts val="0"/>
              </a:spcBef>
              <a:spcAft>
                <a:spcPts val="0"/>
              </a:spcAft>
              <a:buSzPts val="1400"/>
              <a:buNone/>
              <a:defRPr b="0" i="0" sz="3700" u="none" cap="none" strike="noStrike">
                <a:solidFill>
                  <a:schemeClr val="dk2"/>
                </a:solidFill>
                <a:latin typeface="NTR"/>
                <a:ea typeface="NTR"/>
                <a:cs typeface="NTR"/>
                <a:sym typeface="NTR"/>
              </a:defRPr>
            </a:lvl4pPr>
            <a:lvl5pPr lvl="4" marR="0" rtl="0" algn="l">
              <a:spcBef>
                <a:spcPts val="0"/>
              </a:spcBef>
              <a:spcAft>
                <a:spcPts val="0"/>
              </a:spcAft>
              <a:buSzPts val="1400"/>
              <a:buNone/>
              <a:defRPr b="0" i="0" sz="3700" u="none" cap="none" strike="noStrike">
                <a:solidFill>
                  <a:schemeClr val="dk2"/>
                </a:solidFill>
                <a:latin typeface="NTR"/>
                <a:ea typeface="NTR"/>
                <a:cs typeface="NTR"/>
                <a:sym typeface="NTR"/>
              </a:defRPr>
            </a:lvl5pPr>
            <a:lvl6pPr lvl="5" marR="0" rtl="0" algn="l">
              <a:spcBef>
                <a:spcPts val="0"/>
              </a:spcBef>
              <a:spcAft>
                <a:spcPts val="0"/>
              </a:spcAft>
              <a:buSzPts val="1400"/>
              <a:buNone/>
              <a:defRPr b="0" i="0" sz="3700" u="none" cap="none" strike="noStrike">
                <a:solidFill>
                  <a:schemeClr val="dk2"/>
                </a:solidFill>
                <a:latin typeface="NTR"/>
                <a:ea typeface="NTR"/>
                <a:cs typeface="NTR"/>
                <a:sym typeface="NTR"/>
              </a:defRPr>
            </a:lvl6pPr>
            <a:lvl7pPr lvl="6" marR="0" rtl="0" algn="l">
              <a:spcBef>
                <a:spcPts val="0"/>
              </a:spcBef>
              <a:spcAft>
                <a:spcPts val="0"/>
              </a:spcAft>
              <a:buSzPts val="1400"/>
              <a:buNone/>
              <a:defRPr b="0" i="0" sz="3700" u="none" cap="none" strike="noStrike">
                <a:solidFill>
                  <a:schemeClr val="dk2"/>
                </a:solidFill>
                <a:latin typeface="NTR"/>
                <a:ea typeface="NTR"/>
                <a:cs typeface="NTR"/>
                <a:sym typeface="NTR"/>
              </a:defRPr>
            </a:lvl7pPr>
            <a:lvl8pPr lvl="7" marR="0" rtl="0" algn="l">
              <a:spcBef>
                <a:spcPts val="0"/>
              </a:spcBef>
              <a:spcAft>
                <a:spcPts val="0"/>
              </a:spcAft>
              <a:buSzPts val="1400"/>
              <a:buNone/>
              <a:defRPr b="0" i="0" sz="3700" u="none" cap="none" strike="noStrike">
                <a:solidFill>
                  <a:schemeClr val="dk2"/>
                </a:solidFill>
                <a:latin typeface="NTR"/>
                <a:ea typeface="NTR"/>
                <a:cs typeface="NTR"/>
                <a:sym typeface="NTR"/>
              </a:defRPr>
            </a:lvl8pPr>
            <a:lvl9pPr lvl="8" marR="0" rtl="0" algn="l">
              <a:spcBef>
                <a:spcPts val="0"/>
              </a:spcBef>
              <a:spcAft>
                <a:spcPts val="0"/>
              </a:spcAft>
              <a:buSzPts val="1400"/>
              <a:buNone/>
              <a:defRPr b="0" i="0" sz="3700" u="none" cap="none" strike="noStrike">
                <a:solidFill>
                  <a:schemeClr val="dk2"/>
                </a:solidFill>
                <a:latin typeface="NTR"/>
                <a:ea typeface="NTR"/>
                <a:cs typeface="NTR"/>
                <a:sym typeface="NTR"/>
              </a:defRPr>
            </a:lvl9pPr>
          </a:lstStyle>
          <a:p/>
        </p:txBody>
      </p:sp>
      <p:sp>
        <p:nvSpPr>
          <p:cNvPr id="11" name="Google Shape;11;p25"/>
          <p:cNvSpPr txBox="1"/>
          <p:nvPr>
            <p:ph idx="1" type="body"/>
          </p:nvPr>
        </p:nvSpPr>
        <p:spPr>
          <a:xfrm>
            <a:off x="457200" y="990378"/>
            <a:ext cx="8229600" cy="3394472"/>
          </a:xfrm>
          <a:prstGeom prst="rect">
            <a:avLst/>
          </a:prstGeom>
          <a:noFill/>
          <a:ln>
            <a:noFill/>
          </a:ln>
        </p:spPr>
        <p:txBody>
          <a:bodyPr anchorCtr="0" anchor="t" bIns="0" lIns="0" spcFirstLastPara="1" rIns="0" wrap="square" tIns="0">
            <a:noAutofit/>
          </a:bodyPr>
          <a:lstStyle>
            <a:lvl1pPr indent="-355600" lvl="0" marL="457200" marR="0" rtl="0" algn="l">
              <a:spcBef>
                <a:spcPts val="0"/>
              </a:spcBef>
              <a:spcAft>
                <a:spcPts val="0"/>
              </a:spcAft>
              <a:buClr>
                <a:schemeClr val="accent1"/>
              </a:buClr>
              <a:buSzPts val="2000"/>
              <a:buFont typeface="Noto Sans Symbols"/>
              <a:buChar char="▪"/>
              <a:defRPr b="0" i="0" sz="2000" u="none" cap="none" strike="noStrike">
                <a:solidFill>
                  <a:srgbClr val="000000"/>
                </a:solidFill>
                <a:latin typeface="Arial"/>
                <a:ea typeface="Arial"/>
                <a:cs typeface="Arial"/>
                <a:sym typeface="Arial"/>
              </a:defRPr>
            </a:lvl1pPr>
            <a:lvl2pPr indent="-349250" lvl="1" marL="914400" marR="0" rtl="0" algn="l">
              <a:spcBef>
                <a:spcPts val="1000"/>
              </a:spcBef>
              <a:spcAft>
                <a:spcPts val="0"/>
              </a:spcAft>
              <a:buClr>
                <a:schemeClr val="accent1"/>
              </a:buClr>
              <a:buSzPts val="1900"/>
              <a:buFont typeface="Noto Sans Symbols"/>
              <a:buChar char="▪"/>
              <a:defRPr b="0" i="0" sz="1900" u="none" cap="none" strike="noStrike">
                <a:solidFill>
                  <a:srgbClr val="000000"/>
                </a:solidFill>
                <a:latin typeface="Arial"/>
                <a:ea typeface="Arial"/>
                <a:cs typeface="Arial"/>
                <a:sym typeface="Arial"/>
              </a:defRPr>
            </a:lvl2pPr>
            <a:lvl3pPr indent="-342900" lvl="2" marL="1371600" marR="0" rtl="0" algn="l">
              <a:spcBef>
                <a:spcPts val="1000"/>
              </a:spcBef>
              <a:spcAft>
                <a:spcPts val="0"/>
              </a:spcAft>
              <a:buClr>
                <a:schemeClr val="accent1"/>
              </a:buClr>
              <a:buSzPts val="1800"/>
              <a:buFont typeface="Noto Sans Symbols"/>
              <a:buChar char="▪"/>
              <a:defRPr b="0" i="0" sz="1800" u="none" cap="none" strike="noStrike">
                <a:solidFill>
                  <a:srgbClr val="000000"/>
                </a:solidFill>
                <a:latin typeface="Arial"/>
                <a:ea typeface="Arial"/>
                <a:cs typeface="Arial"/>
                <a:sym typeface="Arial"/>
              </a:defRPr>
            </a:lvl3pPr>
            <a:lvl4pPr indent="-336550" lvl="3" marL="1828800" marR="0" rtl="0" algn="l">
              <a:spcBef>
                <a:spcPts val="1000"/>
              </a:spcBef>
              <a:spcAft>
                <a:spcPts val="0"/>
              </a:spcAft>
              <a:buClr>
                <a:schemeClr val="accent1"/>
              </a:buClr>
              <a:buSzPts val="1700"/>
              <a:buFont typeface="Noto Sans Symbols"/>
              <a:buChar char="▪"/>
              <a:defRPr b="0" i="0" sz="1700" u="none" cap="none" strike="noStrike">
                <a:solidFill>
                  <a:srgbClr val="000000"/>
                </a:solidFill>
                <a:latin typeface="Arial"/>
                <a:ea typeface="Arial"/>
                <a:cs typeface="Arial"/>
                <a:sym typeface="Arial"/>
              </a:defRPr>
            </a:lvl4pPr>
            <a:lvl5pPr indent="-330200" lvl="4" marL="2286000" marR="0" rtl="0" algn="l">
              <a:spcBef>
                <a:spcPts val="1000"/>
              </a:spcBef>
              <a:spcAft>
                <a:spcPts val="0"/>
              </a:spcAft>
              <a:buClr>
                <a:schemeClr val="accent1"/>
              </a:buClr>
              <a:buSzPts val="1600"/>
              <a:buFont typeface="Noto Sans Symbols"/>
              <a:buChar char="▪"/>
              <a:defRPr b="0" i="0" sz="1600" u="none" cap="none" strike="noStrike">
                <a:solidFill>
                  <a:srgbClr val="000000"/>
                </a:solidFill>
                <a:latin typeface="Arial"/>
                <a:ea typeface="Arial"/>
                <a:cs typeface="Arial"/>
                <a:sym typeface="Arial"/>
              </a:defRPr>
            </a:lvl5pPr>
            <a:lvl6pPr indent="-355600" lvl="5" marL="2743200" marR="0" rtl="0" algn="l">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5"/>
          <p:cNvSpPr txBox="1"/>
          <p:nvPr>
            <p:ph idx="10" type="dt"/>
          </p:nvPr>
        </p:nvSpPr>
        <p:spPr>
          <a:xfrm>
            <a:off x="457200" y="4767263"/>
            <a:ext cx="2133600" cy="273844"/>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900" u="none" cap="none" strike="noStrike">
                <a:solidFill>
                  <a:srgbClr val="6C6C6C"/>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124200" y="4767263"/>
            <a:ext cx="2895600" cy="273844"/>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b="0" i="0" sz="900" u="none" cap="none" strike="noStrike">
                <a:solidFill>
                  <a:srgbClr val="6C6C6C"/>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553200" y="4767263"/>
            <a:ext cx="2133600" cy="273844"/>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b="0" i="0" sz="900" u="none" cap="none" strike="noStrike">
                <a:solidFill>
                  <a:srgbClr val="6C6C6C"/>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6C6C6C"/>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6C6C6C"/>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6C6C6C"/>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6C6C6C"/>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6C6C6C"/>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6C6C6C"/>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6C6C6C"/>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6C6C6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Lillian.Kuo@nih.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mailto:rogerssc@mail.nih.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cancer.gov/grants-training/nci-bottom-line-blog/2022/modular-versus-non-modular-budgets" TargetMode="External"/><Relationship Id="rId4" Type="http://schemas.openxmlformats.org/officeDocument/2006/relationships/image" Target="../media/image4.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csr.nih.gov/EAVS/login" TargetMode="External"/><Relationship Id="rId4" Type="http://schemas.openxmlformats.org/officeDocument/2006/relationships/hyperlink" Target="mailto:CSRearlyCareerReviewer@mail.nih.gov" TargetMode="External"/><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hyperlink" Target="https://reporter.nih.gov/matchmak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Lillian.Kuo@nih.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hyperlink" Target="https://www.cancer.gov/grants-training/training/funding" TargetMode="External"/><Relationship Id="rId5" Type="http://schemas.openxmlformats.org/officeDocument/2006/relationships/hyperlink" Target="mailto:mschmidt@mail.nih.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hyperlink" Target="https://nexus.od.nih.gov/al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hyperlink" Target="https://grants.nih.gov/funding/index.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grants.nih.gov/grants/guide/notice-files/NOT-OD-19-125.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mailto:Leeann.Bailey@nih.gov" TargetMode="External"/><Relationship Id="rId5" Type="http://schemas.openxmlformats.org/officeDocument/2006/relationships/hyperlink" Target="mailto:Tiffany.Wallace@nih.gov" TargetMode="External"/><Relationship Id="rId6" Type="http://schemas.openxmlformats.org/officeDocument/2006/relationships/hyperlink" Target="https://grants.nih.gov/grants/guide/rfa-files/RFA-CA-22-050.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508635" y="1042746"/>
            <a:ext cx="8126730" cy="1370882"/>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b="1" lang="en-US" sz="4000"/>
              <a:t>NIH Grant Application Strategies</a:t>
            </a:r>
            <a:endParaRPr/>
          </a:p>
        </p:txBody>
      </p:sp>
      <p:sp>
        <p:nvSpPr>
          <p:cNvPr id="103" name="Google Shape;103;p1"/>
          <p:cNvSpPr txBox="1"/>
          <p:nvPr>
            <p:ph idx="1" type="subTitle"/>
          </p:nvPr>
        </p:nvSpPr>
        <p:spPr>
          <a:xfrm>
            <a:off x="708378" y="2980267"/>
            <a:ext cx="7772400" cy="723917"/>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800"/>
              <a:buNone/>
            </a:pPr>
            <a:r>
              <a:rPr lang="en-US" sz="1800"/>
              <a:t>Lillian Kuo, Ph.D.</a:t>
            </a:r>
            <a:endParaRPr/>
          </a:p>
          <a:p>
            <a:pPr indent="0" lvl="0" marL="0" rtl="0" algn="r">
              <a:spcBef>
                <a:spcPts val="0"/>
              </a:spcBef>
              <a:spcAft>
                <a:spcPts val="0"/>
              </a:spcAft>
              <a:buSzPts val="1800"/>
              <a:buNone/>
            </a:pPr>
            <a:r>
              <a:rPr lang="en-US" sz="1800"/>
              <a:t>Program Director, Division of Cancer Biology, NCI</a:t>
            </a:r>
            <a:endParaRPr/>
          </a:p>
          <a:p>
            <a:pPr indent="0" lvl="0" marL="0" rtl="0" algn="r">
              <a:spcBef>
                <a:spcPts val="0"/>
              </a:spcBef>
              <a:spcAft>
                <a:spcPts val="0"/>
              </a:spcAft>
              <a:buSzPts val="1800"/>
              <a:buNone/>
            </a:pPr>
            <a:r>
              <a:rPr lang="en-US" sz="1800"/>
              <a:t>Email: </a:t>
            </a:r>
            <a:r>
              <a:rPr lang="en-US" sz="1800" u="sng">
                <a:solidFill>
                  <a:schemeClr val="hlink"/>
                </a:solidFill>
                <a:hlinkClick r:id="rId3"/>
              </a:rPr>
              <a:t>Lillian.Kuo@nih.gov</a:t>
            </a:r>
            <a:r>
              <a:rPr lang="en-US" sz="1800"/>
              <a:t>; Twitter: </a:t>
            </a:r>
            <a:r>
              <a:rPr lang="en-US" sz="1800">
                <a:solidFill>
                  <a:srgbClr val="2A5DA5"/>
                </a:solidFill>
              </a:rPr>
              <a:t>@NCICancerBio  </a:t>
            </a:r>
            <a:endParaRPr/>
          </a:p>
        </p:txBody>
      </p:sp>
      <p:sp>
        <p:nvSpPr>
          <p:cNvPr id="104" name="Google Shape;104;p1"/>
          <p:cNvSpPr txBox="1"/>
          <p:nvPr>
            <p:ph idx="10" type="dt"/>
          </p:nvPr>
        </p:nvSpPr>
        <p:spPr>
          <a:xfrm>
            <a:off x="5726430" y="4206240"/>
            <a:ext cx="2731770" cy="356616"/>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b="1" lang="en-US" sz="1800"/>
              <a:t>SITC November 9,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Katz ESI R01 PARs</a:t>
            </a:r>
            <a:endParaRPr/>
          </a:p>
        </p:txBody>
      </p:sp>
      <p:sp>
        <p:nvSpPr>
          <p:cNvPr id="167" name="Google Shape;167;p10"/>
          <p:cNvSpPr txBox="1"/>
          <p:nvPr/>
        </p:nvSpPr>
        <p:spPr>
          <a:xfrm>
            <a:off x="493776" y="1196225"/>
            <a:ext cx="6694191" cy="1235173"/>
          </a:xfrm>
          <a:prstGeom prst="rect">
            <a:avLst/>
          </a:prstGeom>
          <a:noFill/>
          <a:ln>
            <a:noFill/>
          </a:ln>
        </p:spPr>
        <p:txBody>
          <a:bodyPr anchorCtr="0" anchor="t" bIns="0" lIns="0" spcFirstLastPara="1" rIns="0" wrap="square" tIns="0">
            <a:noAutofit/>
          </a:bodyPr>
          <a:lstStyle/>
          <a:p>
            <a:pPr indent="-228600" lvl="0" marL="228600" marR="0" rtl="0" algn="l">
              <a:spcBef>
                <a:spcPts val="0"/>
              </a:spcBef>
              <a:spcAft>
                <a:spcPts val="0"/>
              </a:spcAft>
              <a:buClr>
                <a:schemeClr val="accent1"/>
              </a:buClr>
              <a:buSzPts val="1600"/>
              <a:buFont typeface="Noto Sans Symbols"/>
              <a:buChar char="▪"/>
            </a:pPr>
            <a:r>
              <a:rPr lang="en-US" sz="1600">
                <a:solidFill>
                  <a:srgbClr val="000000"/>
                </a:solidFill>
                <a:latin typeface="Arial"/>
                <a:ea typeface="Arial"/>
                <a:cs typeface="Arial"/>
                <a:sym typeface="Arial"/>
              </a:rPr>
              <a:t>Stephen I. Katz Early Stage Investigator Research Project Grant PARs:</a:t>
            </a:r>
            <a:endParaRPr/>
          </a:p>
          <a:p>
            <a:pPr indent="-228600" lvl="1" marL="457200" marR="0" rtl="0" algn="l">
              <a:spcBef>
                <a:spcPts val="600"/>
              </a:spcBef>
              <a:spcAft>
                <a:spcPts val="0"/>
              </a:spcAft>
              <a:buClr>
                <a:schemeClr val="accent1"/>
              </a:buClr>
              <a:buSzPts val="1600"/>
              <a:buFont typeface="Courier New"/>
              <a:buChar char="o"/>
            </a:pPr>
            <a:r>
              <a:rPr b="1" i="0" lang="en-US" sz="1600" u="none" cap="none" strike="noStrike">
                <a:solidFill>
                  <a:srgbClr val="000000"/>
                </a:solidFill>
                <a:latin typeface="Arial"/>
                <a:ea typeface="Arial"/>
                <a:cs typeface="Arial"/>
                <a:sym typeface="Arial"/>
              </a:rPr>
              <a:t>PAR-21-038</a:t>
            </a:r>
            <a:r>
              <a:rPr b="0" i="0" lang="en-US" sz="1600" u="none" cap="none" strike="noStrike">
                <a:solidFill>
                  <a:srgbClr val="000000"/>
                </a:solidFill>
                <a:latin typeface="Arial"/>
                <a:ea typeface="Arial"/>
                <a:cs typeface="Arial"/>
                <a:sym typeface="Arial"/>
              </a:rPr>
              <a:t>: R01 Clinical Trial Not Allowed</a:t>
            </a:r>
            <a:endParaRPr/>
          </a:p>
          <a:p>
            <a:pPr indent="-228600" lvl="1" marL="457200" marR="0" rtl="0" algn="l">
              <a:spcBef>
                <a:spcPts val="600"/>
              </a:spcBef>
              <a:spcAft>
                <a:spcPts val="0"/>
              </a:spcAft>
              <a:buClr>
                <a:schemeClr val="accent1"/>
              </a:buClr>
              <a:buSzPts val="1600"/>
              <a:buFont typeface="Courier New"/>
              <a:buChar char="o"/>
            </a:pPr>
            <a:r>
              <a:rPr b="1" i="0" lang="en-US" sz="1600" u="none" cap="none" strike="noStrike">
                <a:solidFill>
                  <a:srgbClr val="000000"/>
                </a:solidFill>
                <a:latin typeface="Arial"/>
                <a:ea typeface="Arial"/>
                <a:cs typeface="Arial"/>
                <a:sym typeface="Arial"/>
              </a:rPr>
              <a:t>PAR-21-039</a:t>
            </a:r>
            <a:r>
              <a:rPr b="0" i="0" lang="en-US" sz="1600" u="none" cap="none" strike="noStrike">
                <a:solidFill>
                  <a:srgbClr val="000000"/>
                </a:solidFill>
                <a:latin typeface="Arial"/>
                <a:ea typeface="Arial"/>
                <a:cs typeface="Arial"/>
                <a:sym typeface="Arial"/>
              </a:rPr>
              <a:t>: R01 Basic Experimental Studies with Humans Required</a:t>
            </a:r>
            <a:endParaRPr/>
          </a:p>
        </p:txBody>
      </p:sp>
      <p:pic>
        <p:nvPicPr>
          <p:cNvPr id="168" name="Google Shape;168;p10"/>
          <p:cNvPicPr preferRelativeResize="0"/>
          <p:nvPr/>
        </p:nvPicPr>
        <p:blipFill rotWithShape="1">
          <a:blip r:embed="rId3">
            <a:alphaModFix/>
          </a:blip>
          <a:srcRect b="0" l="0" r="0" t="0"/>
          <a:stretch/>
        </p:blipFill>
        <p:spPr>
          <a:xfrm>
            <a:off x="7338447" y="691555"/>
            <a:ext cx="1614769" cy="1614769"/>
          </a:xfrm>
          <a:prstGeom prst="rect">
            <a:avLst/>
          </a:prstGeom>
          <a:noFill/>
          <a:ln>
            <a:noFill/>
          </a:ln>
        </p:spPr>
      </p:pic>
      <p:sp>
        <p:nvSpPr>
          <p:cNvPr id="169" name="Google Shape;169;p10"/>
          <p:cNvSpPr txBox="1"/>
          <p:nvPr/>
        </p:nvSpPr>
        <p:spPr>
          <a:xfrm>
            <a:off x="493776" y="2219658"/>
            <a:ext cx="9171172" cy="1949937"/>
          </a:xfrm>
          <a:prstGeom prst="rect">
            <a:avLst/>
          </a:prstGeom>
          <a:noFill/>
          <a:ln>
            <a:noFill/>
          </a:ln>
        </p:spPr>
        <p:txBody>
          <a:bodyPr anchorCtr="0" anchor="t" bIns="0" lIns="0" spcFirstLastPara="1" rIns="0" wrap="square" tIns="0">
            <a:noAutofit/>
          </a:bodyPr>
          <a:lstStyle/>
          <a:p>
            <a:pPr indent="-228600" lvl="0" marL="228600" marR="0" rtl="0" algn="l">
              <a:spcBef>
                <a:spcPts val="0"/>
              </a:spcBef>
              <a:spcAft>
                <a:spcPts val="0"/>
              </a:spcAft>
              <a:buClr>
                <a:schemeClr val="accent1"/>
              </a:buClr>
              <a:buSzPts val="1600"/>
              <a:buFont typeface="Noto Sans Symbols"/>
              <a:buChar char="▪"/>
            </a:pPr>
            <a:r>
              <a:rPr lang="en-US" sz="1600">
                <a:solidFill>
                  <a:srgbClr val="000000"/>
                </a:solidFill>
                <a:latin typeface="Arial"/>
                <a:ea typeface="Arial"/>
                <a:cs typeface="Arial"/>
                <a:sym typeface="Arial"/>
              </a:rPr>
              <a:t>New research direction</a:t>
            </a:r>
            <a:endParaRPr/>
          </a:p>
          <a:p>
            <a:pPr indent="-228600" lvl="1" marL="457200" marR="0" rtl="0" algn="l">
              <a:spcBef>
                <a:spcPts val="600"/>
              </a:spcBef>
              <a:spcAft>
                <a:spcPts val="0"/>
              </a:spcAft>
              <a:buClr>
                <a:schemeClr val="accent1"/>
              </a:buClr>
              <a:buSzPts val="1600"/>
              <a:buFont typeface="Courier New"/>
              <a:buChar char="o"/>
            </a:pPr>
            <a:r>
              <a:rPr b="0" i="0" lang="en-US" sz="1600" u="none" cap="none" strike="noStrike">
                <a:solidFill>
                  <a:srgbClr val="000000"/>
                </a:solidFill>
                <a:latin typeface="Arial"/>
                <a:ea typeface="Arial"/>
                <a:cs typeface="Arial"/>
                <a:sym typeface="Arial"/>
              </a:rPr>
              <a:t>Level of departure from previous efforts will be field-dependent</a:t>
            </a:r>
            <a:endParaRPr/>
          </a:p>
          <a:p>
            <a:pPr indent="-228600" lvl="1" marL="457200" marR="0" rtl="0" algn="l">
              <a:spcBef>
                <a:spcPts val="600"/>
              </a:spcBef>
              <a:spcAft>
                <a:spcPts val="0"/>
              </a:spcAft>
              <a:buClr>
                <a:schemeClr val="accent1"/>
              </a:buClr>
              <a:buSzPts val="1600"/>
              <a:buFont typeface="Courier New"/>
              <a:buChar char="o"/>
            </a:pPr>
            <a:r>
              <a:rPr b="0" i="0" lang="en-US" sz="1600" u="none" cap="none" strike="noStrike">
                <a:solidFill>
                  <a:srgbClr val="000000"/>
                </a:solidFill>
                <a:latin typeface="Arial"/>
                <a:ea typeface="Arial"/>
                <a:cs typeface="Arial"/>
                <a:sym typeface="Arial"/>
              </a:rPr>
              <a:t>Should not be incremental advancement/expansion/extension of previous research</a:t>
            </a:r>
            <a:endParaRPr/>
          </a:p>
          <a:p>
            <a:pPr indent="-228600" lvl="0" marL="228600" marR="0" rtl="0" algn="l">
              <a:spcBef>
                <a:spcPts val="600"/>
              </a:spcBef>
              <a:spcAft>
                <a:spcPts val="0"/>
              </a:spcAft>
              <a:buClr>
                <a:schemeClr val="accent1"/>
              </a:buClr>
              <a:buSzPts val="1600"/>
              <a:buFont typeface="Noto Sans Symbols"/>
              <a:buChar char="▪"/>
            </a:pPr>
            <a:r>
              <a:rPr lang="en-US" sz="1600">
                <a:solidFill>
                  <a:srgbClr val="000000"/>
                </a:solidFill>
                <a:latin typeface="Arial"/>
                <a:ea typeface="Arial"/>
                <a:cs typeface="Arial"/>
                <a:sym typeface="Arial"/>
              </a:rPr>
              <a:t>No preliminary data allowed</a:t>
            </a:r>
            <a:endParaRPr/>
          </a:p>
          <a:p>
            <a:pPr indent="-228600" lvl="1" marL="457200" marR="0" rtl="0" algn="l">
              <a:spcBef>
                <a:spcPts val="600"/>
              </a:spcBef>
              <a:spcAft>
                <a:spcPts val="0"/>
              </a:spcAft>
              <a:buClr>
                <a:schemeClr val="accent1"/>
              </a:buClr>
              <a:buSzPts val="1600"/>
              <a:buFont typeface="Courier New"/>
              <a:buChar char="o"/>
            </a:pPr>
            <a:r>
              <a:rPr b="0" i="0" lang="en-US" sz="1600" u="none" cap="none" strike="noStrike">
                <a:solidFill>
                  <a:srgbClr val="000000"/>
                </a:solidFill>
                <a:latin typeface="Arial"/>
                <a:ea typeface="Arial"/>
                <a:cs typeface="Arial"/>
                <a:sym typeface="Arial"/>
              </a:rPr>
              <a:t>Unpublished data not allowed </a:t>
            </a:r>
            <a:endParaRPr/>
          </a:p>
          <a:p>
            <a:pPr indent="-228600" lvl="1" marL="457200" marR="0" rtl="0" algn="l">
              <a:spcBef>
                <a:spcPts val="600"/>
              </a:spcBef>
              <a:spcAft>
                <a:spcPts val="0"/>
              </a:spcAft>
              <a:buClr>
                <a:schemeClr val="accent1"/>
              </a:buClr>
              <a:buSzPts val="1600"/>
              <a:buFont typeface="Courier New"/>
              <a:buChar char="o"/>
            </a:pPr>
            <a:r>
              <a:rPr b="0" i="0" lang="en-US" sz="1600" u="none" cap="none" strike="noStrike">
                <a:solidFill>
                  <a:srgbClr val="000000"/>
                </a:solidFill>
                <a:latin typeface="Arial"/>
                <a:ea typeface="Arial"/>
                <a:cs typeface="Arial"/>
                <a:sym typeface="Arial"/>
              </a:rPr>
              <a:t>Only published (or preprint) data with unambiguous Digital Object Identifier (DOI)</a:t>
            </a:r>
            <a:endParaRPr/>
          </a:p>
          <a:p>
            <a:pPr indent="-228600" lvl="0" marL="228600" marR="0" rtl="0" algn="l">
              <a:spcBef>
                <a:spcPts val="600"/>
              </a:spcBef>
              <a:spcAft>
                <a:spcPts val="0"/>
              </a:spcAft>
              <a:buClr>
                <a:schemeClr val="accent1"/>
              </a:buClr>
              <a:buSzPts val="1600"/>
              <a:buFont typeface="Noto Sans Symbols"/>
              <a:buChar char="▪"/>
            </a:pPr>
            <a:r>
              <a:rPr lang="en-US" sz="1600">
                <a:solidFill>
                  <a:srgbClr val="000000"/>
                </a:solidFill>
                <a:latin typeface="Arial"/>
                <a:ea typeface="Arial"/>
                <a:cs typeface="Arial"/>
                <a:sym typeface="Arial"/>
              </a:rPr>
              <a:t>Non-AIDS application Due Dates: January 26, 2023; May 26, 2023; September 26, 2023</a:t>
            </a:r>
            <a:endParaRPr/>
          </a:p>
          <a:p>
            <a:pPr indent="-228600" lvl="0" marL="228600" marR="0" rtl="0" algn="l">
              <a:spcBef>
                <a:spcPts val="600"/>
              </a:spcBef>
              <a:spcAft>
                <a:spcPts val="0"/>
              </a:spcAft>
              <a:buClr>
                <a:schemeClr val="accent1"/>
              </a:buClr>
              <a:buSzPts val="1600"/>
              <a:buFont typeface="Noto Sans Symbols"/>
              <a:buChar char="▪"/>
            </a:pPr>
            <a:r>
              <a:rPr lang="en-US" sz="1600">
                <a:solidFill>
                  <a:srgbClr val="000000"/>
                </a:solidFill>
                <a:latin typeface="Arial"/>
                <a:ea typeface="Arial"/>
                <a:cs typeface="Arial"/>
                <a:sym typeface="Arial"/>
              </a:rPr>
              <a:t>Questions?  Email Scott Rogers, </a:t>
            </a:r>
            <a:r>
              <a:rPr lang="en-US" sz="1600" u="sng">
                <a:solidFill>
                  <a:srgbClr val="000000"/>
                </a:solidFill>
                <a:latin typeface="Arial"/>
                <a:ea typeface="Arial"/>
                <a:cs typeface="Arial"/>
                <a:sym typeface="Arial"/>
                <a:hlinkClick r:id="rId4">
                  <a:extLst>
                    <a:ext uri="{A12FA001-AC4F-418D-AE19-62706E023703}">
                      <ahyp:hlinkClr val="tx"/>
                    </a:ext>
                  </a:extLst>
                </a:hlinkClick>
              </a:rPr>
              <a:t>rogerssc@mail.nih.gov</a:t>
            </a:r>
            <a:r>
              <a:rPr lang="en-US" sz="1600">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NCI R01 ESI Modular vs. Non-Modular Budget</a:t>
            </a:r>
            <a:endParaRPr/>
          </a:p>
        </p:txBody>
      </p:sp>
      <p:sp>
        <p:nvSpPr>
          <p:cNvPr id="176" name="Google Shape;176;p11"/>
          <p:cNvSpPr txBox="1"/>
          <p:nvPr>
            <p:ph idx="1" type="body"/>
          </p:nvPr>
        </p:nvSpPr>
        <p:spPr>
          <a:xfrm>
            <a:off x="489204" y="3553086"/>
            <a:ext cx="8165592" cy="1165392"/>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1600"/>
              <a:buChar char="▪"/>
            </a:pPr>
            <a:r>
              <a:rPr lang="en-US" sz="1600"/>
              <a:t>Budget must be appropriate and scientifically justified for the research scope proposed</a:t>
            </a:r>
            <a:endParaRPr/>
          </a:p>
          <a:p>
            <a:pPr indent="-228600" lvl="0" marL="228600" rtl="0" algn="l">
              <a:spcBef>
                <a:spcPts val="400"/>
              </a:spcBef>
              <a:spcAft>
                <a:spcPts val="0"/>
              </a:spcAft>
              <a:buSzPts val="1600"/>
              <a:buChar char="▪"/>
            </a:pPr>
            <a:r>
              <a:rPr lang="en-US" sz="1600"/>
              <a:t>There is no disadvantage to submitting a non-modular budget, with justifications</a:t>
            </a:r>
            <a:endParaRPr/>
          </a:p>
          <a:p>
            <a:pPr indent="-228600" lvl="0" marL="228600" rtl="0" algn="l">
              <a:spcBef>
                <a:spcPts val="400"/>
              </a:spcBef>
              <a:spcAft>
                <a:spcPts val="0"/>
              </a:spcAft>
              <a:buSzPts val="1600"/>
              <a:buChar char="▪"/>
            </a:pPr>
            <a:r>
              <a:rPr lang="en-US" sz="1600" u="sng">
                <a:solidFill>
                  <a:schemeClr val="hlink"/>
                </a:solidFill>
                <a:hlinkClick r:id="rId3"/>
              </a:rPr>
              <a:t>https://www.cancer.gov/grants-training/nci-bottom-line-blog/2022/modular-versus-non-modular-budgets</a:t>
            </a:r>
            <a:r>
              <a:rPr lang="en-US" sz="1600"/>
              <a:t> </a:t>
            </a:r>
            <a:endParaRPr/>
          </a:p>
        </p:txBody>
      </p:sp>
      <p:pic>
        <p:nvPicPr>
          <p:cNvPr id="177" name="Google Shape;177;p11"/>
          <p:cNvPicPr preferRelativeResize="0"/>
          <p:nvPr/>
        </p:nvPicPr>
        <p:blipFill rotWithShape="1">
          <a:blip r:embed="rId4">
            <a:alphaModFix/>
          </a:blip>
          <a:srcRect b="0" l="0" r="0" t="0"/>
          <a:stretch/>
        </p:blipFill>
        <p:spPr>
          <a:xfrm>
            <a:off x="819891" y="689675"/>
            <a:ext cx="3695700" cy="2773680"/>
          </a:xfrm>
          <a:prstGeom prst="rect">
            <a:avLst/>
          </a:prstGeom>
          <a:noFill/>
          <a:ln>
            <a:noFill/>
          </a:ln>
        </p:spPr>
      </p:pic>
      <p:pic>
        <p:nvPicPr>
          <p:cNvPr id="178" name="Google Shape;178;p11"/>
          <p:cNvPicPr preferRelativeResize="0"/>
          <p:nvPr/>
        </p:nvPicPr>
        <p:blipFill rotWithShape="1">
          <a:blip r:embed="rId5">
            <a:alphaModFix/>
          </a:blip>
          <a:srcRect b="0" l="0" r="0" t="0"/>
          <a:stretch/>
        </p:blipFill>
        <p:spPr>
          <a:xfrm>
            <a:off x="4628411" y="689675"/>
            <a:ext cx="3695700" cy="27736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CSR Early Career Reviewer (ECR)</a:t>
            </a:r>
            <a:endParaRPr/>
          </a:p>
        </p:txBody>
      </p:sp>
      <p:sp>
        <p:nvSpPr>
          <p:cNvPr id="184" name="Google Shape;184;p12"/>
          <p:cNvSpPr txBox="1"/>
          <p:nvPr>
            <p:ph idx="1" type="body"/>
          </p:nvPr>
        </p:nvSpPr>
        <p:spPr>
          <a:xfrm>
            <a:off x="493776" y="811075"/>
            <a:ext cx="6509198" cy="1339231"/>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1800"/>
              <a:buFont typeface="Noto Sans Symbols"/>
              <a:buChar char="▪"/>
            </a:pPr>
            <a:r>
              <a:rPr lang="en-US" sz="1800"/>
              <a:t>Unique, first-hand experience with CSR peer review to improve your own grant writing skills by getting an insider’s view of how grant applications are evaluated</a:t>
            </a:r>
            <a:endParaRPr/>
          </a:p>
          <a:p>
            <a:pPr indent="-228600" lvl="0" marL="228600" rtl="0" algn="l">
              <a:spcBef>
                <a:spcPts val="600"/>
              </a:spcBef>
              <a:spcAft>
                <a:spcPts val="0"/>
              </a:spcAft>
              <a:buSzPts val="1800"/>
              <a:buFont typeface="Noto Sans Symbols"/>
              <a:buChar char="▪"/>
            </a:pPr>
            <a:r>
              <a:rPr lang="en-US" sz="1800"/>
              <a:t>Apply here: </a:t>
            </a:r>
            <a:r>
              <a:rPr lang="en-US" sz="1800" u="sng">
                <a:solidFill>
                  <a:schemeClr val="hlink"/>
                </a:solidFill>
                <a:hlinkClick r:id="rId3"/>
              </a:rPr>
              <a:t>https://www.csr.nih.gov/EAVS/login</a:t>
            </a:r>
            <a:endParaRPr sz="1800"/>
          </a:p>
          <a:p>
            <a:pPr indent="-228600" lvl="0" marL="228600" rtl="0" algn="l">
              <a:spcBef>
                <a:spcPts val="600"/>
              </a:spcBef>
              <a:spcAft>
                <a:spcPts val="0"/>
              </a:spcAft>
              <a:buSzPts val="1800"/>
              <a:buFont typeface="Noto Sans Symbols"/>
              <a:buChar char="▪"/>
            </a:pPr>
            <a:r>
              <a:rPr lang="en-US" sz="1800"/>
              <a:t>Questions? Email </a:t>
            </a:r>
            <a:r>
              <a:rPr lang="en-US" sz="1800" u="sng">
                <a:solidFill>
                  <a:schemeClr val="hlink"/>
                </a:solidFill>
                <a:hlinkClick r:id="rId4"/>
              </a:rPr>
              <a:t>CSRearlyCareerReviewer@mail.nih.gov</a:t>
            </a:r>
            <a:r>
              <a:rPr lang="en-US" sz="1800"/>
              <a:t> </a:t>
            </a:r>
            <a:endParaRPr/>
          </a:p>
        </p:txBody>
      </p:sp>
      <p:pic>
        <p:nvPicPr>
          <p:cNvPr descr="NIH Center for Scientific Review" id="185" name="Google Shape;185;p12"/>
          <p:cNvPicPr preferRelativeResize="0"/>
          <p:nvPr/>
        </p:nvPicPr>
        <p:blipFill rotWithShape="1">
          <a:blip r:embed="rId5">
            <a:alphaModFix/>
          </a:blip>
          <a:srcRect b="0" l="0" r="0" t="0"/>
          <a:stretch/>
        </p:blipFill>
        <p:spPr>
          <a:xfrm>
            <a:off x="7002974" y="172173"/>
            <a:ext cx="2019300" cy="1695450"/>
          </a:xfrm>
          <a:prstGeom prst="rect">
            <a:avLst/>
          </a:prstGeom>
          <a:noFill/>
          <a:ln>
            <a:noFill/>
          </a:ln>
        </p:spPr>
      </p:pic>
      <p:sp>
        <p:nvSpPr>
          <p:cNvPr id="186" name="Google Shape;186;p12"/>
          <p:cNvSpPr txBox="1"/>
          <p:nvPr/>
        </p:nvSpPr>
        <p:spPr>
          <a:xfrm>
            <a:off x="493775" y="2533650"/>
            <a:ext cx="8286015" cy="1339231"/>
          </a:xfrm>
          <a:prstGeom prst="rect">
            <a:avLst/>
          </a:prstGeom>
          <a:noFill/>
          <a:ln>
            <a:noFill/>
          </a:ln>
        </p:spPr>
        <p:txBody>
          <a:bodyPr anchorCtr="0" anchor="t" bIns="0" lIns="0" spcFirstLastPara="1" rIns="0" wrap="square" tIns="0">
            <a:noAutofit/>
          </a:bodyPr>
          <a:lstStyle/>
          <a:p>
            <a:pPr indent="-228600" lvl="0" marL="228600" marR="0" rtl="0" algn="l">
              <a:spcBef>
                <a:spcPts val="0"/>
              </a:spcBef>
              <a:spcAft>
                <a:spcPts val="0"/>
              </a:spcAft>
              <a:buClr>
                <a:schemeClr val="accent1"/>
              </a:buClr>
              <a:buSzPts val="1800"/>
              <a:buFont typeface="Noto Sans Symbols"/>
              <a:buChar char="▪"/>
            </a:pPr>
            <a:r>
              <a:rPr lang="en-US" sz="1800">
                <a:solidFill>
                  <a:srgbClr val="000000"/>
                </a:solidFill>
                <a:latin typeface="Arial"/>
                <a:ea typeface="Arial"/>
                <a:cs typeface="Arial"/>
                <a:sym typeface="Arial"/>
              </a:rPr>
              <a:t>Eligibility:</a:t>
            </a:r>
            <a:endParaRPr/>
          </a:p>
          <a:p>
            <a:pPr indent="-228600" lvl="1" marL="457200" marR="0" rtl="0" algn="l">
              <a:spcBef>
                <a:spcPts val="600"/>
              </a:spcBef>
              <a:spcAft>
                <a:spcPts val="0"/>
              </a:spcAft>
              <a:buClr>
                <a:schemeClr val="accent1"/>
              </a:buClr>
              <a:buSzPts val="1800"/>
              <a:buFont typeface="Courier New"/>
              <a:buChar char="o"/>
            </a:pPr>
            <a:r>
              <a:rPr b="0" i="0" lang="en-US" sz="1800" u="none" cap="none" strike="noStrike">
                <a:solidFill>
                  <a:srgbClr val="000000"/>
                </a:solidFill>
                <a:latin typeface="Arial"/>
                <a:ea typeface="Arial"/>
                <a:cs typeface="Arial"/>
                <a:sym typeface="Arial"/>
              </a:rPr>
              <a:t>Have not served on an NIH study section in any capacity aside from as a mail reviewer</a:t>
            </a:r>
            <a:endParaRPr/>
          </a:p>
          <a:p>
            <a:pPr indent="-228600" lvl="1" marL="457200" marR="0" rtl="0" algn="l">
              <a:spcBef>
                <a:spcPts val="600"/>
              </a:spcBef>
              <a:spcAft>
                <a:spcPts val="0"/>
              </a:spcAft>
              <a:buClr>
                <a:schemeClr val="accent1"/>
              </a:buClr>
              <a:buSzPts val="1800"/>
              <a:buFont typeface="Courier New"/>
              <a:buChar char="o"/>
            </a:pPr>
            <a:r>
              <a:rPr b="0" i="0" lang="en-US" sz="1800" u="none" cap="none" strike="noStrike">
                <a:solidFill>
                  <a:srgbClr val="000000"/>
                </a:solidFill>
                <a:latin typeface="Arial"/>
                <a:ea typeface="Arial"/>
                <a:cs typeface="Arial"/>
                <a:sym typeface="Arial"/>
              </a:rPr>
              <a:t>Have not held an R01 or R01-equivalent (R35, R37, RF1, R23, R29, DP1, DP2, DP5, U01, RL1) grant in the PD/PI role</a:t>
            </a:r>
            <a:endParaRPr/>
          </a:p>
          <a:p>
            <a:pPr indent="-228600" lvl="1" marL="457200" marR="0" rtl="0" algn="l">
              <a:spcBef>
                <a:spcPts val="600"/>
              </a:spcBef>
              <a:spcAft>
                <a:spcPts val="0"/>
              </a:spcAft>
              <a:buClr>
                <a:schemeClr val="accent1"/>
              </a:buClr>
              <a:buSzPts val="1800"/>
              <a:buFont typeface="Courier New"/>
              <a:buChar char="o"/>
            </a:pPr>
            <a:r>
              <a:rPr b="0" i="0" lang="en-US" sz="1800" u="none" cap="none" strike="noStrike">
                <a:solidFill>
                  <a:srgbClr val="000000"/>
                </a:solidFill>
                <a:latin typeface="Arial"/>
                <a:ea typeface="Arial"/>
                <a:cs typeface="Arial"/>
                <a:sym typeface="Arial"/>
              </a:rPr>
              <a:t>Must have submitted a grant proposal, in the PI/PD role, to the NIH and received the associated summary statement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3"/>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Contact Your Program Officer/Director</a:t>
            </a:r>
            <a:endParaRPr/>
          </a:p>
        </p:txBody>
      </p:sp>
      <p:sp>
        <p:nvSpPr>
          <p:cNvPr id="192" name="Google Shape;192;p13"/>
          <p:cNvSpPr txBox="1"/>
          <p:nvPr>
            <p:ph idx="1" type="body"/>
          </p:nvPr>
        </p:nvSpPr>
        <p:spPr>
          <a:xfrm>
            <a:off x="489204" y="898172"/>
            <a:ext cx="8165592" cy="360045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00"/>
              <a:buNone/>
            </a:pPr>
            <a:r>
              <a:rPr b="1" lang="en-US"/>
              <a:t>Your Program Officer will help you</a:t>
            </a:r>
            <a:r>
              <a:rPr lang="en-US"/>
              <a:t>:</a:t>
            </a:r>
            <a:endParaRPr/>
          </a:p>
          <a:p>
            <a:pPr indent="-228600" lvl="0" marL="228600" rtl="0" algn="l">
              <a:spcBef>
                <a:spcPts val="1800"/>
              </a:spcBef>
              <a:spcAft>
                <a:spcPts val="0"/>
              </a:spcAft>
              <a:buSzPts val="2000"/>
              <a:buFont typeface="Noto Sans Symbols"/>
              <a:buChar char="▪"/>
            </a:pPr>
            <a:r>
              <a:rPr lang="en-US"/>
              <a:t>To identify the right type of grant program and/or funding opportunity for you and your research​</a:t>
            </a:r>
            <a:endParaRPr/>
          </a:p>
          <a:p>
            <a:pPr indent="-228600" lvl="0" marL="228600" rtl="0" algn="l">
              <a:spcBef>
                <a:spcPts val="1800"/>
              </a:spcBef>
              <a:spcAft>
                <a:spcPts val="0"/>
              </a:spcAft>
              <a:buSzPts val="2000"/>
              <a:buFont typeface="Noto Sans Symbols"/>
              <a:buChar char="▪"/>
            </a:pPr>
            <a:r>
              <a:rPr lang="en-US"/>
              <a:t>To review, develop and draft Specific Aims page</a:t>
            </a:r>
            <a:endParaRPr/>
          </a:p>
          <a:p>
            <a:pPr indent="-228600" lvl="0" marL="228600" rtl="0" algn="l">
              <a:spcBef>
                <a:spcPts val="1800"/>
              </a:spcBef>
              <a:spcAft>
                <a:spcPts val="0"/>
              </a:spcAft>
              <a:buSzPts val="2000"/>
              <a:buFont typeface="Noto Sans Symbols"/>
              <a:buChar char="▪"/>
            </a:pPr>
            <a:r>
              <a:rPr lang="en-US"/>
              <a:t>To discuss the summary statement and outcome of review</a:t>
            </a:r>
            <a:endParaRPr/>
          </a:p>
          <a:p>
            <a:pPr indent="-228600" lvl="0" marL="228600" rtl="0" algn="l">
              <a:spcBef>
                <a:spcPts val="1800"/>
              </a:spcBef>
              <a:spcAft>
                <a:spcPts val="0"/>
              </a:spcAft>
              <a:buSzPts val="2000"/>
              <a:buFont typeface="Noto Sans Symbols"/>
              <a:buChar char="▪"/>
            </a:pPr>
            <a:r>
              <a:rPr lang="en-US"/>
              <a:t>To strategize resubmission (A1) options and timing</a:t>
            </a:r>
            <a:endParaRPr/>
          </a:p>
          <a:p>
            <a:pPr indent="-228600" lvl="0" marL="228600" rtl="0" algn="l">
              <a:spcBef>
                <a:spcPts val="1800"/>
              </a:spcBef>
              <a:spcAft>
                <a:spcPts val="0"/>
              </a:spcAft>
              <a:buSzPts val="2000"/>
              <a:buFont typeface="Noto Sans Symbols"/>
              <a:buChar char="▪"/>
            </a:pPr>
            <a:r>
              <a:rPr lang="en-US"/>
              <a:t>To talk about progress or scientific and administrative issues that arise with the grant after award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4"/>
          <p:cNvPicPr preferRelativeResize="0"/>
          <p:nvPr/>
        </p:nvPicPr>
        <p:blipFill rotWithShape="1">
          <a:blip r:embed="rId3">
            <a:alphaModFix/>
          </a:blip>
          <a:srcRect b="17899" l="29630" r="11975" t="35105"/>
          <a:stretch/>
        </p:blipFill>
        <p:spPr>
          <a:xfrm>
            <a:off x="2253759" y="1892301"/>
            <a:ext cx="6106119" cy="2762836"/>
          </a:xfrm>
          <a:prstGeom prst="rect">
            <a:avLst/>
          </a:prstGeom>
          <a:noFill/>
          <a:ln>
            <a:noFill/>
          </a:ln>
        </p:spPr>
      </p:pic>
      <p:sp>
        <p:nvSpPr>
          <p:cNvPr id="198" name="Google Shape;198;p14"/>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Contact Your Program Officer/Director</a:t>
            </a:r>
            <a:endParaRPr/>
          </a:p>
        </p:txBody>
      </p:sp>
      <p:sp>
        <p:nvSpPr>
          <p:cNvPr id="199" name="Google Shape;199;p14"/>
          <p:cNvSpPr/>
          <p:nvPr/>
        </p:nvSpPr>
        <p:spPr>
          <a:xfrm rot="-3722722">
            <a:off x="1027121" y="1571940"/>
            <a:ext cx="1056367" cy="1842892"/>
          </a:xfrm>
          <a:prstGeom prst="downArrow">
            <a:avLst>
              <a:gd fmla="val 50000" name="adj1"/>
              <a:gd fmla="val 50000" name="adj2"/>
            </a:avLst>
          </a:prstGeom>
          <a:solidFill>
            <a:srgbClr val="92D050"/>
          </a:solidFill>
          <a:ln cap="flat" cmpd="sng" w="38100">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txBox="1"/>
          <p:nvPr/>
        </p:nvSpPr>
        <p:spPr>
          <a:xfrm rot="1677278">
            <a:off x="649245" y="2167380"/>
            <a:ext cx="1578800" cy="52818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0000"/>
                </a:solidFill>
                <a:latin typeface="Calibri"/>
                <a:ea typeface="Calibri"/>
                <a:cs typeface="Calibri"/>
                <a:sym typeface="Calibri"/>
              </a:rPr>
              <a:t>Enter Text</a:t>
            </a:r>
            <a:endParaRPr/>
          </a:p>
        </p:txBody>
      </p:sp>
      <p:sp>
        <p:nvSpPr>
          <p:cNvPr id="201" name="Google Shape;201;p14"/>
          <p:cNvSpPr txBox="1"/>
          <p:nvPr/>
        </p:nvSpPr>
        <p:spPr>
          <a:xfrm>
            <a:off x="1234066" y="1149111"/>
            <a:ext cx="69940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0000"/>
                </a:solidFill>
                <a:latin typeface="Arial"/>
                <a:ea typeface="Arial"/>
                <a:cs typeface="Arial"/>
                <a:sym typeface="Arial"/>
                <a:hlinkClick r:id="rId4">
                  <a:extLst>
                    <a:ext uri="{A12FA001-AC4F-418D-AE19-62706E023703}">
                      <ahyp:hlinkClr val="tx"/>
                    </a:ext>
                  </a:extLst>
                </a:hlinkClick>
              </a:rPr>
              <a:t>https://reporter.nih.gov/matchmaker</a:t>
            </a:r>
            <a:r>
              <a:rPr b="1" lang="en-US" sz="2800">
                <a:solidFill>
                  <a:srgbClr val="000000"/>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ctrTitle"/>
          </p:nvPr>
        </p:nvSpPr>
        <p:spPr>
          <a:xfrm>
            <a:off x="1082322" y="1907685"/>
            <a:ext cx="6979356" cy="1371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b="1" lang="en-US" sz="4000"/>
              <a:t>Questions Welcome!</a:t>
            </a:r>
            <a:br>
              <a:rPr b="1" lang="en-US" sz="4000"/>
            </a:br>
            <a:r>
              <a:rPr lang="en-US" sz="2400"/>
              <a:t>Email: </a:t>
            </a:r>
            <a:r>
              <a:rPr lang="en-US" sz="2400" u="sng">
                <a:solidFill>
                  <a:srgbClr val="2A5DA5"/>
                </a:solidFill>
                <a:hlinkClick r:id="rId3">
                  <a:extLst>
                    <a:ext uri="{A12FA001-AC4F-418D-AE19-62706E023703}">
                      <ahyp:hlinkClr val="tx"/>
                    </a:ext>
                  </a:extLst>
                </a:hlinkClick>
              </a:rPr>
              <a:t>Lillian.Kuo@nih.gov</a:t>
            </a:r>
            <a:r>
              <a:rPr lang="en-US" sz="2400">
                <a:solidFill>
                  <a:srgbClr val="2A5DA5"/>
                </a:solidFill>
              </a:rPr>
              <a:t> </a:t>
            </a:r>
            <a:br>
              <a:rPr lang="en-US" sz="2400"/>
            </a:br>
            <a:r>
              <a:rPr lang="en-US" sz="2400"/>
              <a:t>Twitter: </a:t>
            </a:r>
            <a:r>
              <a:rPr lang="en-US" sz="2400">
                <a:solidFill>
                  <a:srgbClr val="2A5DA5"/>
                </a:solidFill>
              </a:rPr>
              <a:t>@NCICancerBio </a:t>
            </a:r>
            <a:endParaRPr>
              <a:solidFill>
                <a:srgbClr val="2A5DA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ph type="ctrTitle"/>
          </p:nvPr>
        </p:nvSpPr>
        <p:spPr>
          <a:xfrm>
            <a:off x="1082322" y="1738348"/>
            <a:ext cx="6979356" cy="1371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b="1" lang="en-US" sz="4000"/>
              <a:t>Training and Career Development Awards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18"/>
          <p:cNvPicPr preferRelativeResize="0"/>
          <p:nvPr/>
        </p:nvPicPr>
        <p:blipFill rotWithShape="1">
          <a:blip r:embed="rId3">
            <a:alphaModFix/>
          </a:blip>
          <a:srcRect b="0" l="0" r="0" t="0"/>
          <a:stretch/>
        </p:blipFill>
        <p:spPr>
          <a:xfrm>
            <a:off x="867301" y="571005"/>
            <a:ext cx="7409397" cy="3507317"/>
          </a:xfrm>
          <a:prstGeom prst="rect">
            <a:avLst/>
          </a:prstGeom>
          <a:noFill/>
          <a:ln>
            <a:noFill/>
          </a:ln>
        </p:spPr>
      </p:pic>
      <p:sp>
        <p:nvSpPr>
          <p:cNvPr id="221" name="Google Shape;221;p18"/>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Training and Career Development Opportunities</a:t>
            </a:r>
            <a:endParaRPr/>
          </a:p>
        </p:txBody>
      </p:sp>
      <p:sp>
        <p:nvSpPr>
          <p:cNvPr id="222" name="Google Shape;222;p18"/>
          <p:cNvSpPr txBox="1"/>
          <p:nvPr/>
        </p:nvSpPr>
        <p:spPr>
          <a:xfrm>
            <a:off x="105776" y="4018312"/>
            <a:ext cx="893244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u="sng">
                <a:solidFill>
                  <a:schemeClr val="dk1"/>
                </a:solidFill>
                <a:latin typeface="Arial"/>
                <a:ea typeface="Arial"/>
                <a:cs typeface="Arial"/>
                <a:sym typeface="Arial"/>
                <a:hlinkClick r:id="rId4">
                  <a:extLst>
                    <a:ext uri="{A12FA001-AC4F-418D-AE19-62706E023703}">
                      <ahyp:hlinkClr val="tx"/>
                    </a:ext>
                  </a:extLst>
                </a:hlinkClick>
              </a:rPr>
              <a:t>https://www.cancer.gov/grants-training/training/funding</a:t>
            </a:r>
            <a:endParaRPr sz="2800">
              <a:solidFill>
                <a:schemeClr val="dk1"/>
              </a:solidFill>
              <a:latin typeface="Arial"/>
              <a:ea typeface="Arial"/>
              <a:cs typeface="Arial"/>
              <a:sym typeface="Arial"/>
            </a:endParaRPr>
          </a:p>
          <a:p>
            <a:pPr indent="0" lvl="0" marL="0" marR="0" rtl="0" algn="ctr">
              <a:spcBef>
                <a:spcPts val="0"/>
              </a:spcBef>
              <a:spcAft>
                <a:spcPts val="0"/>
              </a:spcAft>
              <a:buNone/>
            </a:pPr>
            <a:r>
              <a:rPr lang="en-US" sz="2800">
                <a:solidFill>
                  <a:schemeClr val="dk1"/>
                </a:solidFill>
                <a:latin typeface="Arial"/>
                <a:ea typeface="Arial"/>
                <a:cs typeface="Arial"/>
                <a:sym typeface="Arial"/>
              </a:rPr>
              <a:t>Michael Schmidt, Ph.D., </a:t>
            </a:r>
            <a:r>
              <a:rPr lang="en-US" sz="2800" u="sng">
                <a:solidFill>
                  <a:schemeClr val="dk1"/>
                </a:solidFill>
                <a:latin typeface="Arial"/>
                <a:ea typeface="Arial"/>
                <a:cs typeface="Arial"/>
                <a:sym typeface="Arial"/>
                <a:hlinkClick r:id="rId5">
                  <a:extLst>
                    <a:ext uri="{A12FA001-AC4F-418D-AE19-62706E023703}">
                      <ahyp:hlinkClr val="tx"/>
                    </a:ext>
                  </a:extLst>
                </a:hlinkClick>
              </a:rPr>
              <a:t>mschmidt@mail.nih.gov</a:t>
            </a:r>
            <a:r>
              <a:rPr lang="en-US" sz="2800">
                <a:solidFill>
                  <a:schemeClr val="dk1"/>
                </a:solidFill>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9"/>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Types of NCI Career Development (K) Awards </a:t>
            </a:r>
            <a:endParaRPr/>
          </a:p>
        </p:txBody>
      </p:sp>
      <p:sp>
        <p:nvSpPr>
          <p:cNvPr id="228" name="Google Shape;228;p19"/>
          <p:cNvSpPr txBox="1"/>
          <p:nvPr>
            <p:ph idx="1" type="body"/>
          </p:nvPr>
        </p:nvSpPr>
        <p:spPr>
          <a:xfrm>
            <a:off x="380887" y="1044928"/>
            <a:ext cx="8165592" cy="3600450"/>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2000"/>
              <a:buFont typeface="Noto Sans Symbols"/>
              <a:buChar char="▪"/>
            </a:pPr>
            <a:r>
              <a:rPr lang="en-US"/>
              <a:t>Different types of K awards for different career stages and trajectories</a:t>
            </a:r>
            <a:endParaRPr/>
          </a:p>
          <a:p>
            <a:pPr indent="-228600" lvl="0" marL="228600" rtl="0" algn="l">
              <a:spcBef>
                <a:spcPts val="1800"/>
              </a:spcBef>
              <a:spcAft>
                <a:spcPts val="0"/>
              </a:spcAft>
              <a:buSzPts val="2000"/>
              <a:buFont typeface="Noto Sans Symbols"/>
              <a:buChar char="▪"/>
            </a:pPr>
            <a:r>
              <a:rPr lang="en-US"/>
              <a:t>K08: provide "protected time" (3-5 years) to support didactic study and/or mentored research for individuals with clinical doctoral degrees</a:t>
            </a:r>
            <a:endParaRPr/>
          </a:p>
          <a:p>
            <a:pPr indent="-228600" lvl="0" marL="228600" rtl="0" algn="l">
              <a:spcBef>
                <a:spcPts val="1800"/>
              </a:spcBef>
              <a:spcAft>
                <a:spcPts val="0"/>
              </a:spcAft>
              <a:buSzPts val="2000"/>
              <a:buFont typeface="Noto Sans Symbols"/>
              <a:buChar char="▪"/>
            </a:pPr>
            <a:r>
              <a:rPr lang="en-US"/>
              <a:t>K22 and K99/R00: help outstanding mentored, non-independent investigators in transitioning to research independence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NIH Grant Application Strategies</a:t>
            </a:r>
            <a:endParaRPr/>
          </a:p>
        </p:txBody>
      </p:sp>
      <p:sp>
        <p:nvSpPr>
          <p:cNvPr id="110" name="Google Shape;110;p2"/>
          <p:cNvSpPr txBox="1"/>
          <p:nvPr>
            <p:ph idx="1" type="body"/>
          </p:nvPr>
        </p:nvSpPr>
        <p:spPr>
          <a:xfrm>
            <a:off x="380887" y="1044928"/>
            <a:ext cx="8165592" cy="3600450"/>
          </a:xfrm>
          <a:prstGeom prst="rect">
            <a:avLst/>
          </a:prstGeom>
          <a:noFill/>
          <a:ln>
            <a:noFill/>
          </a:ln>
        </p:spPr>
        <p:txBody>
          <a:bodyPr anchorCtr="0" anchor="t" bIns="0" lIns="0" spcFirstLastPara="1" rIns="0" wrap="square" tIns="0">
            <a:noAutofit/>
          </a:bodyPr>
          <a:lstStyle/>
          <a:p>
            <a:pPr indent="-457200" lvl="0" marL="457200" rtl="0" algn="l">
              <a:spcBef>
                <a:spcPts val="0"/>
              </a:spcBef>
              <a:spcAft>
                <a:spcPts val="0"/>
              </a:spcAft>
              <a:buSzPts val="2000"/>
              <a:buFont typeface="Arial"/>
              <a:buAutoNum type="arabicPeriod"/>
            </a:pPr>
            <a:r>
              <a:rPr lang="en-US"/>
              <a:t>Elements of Your R01 Application​</a:t>
            </a:r>
            <a:endParaRPr/>
          </a:p>
          <a:p>
            <a:pPr indent="-457200" lvl="0" marL="457200" rtl="0" algn="l">
              <a:spcBef>
                <a:spcPts val="1800"/>
              </a:spcBef>
              <a:spcAft>
                <a:spcPts val="0"/>
              </a:spcAft>
              <a:buSzPts val="2000"/>
              <a:buFont typeface="Arial"/>
              <a:buAutoNum type="arabicPeriod"/>
            </a:pPr>
            <a:r>
              <a:rPr lang="en-US"/>
              <a:t>ESI Specific Considerations and Opportunities</a:t>
            </a:r>
            <a:endParaRPr/>
          </a:p>
          <a:p>
            <a:pPr indent="-457200" lvl="0" marL="457200" rtl="0" algn="l">
              <a:spcBef>
                <a:spcPts val="1800"/>
              </a:spcBef>
              <a:spcAft>
                <a:spcPts val="0"/>
              </a:spcAft>
              <a:buSzPts val="2000"/>
              <a:buFont typeface="Arial"/>
              <a:buAutoNum type="arabicPeriod"/>
            </a:pPr>
            <a:r>
              <a:rPr lang="en-US"/>
              <a:t>Contact your Program Officer Anytime!</a:t>
            </a:r>
            <a:endParaRPr/>
          </a:p>
        </p:txBody>
      </p:sp>
      <p:grpSp>
        <p:nvGrpSpPr>
          <p:cNvPr id="111" name="Google Shape;111;p2"/>
          <p:cNvGrpSpPr/>
          <p:nvPr/>
        </p:nvGrpSpPr>
        <p:grpSpPr>
          <a:xfrm>
            <a:off x="2703691" y="2807903"/>
            <a:ext cx="6474176" cy="1659467"/>
            <a:chOff x="2703691" y="2807903"/>
            <a:chExt cx="6474176" cy="1659467"/>
          </a:xfrm>
        </p:grpSpPr>
        <p:pic>
          <p:nvPicPr>
            <p:cNvPr id="112" name="Google Shape;112;p2"/>
            <p:cNvPicPr preferRelativeResize="0"/>
            <p:nvPr/>
          </p:nvPicPr>
          <p:blipFill rotWithShape="1">
            <a:blip r:embed="rId3">
              <a:alphaModFix/>
            </a:blip>
            <a:srcRect b="0" l="0" r="0" t="0"/>
            <a:stretch/>
          </p:blipFill>
          <p:spPr>
            <a:xfrm>
              <a:off x="2703691" y="2807903"/>
              <a:ext cx="1659467" cy="1659467"/>
            </a:xfrm>
            <a:prstGeom prst="rect">
              <a:avLst/>
            </a:prstGeom>
            <a:noFill/>
            <a:ln>
              <a:noFill/>
            </a:ln>
          </p:spPr>
        </p:pic>
        <p:sp>
          <p:nvSpPr>
            <p:cNvPr id="113" name="Google Shape;113;p2"/>
            <p:cNvSpPr txBox="1"/>
            <p:nvPr/>
          </p:nvSpPr>
          <p:spPr>
            <a:xfrm>
              <a:off x="4041422" y="2888247"/>
              <a:ext cx="5136445"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900" u="none" cap="none" strike="noStrike">
                  <a:solidFill>
                    <a:srgbClr val="000000"/>
                  </a:solidFill>
                  <a:latin typeface="Arial"/>
                  <a:ea typeface="Arial"/>
                  <a:cs typeface="Arial"/>
                  <a:sym typeface="Arial"/>
                </a:rPr>
                <a:t>Warning:  This information is generalized and not comprehensive.  Please contact your Program Officer for individual-level guidance</a:t>
              </a:r>
              <a:r>
                <a:rPr b="0" i="0" lang="en-US" sz="1900" u="none" cap="none" strike="noStrike">
                  <a:solidFill>
                    <a:schemeClr val="dk1"/>
                  </a:solidFill>
                  <a:latin typeface="Calibri"/>
                  <a:ea typeface="Calibri"/>
                  <a:cs typeface="Calibri"/>
                  <a:sym typeface="Calibri"/>
                </a:rPr>
                <a: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0"/>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K99/R00: Pathway to Independence Award</a:t>
            </a:r>
            <a:endParaRPr/>
          </a:p>
        </p:txBody>
      </p:sp>
      <p:pic>
        <p:nvPicPr>
          <p:cNvPr id="234" name="Google Shape;234;p20"/>
          <p:cNvPicPr preferRelativeResize="0"/>
          <p:nvPr/>
        </p:nvPicPr>
        <p:blipFill rotWithShape="1">
          <a:blip r:embed="rId3">
            <a:alphaModFix/>
          </a:blip>
          <a:srcRect b="0" l="0" r="0" t="0"/>
          <a:stretch/>
        </p:blipFill>
        <p:spPr>
          <a:xfrm>
            <a:off x="235839" y="745067"/>
            <a:ext cx="8896872" cy="4086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NCI Transition Career Development Award (K22)</a:t>
            </a:r>
            <a:endParaRPr/>
          </a:p>
        </p:txBody>
      </p:sp>
      <p:pic>
        <p:nvPicPr>
          <p:cNvPr id="240" name="Google Shape;240;p21"/>
          <p:cNvPicPr preferRelativeResize="0"/>
          <p:nvPr/>
        </p:nvPicPr>
        <p:blipFill rotWithShape="1">
          <a:blip r:embed="rId3">
            <a:alphaModFix/>
          </a:blip>
          <a:srcRect b="0" l="0" r="0" t="0"/>
          <a:stretch/>
        </p:blipFill>
        <p:spPr>
          <a:xfrm>
            <a:off x="247815" y="893333"/>
            <a:ext cx="8986496" cy="37804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2"/>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Critical Elements for K Applications</a:t>
            </a:r>
            <a:endParaRPr/>
          </a:p>
        </p:txBody>
      </p:sp>
      <p:sp>
        <p:nvSpPr>
          <p:cNvPr id="246" name="Google Shape;246;p22"/>
          <p:cNvSpPr txBox="1"/>
          <p:nvPr>
            <p:ph idx="1" type="body"/>
          </p:nvPr>
        </p:nvSpPr>
        <p:spPr>
          <a:xfrm>
            <a:off x="380887" y="1044928"/>
            <a:ext cx="8492180" cy="3600450"/>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2000"/>
              <a:buFont typeface="Noto Sans Symbols"/>
              <a:buChar char="▪"/>
            </a:pPr>
            <a:r>
              <a:rPr b="1" lang="en-US"/>
              <a:t>Candidate: </a:t>
            </a:r>
            <a:r>
              <a:rPr lang="en-US"/>
              <a:t>motivated, well-trained, productive</a:t>
            </a:r>
            <a:endParaRPr/>
          </a:p>
          <a:p>
            <a:pPr indent="-228600" lvl="0" marL="228600" rtl="0" algn="l">
              <a:spcBef>
                <a:spcPts val="1800"/>
              </a:spcBef>
              <a:spcAft>
                <a:spcPts val="0"/>
              </a:spcAft>
              <a:buSzPts val="2000"/>
              <a:buFont typeface="Noto Sans Symbols"/>
              <a:buChar char="▪"/>
            </a:pPr>
            <a:r>
              <a:rPr b="1" lang="en-US"/>
              <a:t>Mentor(s): </a:t>
            </a:r>
            <a:r>
              <a:rPr lang="en-US"/>
              <a:t>strong mentoring and funding track record, highly qualified, committed to support the candidate</a:t>
            </a:r>
            <a:endParaRPr/>
          </a:p>
          <a:p>
            <a:pPr indent="-228600" lvl="0" marL="228600" rtl="0" algn="l">
              <a:spcBef>
                <a:spcPts val="1800"/>
              </a:spcBef>
              <a:spcAft>
                <a:spcPts val="0"/>
              </a:spcAft>
              <a:buSzPts val="2000"/>
              <a:buFont typeface="Noto Sans Symbols"/>
              <a:buChar char="▪"/>
            </a:pPr>
            <a:r>
              <a:rPr b="1" lang="en-US"/>
              <a:t>Career Development/Training Plan: </a:t>
            </a:r>
            <a:r>
              <a:rPr lang="en-US"/>
              <a:t>meaningful training in research and professional development</a:t>
            </a:r>
            <a:endParaRPr/>
          </a:p>
          <a:p>
            <a:pPr indent="-228600" lvl="0" marL="228600" rtl="0" algn="l">
              <a:spcBef>
                <a:spcPts val="1800"/>
              </a:spcBef>
              <a:spcAft>
                <a:spcPts val="0"/>
              </a:spcAft>
              <a:buSzPts val="2000"/>
              <a:buFont typeface="Noto Sans Symbols"/>
              <a:buChar char="▪"/>
            </a:pPr>
            <a:r>
              <a:rPr b="1" lang="en-US"/>
              <a:t>Research Strategy: </a:t>
            </a:r>
            <a:r>
              <a:rPr lang="en-US"/>
              <a:t>innovative, good training platform/ vehicle for transition to independence (high feasibility/ high impact; niche for applicant’s own lab)</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Subscribe to Email Alerts</a:t>
            </a:r>
            <a:endParaRPr/>
          </a:p>
        </p:txBody>
      </p:sp>
      <p:pic>
        <p:nvPicPr>
          <p:cNvPr id="252" name="Google Shape;252;p23"/>
          <p:cNvPicPr preferRelativeResize="0"/>
          <p:nvPr/>
        </p:nvPicPr>
        <p:blipFill rotWithShape="1">
          <a:blip r:embed="rId3">
            <a:alphaModFix/>
          </a:blip>
          <a:srcRect b="6037" l="1250" r="1375" t="12210"/>
          <a:stretch/>
        </p:blipFill>
        <p:spPr>
          <a:xfrm>
            <a:off x="669622" y="1311330"/>
            <a:ext cx="7191984" cy="3394710"/>
          </a:xfrm>
          <a:prstGeom prst="rect">
            <a:avLst/>
          </a:prstGeom>
          <a:noFill/>
          <a:ln>
            <a:noFill/>
          </a:ln>
        </p:spPr>
      </p:pic>
      <p:sp>
        <p:nvSpPr>
          <p:cNvPr id="253" name="Google Shape;253;p23"/>
          <p:cNvSpPr/>
          <p:nvPr/>
        </p:nvSpPr>
        <p:spPr>
          <a:xfrm rot="2395120">
            <a:off x="7553769" y="301791"/>
            <a:ext cx="1056367" cy="1842892"/>
          </a:xfrm>
          <a:prstGeom prst="downArrow">
            <a:avLst>
              <a:gd fmla="val 50000" name="adj1"/>
              <a:gd fmla="val 50000" name="adj2"/>
            </a:avLst>
          </a:prstGeom>
          <a:solidFill>
            <a:srgbClr val="92D050"/>
          </a:solidFill>
          <a:ln cap="flat" cmpd="sng" w="38100">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txBox="1"/>
          <p:nvPr/>
        </p:nvSpPr>
        <p:spPr>
          <a:xfrm rot="-3004880">
            <a:off x="7377267" y="857856"/>
            <a:ext cx="1578800" cy="52818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0000"/>
                </a:solidFill>
                <a:latin typeface="Calibri"/>
                <a:ea typeface="Calibri"/>
                <a:cs typeface="Calibri"/>
                <a:sym typeface="Calibri"/>
              </a:rPr>
              <a:t>CLICK HERE</a:t>
            </a:r>
            <a:endParaRPr/>
          </a:p>
        </p:txBody>
      </p:sp>
      <p:sp>
        <p:nvSpPr>
          <p:cNvPr id="255" name="Google Shape;255;p23"/>
          <p:cNvSpPr txBox="1"/>
          <p:nvPr/>
        </p:nvSpPr>
        <p:spPr>
          <a:xfrm>
            <a:off x="579311" y="768138"/>
            <a:ext cx="53699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0000"/>
                </a:solidFill>
                <a:latin typeface="Arial"/>
                <a:ea typeface="Arial"/>
                <a:cs typeface="Arial"/>
                <a:sym typeface="Arial"/>
                <a:hlinkClick r:id="rId4">
                  <a:extLst>
                    <a:ext uri="{A12FA001-AC4F-418D-AE19-62706E023703}">
                      <ahyp:hlinkClr val="tx"/>
                    </a:ext>
                  </a:extLst>
                </a:hlinkClick>
              </a:rPr>
              <a:t>https://nexus.od.nih.gov/all/</a:t>
            </a:r>
            <a:r>
              <a:rPr b="1" lang="en-US" sz="2800">
                <a:solidFill>
                  <a:srgbClr val="000000"/>
                </a:solidFill>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4"/>
          <p:cNvPicPr preferRelativeResize="0"/>
          <p:nvPr/>
        </p:nvPicPr>
        <p:blipFill rotWithShape="1">
          <a:blip r:embed="rId3">
            <a:alphaModFix/>
          </a:blip>
          <a:srcRect b="9474" l="20758" r="22510" t="16953"/>
          <a:stretch/>
        </p:blipFill>
        <p:spPr>
          <a:xfrm>
            <a:off x="1856508" y="1361208"/>
            <a:ext cx="5187495" cy="3782292"/>
          </a:xfrm>
          <a:prstGeom prst="rect">
            <a:avLst/>
          </a:prstGeom>
          <a:noFill/>
          <a:ln>
            <a:noFill/>
          </a:ln>
        </p:spPr>
      </p:pic>
      <p:sp>
        <p:nvSpPr>
          <p:cNvPr id="261" name="Google Shape;261;p24"/>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Search for Funding Opportunities</a:t>
            </a:r>
            <a:endParaRPr/>
          </a:p>
        </p:txBody>
      </p:sp>
      <p:sp>
        <p:nvSpPr>
          <p:cNvPr id="262" name="Google Shape;262;p24"/>
          <p:cNvSpPr/>
          <p:nvPr/>
        </p:nvSpPr>
        <p:spPr>
          <a:xfrm rot="2395120">
            <a:off x="6612801" y="2474806"/>
            <a:ext cx="1056367" cy="2637031"/>
          </a:xfrm>
          <a:prstGeom prst="downArrow">
            <a:avLst>
              <a:gd fmla="val 50000" name="adj1"/>
              <a:gd fmla="val 50000" name="adj2"/>
            </a:avLst>
          </a:prstGeom>
          <a:solidFill>
            <a:srgbClr val="92D050"/>
          </a:solidFill>
          <a:ln cap="flat" cmpd="sng" w="38100">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txBox="1"/>
          <p:nvPr/>
        </p:nvSpPr>
        <p:spPr>
          <a:xfrm rot="-3004880">
            <a:off x="6039248" y="3427950"/>
            <a:ext cx="2372939" cy="528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00000"/>
                </a:solidFill>
                <a:latin typeface="Calibri"/>
                <a:ea typeface="Calibri"/>
                <a:cs typeface="Calibri"/>
                <a:sym typeface="Calibri"/>
              </a:rPr>
              <a:t>Enter Keywords</a:t>
            </a:r>
            <a:endParaRPr/>
          </a:p>
        </p:txBody>
      </p:sp>
      <p:sp>
        <p:nvSpPr>
          <p:cNvPr id="264" name="Google Shape;264;p24"/>
          <p:cNvSpPr txBox="1"/>
          <p:nvPr/>
        </p:nvSpPr>
        <p:spPr>
          <a:xfrm>
            <a:off x="371492" y="824674"/>
            <a:ext cx="759487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0000"/>
                </a:solidFill>
                <a:latin typeface="Arial"/>
                <a:ea typeface="Arial"/>
                <a:cs typeface="Arial"/>
                <a:sym typeface="Arial"/>
                <a:hlinkClick r:id="rId4">
                  <a:extLst>
                    <a:ext uri="{A12FA001-AC4F-418D-AE19-62706E023703}">
                      <ahyp:hlinkClr val="tx"/>
                    </a:ext>
                  </a:extLst>
                </a:hlinkClick>
              </a:rPr>
              <a:t>https://grants.nih.gov/funding/index.htm</a:t>
            </a:r>
            <a:r>
              <a:rPr b="1" lang="en-US" sz="2800">
                <a:solidFill>
                  <a:srgbClr val="000000"/>
                </a:solidFill>
                <a:latin typeface="Arial"/>
                <a:ea typeface="Arial"/>
                <a:cs typeface="Arial"/>
                <a:sym typeface="Aria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Elements of Your R01 Application​</a:t>
            </a:r>
            <a:endParaRPr/>
          </a:p>
        </p:txBody>
      </p:sp>
      <p:sp>
        <p:nvSpPr>
          <p:cNvPr id="120" name="Google Shape;120;p3"/>
          <p:cNvSpPr txBox="1"/>
          <p:nvPr>
            <p:ph idx="1" type="body"/>
          </p:nvPr>
        </p:nvSpPr>
        <p:spPr>
          <a:xfrm>
            <a:off x="493776" y="1069975"/>
            <a:ext cx="8165592" cy="3600450"/>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2000"/>
              <a:buChar char="▪"/>
            </a:pPr>
            <a:r>
              <a:rPr lang="en-US"/>
              <a:t>Draft Your Specific Aims Page</a:t>
            </a:r>
            <a:endParaRPr/>
          </a:p>
          <a:p>
            <a:pPr indent="-228600" lvl="0" marL="228600" rtl="0" algn="l">
              <a:spcBef>
                <a:spcPts val="1800"/>
              </a:spcBef>
              <a:spcAft>
                <a:spcPts val="0"/>
              </a:spcAft>
              <a:buSzPts val="2000"/>
              <a:buChar char="▪"/>
            </a:pPr>
            <a:r>
              <a:rPr lang="en-US"/>
              <a:t>Build Your Team</a:t>
            </a:r>
            <a:endParaRPr/>
          </a:p>
          <a:p>
            <a:pPr indent="-228600" lvl="0" marL="228600" rtl="0" algn="l">
              <a:spcBef>
                <a:spcPts val="1800"/>
              </a:spcBef>
              <a:spcAft>
                <a:spcPts val="0"/>
              </a:spcAft>
              <a:buSzPts val="2000"/>
              <a:buChar char="▪"/>
            </a:pPr>
            <a:r>
              <a:rPr lang="en-US"/>
              <a:t>Research Strategy Components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Draft Your Specific Aims Page</a:t>
            </a:r>
            <a:endParaRPr/>
          </a:p>
        </p:txBody>
      </p:sp>
      <p:sp>
        <p:nvSpPr>
          <p:cNvPr id="127" name="Google Shape;127;p4"/>
          <p:cNvSpPr txBox="1"/>
          <p:nvPr>
            <p:ph idx="1" type="body"/>
          </p:nvPr>
        </p:nvSpPr>
        <p:spPr>
          <a:xfrm>
            <a:off x="493776" y="1069975"/>
            <a:ext cx="8165592" cy="3600450"/>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2000"/>
              <a:buChar char="▪"/>
            </a:pPr>
            <a:r>
              <a:rPr lang="en-US"/>
              <a:t>Make a good first impression, the Specific Aims page is read first</a:t>
            </a:r>
            <a:endParaRPr/>
          </a:p>
          <a:p>
            <a:pPr indent="-228600" lvl="0" marL="228600" rtl="0" algn="l">
              <a:spcBef>
                <a:spcPts val="1800"/>
              </a:spcBef>
              <a:spcAft>
                <a:spcPts val="0"/>
              </a:spcAft>
              <a:buSzPts val="2000"/>
              <a:buChar char="▪"/>
            </a:pPr>
            <a:r>
              <a:rPr lang="en-US"/>
              <a:t>A central hypothesis will anchor your Specific Aims to a common scientific question or objective</a:t>
            </a:r>
            <a:endParaRPr/>
          </a:p>
          <a:p>
            <a:pPr indent="-228600" lvl="0" marL="228600" rtl="0" algn="l">
              <a:spcBef>
                <a:spcPts val="1800"/>
              </a:spcBef>
              <a:spcAft>
                <a:spcPts val="0"/>
              </a:spcAft>
              <a:buSzPts val="2000"/>
              <a:buChar char="▪"/>
            </a:pPr>
            <a:r>
              <a:rPr lang="en-US"/>
              <a:t>Better to have depth over breadth</a:t>
            </a:r>
            <a:endParaRPr/>
          </a:p>
          <a:p>
            <a:pPr indent="-228600" lvl="0" marL="228600" rtl="0" algn="l">
              <a:spcBef>
                <a:spcPts val="1800"/>
              </a:spcBef>
              <a:spcAft>
                <a:spcPts val="0"/>
              </a:spcAft>
              <a:buSzPts val="2000"/>
              <a:buChar char="▪"/>
            </a:pPr>
            <a:r>
              <a:rPr lang="en-US"/>
              <a:t>Specific Aims should be complementary and not inter-dependent</a:t>
            </a:r>
            <a:endParaRPr/>
          </a:p>
          <a:p>
            <a:pPr indent="-228600" lvl="0" marL="228600" rtl="0" algn="l">
              <a:spcBef>
                <a:spcPts val="1800"/>
              </a:spcBef>
              <a:spcAft>
                <a:spcPts val="0"/>
              </a:spcAft>
              <a:buSzPts val="2000"/>
              <a:buChar char="▪"/>
            </a:pPr>
            <a:r>
              <a:rPr lang="en-US"/>
              <a:t>Share your draft Specific Aims page with mentors, colleagues, co-investigators, collaborators, and your Program Officer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Draft Your Specific Aims Page</a:t>
            </a:r>
            <a:endParaRPr/>
          </a:p>
        </p:txBody>
      </p:sp>
      <p:sp>
        <p:nvSpPr>
          <p:cNvPr id="134" name="Google Shape;134;p5"/>
          <p:cNvSpPr txBox="1"/>
          <p:nvPr>
            <p:ph idx="1" type="body"/>
          </p:nvPr>
        </p:nvSpPr>
        <p:spPr>
          <a:xfrm>
            <a:off x="489204" y="733425"/>
            <a:ext cx="8165592" cy="360045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00"/>
              <a:buNone/>
            </a:pPr>
            <a:r>
              <a:rPr b="1" lang="en-US"/>
              <a:t>Know your audience, the scientific peer-review panel:</a:t>
            </a:r>
            <a:endParaRPr/>
          </a:p>
          <a:p>
            <a:pPr indent="-228600" lvl="0" marL="228600" rtl="0" algn="l">
              <a:spcBef>
                <a:spcPts val="1800"/>
              </a:spcBef>
              <a:spcAft>
                <a:spcPts val="0"/>
              </a:spcAft>
              <a:buSzPts val="2000"/>
              <a:buChar char="▪"/>
            </a:pPr>
            <a:r>
              <a:rPr lang="en-US"/>
              <a:t>Would they review the proposed project as tackling an important problem in a significant field?</a:t>
            </a:r>
            <a:endParaRPr/>
          </a:p>
          <a:p>
            <a:pPr indent="-228600" lvl="0" marL="228600" rtl="0" algn="l">
              <a:spcBef>
                <a:spcPts val="1800"/>
              </a:spcBef>
              <a:spcAft>
                <a:spcPts val="0"/>
              </a:spcAft>
              <a:buSzPts val="2000"/>
              <a:buChar char="▪"/>
            </a:pPr>
            <a:r>
              <a:rPr lang="en-US"/>
              <a:t>Would they view the Specific Aims as capable of opening up new discoveries in the field?</a:t>
            </a:r>
            <a:endParaRPr/>
          </a:p>
          <a:p>
            <a:pPr indent="-228600" lvl="0" marL="228600" rtl="0" algn="l">
              <a:spcBef>
                <a:spcPts val="1800"/>
              </a:spcBef>
              <a:spcAft>
                <a:spcPts val="0"/>
              </a:spcAft>
              <a:buSzPts val="2000"/>
              <a:buChar char="▪"/>
            </a:pPr>
            <a:r>
              <a:rPr lang="en-US"/>
              <a:t>Would the reviewers regard the work as new and unique?</a:t>
            </a:r>
            <a:endParaRPr/>
          </a:p>
          <a:p>
            <a:pPr indent="-228600" lvl="0" marL="228600" rtl="0" algn="l">
              <a:spcBef>
                <a:spcPts val="1800"/>
              </a:spcBef>
              <a:spcAft>
                <a:spcPts val="0"/>
              </a:spcAft>
              <a:buSzPts val="2000"/>
              <a:buChar char="▪"/>
            </a:pPr>
            <a:r>
              <a:rPr lang="en-US"/>
              <a:t>Would they view the Specific Aims as likely to exert a significant influence on the research field(s) involved?</a:t>
            </a:r>
            <a:endParaRPr/>
          </a:p>
          <a:p>
            <a:pPr indent="-228600" lvl="0" marL="228600" rtl="0" algn="l">
              <a:spcBef>
                <a:spcPts val="1800"/>
              </a:spcBef>
              <a:spcAft>
                <a:spcPts val="0"/>
              </a:spcAft>
              <a:buSzPts val="2000"/>
              <a:buChar char="▪"/>
            </a:pPr>
            <a:r>
              <a:rPr lang="en-US"/>
              <a:t>Are the Specific Aims written clearly and are they easy to understand?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Build Your Team</a:t>
            </a:r>
            <a:endParaRPr/>
          </a:p>
        </p:txBody>
      </p:sp>
      <p:sp>
        <p:nvSpPr>
          <p:cNvPr id="141" name="Google Shape;141;p6"/>
          <p:cNvSpPr txBox="1"/>
          <p:nvPr>
            <p:ph idx="1" type="body"/>
          </p:nvPr>
        </p:nvSpPr>
        <p:spPr>
          <a:xfrm>
            <a:off x="493776" y="1069975"/>
            <a:ext cx="8165592" cy="3600450"/>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2200"/>
              <a:buChar char="▪"/>
            </a:pPr>
            <a:r>
              <a:rPr lang="en-US" sz="2200"/>
              <a:t>Contact PI vs. multi-PI (MPI) vs. Co-Investigator are different</a:t>
            </a:r>
            <a:endParaRPr/>
          </a:p>
          <a:p>
            <a:pPr indent="-228600" lvl="0" marL="228600" rtl="0" algn="l">
              <a:spcBef>
                <a:spcPts val="1800"/>
              </a:spcBef>
              <a:spcAft>
                <a:spcPts val="0"/>
              </a:spcAft>
              <a:buSzPts val="2200"/>
              <a:buChar char="▪"/>
            </a:pPr>
            <a:r>
              <a:rPr lang="en-US" sz="2200"/>
              <a:t>For a multi-PI (MPI) application, each MPI should have complementary expertise</a:t>
            </a:r>
            <a:endParaRPr/>
          </a:p>
          <a:p>
            <a:pPr indent="-228600" lvl="0" marL="228600" rtl="0" algn="l">
              <a:spcBef>
                <a:spcPts val="1800"/>
              </a:spcBef>
              <a:spcAft>
                <a:spcPts val="0"/>
              </a:spcAft>
              <a:buSzPts val="2200"/>
              <a:buChar char="▪"/>
            </a:pPr>
            <a:r>
              <a:rPr lang="en-US" sz="2200"/>
              <a:t>Strong letters of support demonstrating intellectual buy-in for the project </a:t>
            </a:r>
            <a:endParaRPr/>
          </a:p>
          <a:p>
            <a:pPr indent="-228600" lvl="0" marL="228600" rtl="0" algn="l">
              <a:spcBef>
                <a:spcPts val="1800"/>
              </a:spcBef>
              <a:spcAft>
                <a:spcPts val="0"/>
              </a:spcAft>
              <a:buSzPts val="2200"/>
              <a:buChar char="▪"/>
            </a:pPr>
            <a:r>
              <a:rPr lang="en-US" sz="2200"/>
              <a:t>Engage your Biostatistician and/or Bioinformatician from the initiation of your experimental design through the interpretation of the data and alternate approaches sections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Research Strategy Components</a:t>
            </a:r>
            <a:endParaRPr/>
          </a:p>
        </p:txBody>
      </p:sp>
      <p:sp>
        <p:nvSpPr>
          <p:cNvPr id="147" name="Google Shape;147;p7"/>
          <p:cNvSpPr txBox="1"/>
          <p:nvPr>
            <p:ph idx="1" type="body"/>
          </p:nvPr>
        </p:nvSpPr>
        <p:spPr>
          <a:xfrm>
            <a:off x="489204" y="934508"/>
            <a:ext cx="8165592" cy="3897333"/>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2000"/>
              <a:buChar char="▪"/>
            </a:pPr>
            <a:r>
              <a:rPr lang="en-US"/>
              <a:t>Structure: Significance, Innovation, or Approach</a:t>
            </a:r>
            <a:endParaRPr/>
          </a:p>
          <a:p>
            <a:pPr indent="-228600" lvl="0" marL="228600" rtl="0" algn="l">
              <a:spcBef>
                <a:spcPts val="1000"/>
              </a:spcBef>
              <a:spcAft>
                <a:spcPts val="0"/>
              </a:spcAft>
              <a:buSzPts val="2000"/>
              <a:buChar char="▪"/>
            </a:pPr>
            <a:r>
              <a:rPr lang="en-US"/>
              <a:t>Significance:  How will my research move the field forward</a:t>
            </a:r>
            <a:endParaRPr/>
          </a:p>
          <a:p>
            <a:pPr indent="-228600" lvl="0" marL="228600" rtl="0" algn="l">
              <a:spcBef>
                <a:spcPts val="1000"/>
              </a:spcBef>
              <a:spcAft>
                <a:spcPts val="0"/>
              </a:spcAft>
              <a:buSzPts val="2000"/>
              <a:buChar char="▪"/>
            </a:pPr>
            <a:r>
              <a:rPr lang="en-US"/>
              <a:t>Innovation:  Both conceptual and technical</a:t>
            </a:r>
            <a:endParaRPr/>
          </a:p>
          <a:p>
            <a:pPr indent="-228600" lvl="0" marL="228600" rtl="0" algn="l">
              <a:spcBef>
                <a:spcPts val="1000"/>
              </a:spcBef>
              <a:spcAft>
                <a:spcPts val="0"/>
              </a:spcAft>
              <a:buSzPts val="2000"/>
              <a:buChar char="▪"/>
            </a:pPr>
            <a:r>
              <a:rPr lang="en-US"/>
              <a:t>Approach:</a:t>
            </a:r>
            <a:endParaRPr/>
          </a:p>
          <a:p>
            <a:pPr indent="-228600" lvl="1" marL="457200" rtl="0" algn="l">
              <a:spcBef>
                <a:spcPts val="1000"/>
              </a:spcBef>
              <a:spcAft>
                <a:spcPts val="0"/>
              </a:spcAft>
              <a:buSzPts val="2000"/>
              <a:buFont typeface="Courier New"/>
              <a:buChar char="o"/>
            </a:pPr>
            <a:r>
              <a:rPr lang="en-US" sz="2000"/>
              <a:t>Your experimental design should tie back to your overarching hypothesis and specific aims</a:t>
            </a:r>
            <a:endParaRPr/>
          </a:p>
          <a:p>
            <a:pPr indent="-228600" lvl="1" marL="457200" rtl="0" algn="l">
              <a:spcBef>
                <a:spcPts val="1000"/>
              </a:spcBef>
              <a:spcAft>
                <a:spcPts val="0"/>
              </a:spcAft>
              <a:buSzPts val="2000"/>
              <a:buFont typeface="Courier New"/>
              <a:buChar char="o"/>
            </a:pPr>
            <a:r>
              <a:rPr lang="en-US" sz="2000"/>
              <a:t>Avoid writing a list of experiments, instead provide a roadmap to how you will test your hypothesis and specific aims</a:t>
            </a:r>
            <a:endParaRPr/>
          </a:p>
          <a:p>
            <a:pPr indent="-228600" lvl="1" marL="457200" rtl="0" algn="l">
              <a:spcBef>
                <a:spcPts val="1000"/>
              </a:spcBef>
              <a:spcAft>
                <a:spcPts val="0"/>
              </a:spcAft>
              <a:buSzPts val="2000"/>
              <a:buFont typeface="Courier New"/>
              <a:buChar char="o"/>
            </a:pPr>
            <a:r>
              <a:rPr lang="en-US" sz="2000"/>
              <a:t>As you write the approach, continue to reevaluate your hypothesis, aims, and title to ensure cohesion and reflect the scientific goals</a:t>
            </a:r>
            <a:endParaRPr/>
          </a:p>
          <a:p>
            <a:pPr indent="0" lvl="0" marL="0" rtl="0" algn="l">
              <a:spcBef>
                <a:spcPts val="100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Early Stage Investigator (ESI) Status</a:t>
            </a:r>
            <a:endParaRPr/>
          </a:p>
        </p:txBody>
      </p:sp>
      <p:sp>
        <p:nvSpPr>
          <p:cNvPr id="153" name="Google Shape;153;p8"/>
          <p:cNvSpPr txBox="1"/>
          <p:nvPr>
            <p:ph idx="1" type="body"/>
          </p:nvPr>
        </p:nvSpPr>
        <p:spPr>
          <a:xfrm>
            <a:off x="489204" y="954617"/>
            <a:ext cx="8165592" cy="3600450"/>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2100"/>
              <a:buFont typeface="Noto Sans Symbols"/>
              <a:buChar char="▪"/>
            </a:pPr>
            <a:r>
              <a:rPr lang="en-US" sz="2100"/>
              <a:t>Early Stage Investigator (ESI) and New Investigator (NI) are different</a:t>
            </a:r>
            <a:endParaRPr/>
          </a:p>
          <a:p>
            <a:pPr indent="-228600" lvl="0" marL="228600" rtl="0" algn="l">
              <a:spcBef>
                <a:spcPts val="1800"/>
              </a:spcBef>
              <a:spcAft>
                <a:spcPts val="0"/>
              </a:spcAft>
              <a:buSzPts val="2100"/>
              <a:buFont typeface="Noto Sans Symbols"/>
              <a:buChar char="▪"/>
            </a:pPr>
            <a:r>
              <a:rPr lang="en-US" sz="2100"/>
              <a:t>Different NIH Institutes (ICs) have different policies on ESI vs. NI</a:t>
            </a:r>
            <a:endParaRPr/>
          </a:p>
          <a:p>
            <a:pPr indent="-228600" lvl="0" marL="228600" rtl="0" algn="l">
              <a:spcBef>
                <a:spcPts val="1800"/>
              </a:spcBef>
              <a:spcAft>
                <a:spcPts val="0"/>
              </a:spcAft>
              <a:buSzPts val="2100"/>
              <a:buFont typeface="Noto Sans Symbols"/>
              <a:buChar char="▪"/>
            </a:pPr>
            <a:r>
              <a:rPr lang="en-US" sz="2100"/>
              <a:t>You can request an extension (e.g., COVID lab shutdowns) to your ESI eligibility period through eRA Commons via an ESI Extension request button in the Education section of your Personal Profile.</a:t>
            </a:r>
            <a:endParaRPr/>
          </a:p>
          <a:p>
            <a:pPr indent="-228600" lvl="0" marL="228600" rtl="0" algn="l">
              <a:spcBef>
                <a:spcPts val="1800"/>
              </a:spcBef>
              <a:spcAft>
                <a:spcPts val="0"/>
              </a:spcAft>
              <a:buSzPts val="2100"/>
              <a:buFont typeface="Noto Sans Symbols"/>
              <a:buChar char="▪"/>
            </a:pPr>
            <a:r>
              <a:rPr lang="en-US" sz="2100"/>
              <a:t>Detailed info available at </a:t>
            </a:r>
            <a:r>
              <a:rPr b="1" lang="en-US" sz="2100"/>
              <a:t>NOT-OD-19-125: </a:t>
            </a:r>
            <a:r>
              <a:rPr lang="en-US" sz="2100" u="sng">
                <a:solidFill>
                  <a:schemeClr val="hlink"/>
                </a:solidFill>
                <a:hlinkClick r:id="rId3"/>
              </a:rPr>
              <a:t>https://grants.nih.gov/grants/guide/notice-files/NOT-OD-19-125.html</a:t>
            </a:r>
            <a:r>
              <a:rPr lang="en-US" sz="2100"/>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type="title"/>
          </p:nvPr>
        </p:nvSpPr>
        <p:spPr>
          <a:xfrm>
            <a:off x="493776" y="311658"/>
            <a:ext cx="8165592" cy="31739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2800"/>
              <a:t>Cancer Moonshot Scholars </a:t>
            </a:r>
            <a:endParaRPr/>
          </a:p>
        </p:txBody>
      </p:sp>
      <p:pic>
        <p:nvPicPr>
          <p:cNvPr descr="NCI Cancer Moonshot Scholars" id="159" name="Google Shape;159;p9"/>
          <p:cNvPicPr preferRelativeResize="0"/>
          <p:nvPr/>
        </p:nvPicPr>
        <p:blipFill rotWithShape="1">
          <a:blip r:embed="rId3">
            <a:alphaModFix/>
          </a:blip>
          <a:srcRect b="0" l="0" r="0" t="0"/>
          <a:stretch/>
        </p:blipFill>
        <p:spPr>
          <a:xfrm>
            <a:off x="5279448" y="470355"/>
            <a:ext cx="3600450" cy="2705100"/>
          </a:xfrm>
          <a:prstGeom prst="rect">
            <a:avLst/>
          </a:prstGeom>
          <a:noFill/>
          <a:ln>
            <a:noFill/>
          </a:ln>
        </p:spPr>
      </p:pic>
      <p:sp>
        <p:nvSpPr>
          <p:cNvPr id="160" name="Google Shape;160;p9"/>
          <p:cNvSpPr txBox="1"/>
          <p:nvPr>
            <p:ph idx="1" type="body"/>
          </p:nvPr>
        </p:nvSpPr>
        <p:spPr>
          <a:xfrm>
            <a:off x="493776" y="3254555"/>
            <a:ext cx="8165592" cy="1478586"/>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1600"/>
              <a:buFont typeface="Noto Sans Symbols"/>
              <a:buChar char="▪"/>
            </a:pPr>
            <a:r>
              <a:rPr lang="en-US" sz="1600"/>
              <a:t>Applications must include an Institutional Eligibility Letter describing the PI's contribution to the program goals to be responsive to this FOA.</a:t>
            </a:r>
            <a:endParaRPr/>
          </a:p>
          <a:p>
            <a:pPr indent="-228600" lvl="0" marL="228600" rtl="0" algn="l">
              <a:spcBef>
                <a:spcPts val="1800"/>
              </a:spcBef>
              <a:spcAft>
                <a:spcPts val="0"/>
              </a:spcAft>
              <a:buSzPts val="1600"/>
              <a:buFont typeface="Noto Sans Symbols"/>
              <a:buChar char="▪"/>
            </a:pPr>
            <a:r>
              <a:rPr lang="en-US" sz="1600"/>
              <a:t>Submission dates are </a:t>
            </a:r>
            <a:r>
              <a:rPr lang="en-US" sz="1600" strike="sngStrike"/>
              <a:t>November 8, 2022</a:t>
            </a:r>
            <a:r>
              <a:rPr lang="en-US" sz="1600"/>
              <a:t>, </a:t>
            </a:r>
            <a:r>
              <a:rPr b="1" lang="en-US" sz="1600"/>
              <a:t>June 6, 2023</a:t>
            </a:r>
            <a:r>
              <a:rPr lang="en-US" sz="1600"/>
              <a:t>, and </a:t>
            </a:r>
            <a:r>
              <a:rPr b="1" lang="en-US" sz="1600"/>
              <a:t>February 6, 2024</a:t>
            </a:r>
            <a:endParaRPr/>
          </a:p>
          <a:p>
            <a:pPr indent="-228600" lvl="0" marL="228600" rtl="0" algn="l">
              <a:spcBef>
                <a:spcPts val="1800"/>
              </a:spcBef>
              <a:spcAft>
                <a:spcPts val="0"/>
              </a:spcAft>
              <a:buSzPts val="1600"/>
              <a:buFont typeface="Noto Sans Symbols"/>
              <a:buChar char="▪"/>
            </a:pPr>
            <a:r>
              <a:rPr lang="en-US" sz="1600"/>
              <a:t>Questions?  Email </a:t>
            </a:r>
            <a:r>
              <a:rPr lang="en-US" sz="1600" u="sng">
                <a:solidFill>
                  <a:schemeClr val="hlink"/>
                </a:solidFill>
                <a:hlinkClick r:id="rId4"/>
              </a:rPr>
              <a:t>Leeann.Bailey@nih.gov</a:t>
            </a:r>
            <a:r>
              <a:rPr lang="en-US" sz="1600"/>
              <a:t> or </a:t>
            </a:r>
            <a:r>
              <a:rPr lang="en-US" sz="1600" u="sng">
                <a:solidFill>
                  <a:schemeClr val="hlink"/>
                </a:solidFill>
                <a:hlinkClick r:id="rId5"/>
              </a:rPr>
              <a:t>Tiffany.Wallace@nih.gov</a:t>
            </a:r>
            <a:r>
              <a:rPr lang="en-US" sz="1600"/>
              <a:t> </a:t>
            </a:r>
            <a:endParaRPr/>
          </a:p>
        </p:txBody>
      </p:sp>
      <p:sp>
        <p:nvSpPr>
          <p:cNvPr id="161" name="Google Shape;161;p9"/>
          <p:cNvSpPr txBox="1"/>
          <p:nvPr/>
        </p:nvSpPr>
        <p:spPr>
          <a:xfrm>
            <a:off x="493776" y="903246"/>
            <a:ext cx="4729341" cy="1858049"/>
          </a:xfrm>
          <a:prstGeom prst="rect">
            <a:avLst/>
          </a:prstGeom>
          <a:noFill/>
          <a:ln>
            <a:noFill/>
          </a:ln>
        </p:spPr>
        <p:txBody>
          <a:bodyPr anchorCtr="0" anchor="t" bIns="0" lIns="0" spcFirstLastPara="1" rIns="0" wrap="square" tIns="0">
            <a:noAutofit/>
          </a:bodyPr>
          <a:lstStyle/>
          <a:p>
            <a:pPr indent="-228600" lvl="0" marL="228600" marR="0" rtl="0" algn="l">
              <a:spcBef>
                <a:spcPts val="0"/>
              </a:spcBef>
              <a:spcAft>
                <a:spcPts val="0"/>
              </a:spcAft>
              <a:buClr>
                <a:schemeClr val="accent1"/>
              </a:buClr>
              <a:buSzPts val="1600"/>
              <a:buFont typeface="Noto Sans Symbols"/>
              <a:buChar char="▪"/>
            </a:pPr>
            <a:r>
              <a:rPr b="1" lang="en-US" sz="1600">
                <a:solidFill>
                  <a:srgbClr val="000000"/>
                </a:solidFill>
                <a:latin typeface="Arial"/>
                <a:ea typeface="Arial"/>
                <a:cs typeface="Arial"/>
                <a:sym typeface="Arial"/>
              </a:rPr>
              <a:t>RFA-CA-22-050</a:t>
            </a:r>
            <a:r>
              <a:rPr lang="en-US" sz="1600">
                <a:solidFill>
                  <a:srgbClr val="000000"/>
                </a:solidFill>
                <a:latin typeface="Arial"/>
                <a:ea typeface="Arial"/>
                <a:cs typeface="Arial"/>
                <a:sym typeface="Arial"/>
              </a:rPr>
              <a:t> (R01 Clinical Trial Optional), </a:t>
            </a:r>
            <a:r>
              <a:rPr lang="en-US" sz="1600" u="sng">
                <a:solidFill>
                  <a:srgbClr val="000000"/>
                </a:solidFill>
                <a:latin typeface="Arial"/>
                <a:ea typeface="Arial"/>
                <a:cs typeface="Arial"/>
                <a:sym typeface="Arial"/>
                <a:hlinkClick r:id="rId6">
                  <a:extLst>
                    <a:ext uri="{A12FA001-AC4F-418D-AE19-62706E023703}">
                      <ahyp:hlinkClr val="tx"/>
                    </a:ext>
                  </a:extLst>
                </a:hlinkClick>
              </a:rPr>
              <a:t>https://grants.nih.gov/grants/guide/rfa-files/RFA-CA-22-050.html</a:t>
            </a:r>
            <a:r>
              <a:rPr lang="en-US" sz="1600">
                <a:solidFill>
                  <a:srgbClr val="000000"/>
                </a:solidFill>
                <a:latin typeface="Arial"/>
                <a:ea typeface="Arial"/>
                <a:cs typeface="Arial"/>
                <a:sym typeface="Arial"/>
              </a:rPr>
              <a:t> </a:t>
            </a:r>
            <a:endParaRPr/>
          </a:p>
          <a:p>
            <a:pPr indent="-228600" lvl="0" marL="228600" marR="0" rtl="0" algn="l">
              <a:spcBef>
                <a:spcPts val="1800"/>
              </a:spcBef>
              <a:spcAft>
                <a:spcPts val="0"/>
              </a:spcAft>
              <a:buClr>
                <a:schemeClr val="accent1"/>
              </a:buClr>
              <a:buSzPts val="1600"/>
              <a:buFont typeface="Noto Sans Symbols"/>
              <a:buChar char="▪"/>
            </a:pPr>
            <a:r>
              <a:rPr lang="en-US" sz="1600">
                <a:solidFill>
                  <a:srgbClr val="000000"/>
                </a:solidFill>
                <a:latin typeface="Arial"/>
                <a:ea typeface="Arial"/>
                <a:cs typeface="Arial"/>
                <a:sym typeface="Arial"/>
              </a:rPr>
              <a:t>ESI R01 applicants from diverse backgrounds, including those from groups identified as underrepresented (</a:t>
            </a:r>
            <a:r>
              <a:rPr b="1" lang="en-US" sz="1600">
                <a:solidFill>
                  <a:srgbClr val="000000"/>
                </a:solidFill>
                <a:latin typeface="Arial"/>
                <a:ea typeface="Arial"/>
                <a:cs typeface="Arial"/>
                <a:sym typeface="Arial"/>
              </a:rPr>
              <a:t>NOT-OD-20-031</a:t>
            </a:r>
            <a:r>
              <a:rPr lang="en-US" sz="1600">
                <a:solidFill>
                  <a:srgbClr val="000000"/>
                </a:solidFill>
                <a:latin typeface="Arial"/>
                <a:ea typeface="Arial"/>
                <a:cs typeface="Arial"/>
                <a:sym typeface="Arial"/>
              </a:rPr>
              <a:t>) in the biomedical, clinical, behavioral, and social sciences research workforce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2013-05-02T18:01:03Z</dcterms:created>
  <dc:creator>Sapient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