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8"/>
  </p:notesMasterIdLst>
  <p:handoutMasterIdLst>
    <p:handoutMasterId r:id="rId39"/>
  </p:handoutMasterIdLst>
  <p:sldIdLst>
    <p:sldId id="329" r:id="rId2"/>
    <p:sldId id="333" r:id="rId3"/>
    <p:sldId id="320" r:id="rId4"/>
    <p:sldId id="324" r:id="rId5"/>
    <p:sldId id="325" r:id="rId6"/>
    <p:sldId id="326" r:id="rId7"/>
    <p:sldId id="330" r:id="rId8"/>
    <p:sldId id="287" r:id="rId9"/>
    <p:sldId id="271" r:id="rId10"/>
    <p:sldId id="290" r:id="rId11"/>
    <p:sldId id="304" r:id="rId12"/>
    <p:sldId id="306" r:id="rId13"/>
    <p:sldId id="291" r:id="rId14"/>
    <p:sldId id="308" r:id="rId15"/>
    <p:sldId id="292" r:id="rId16"/>
    <p:sldId id="272" r:id="rId17"/>
    <p:sldId id="310" r:id="rId18"/>
    <p:sldId id="294" r:id="rId19"/>
    <p:sldId id="314" r:id="rId20"/>
    <p:sldId id="315" r:id="rId21"/>
    <p:sldId id="316" r:id="rId22"/>
    <p:sldId id="317" r:id="rId23"/>
    <p:sldId id="285" r:id="rId24"/>
    <p:sldId id="311" r:id="rId25"/>
    <p:sldId id="296" r:id="rId26"/>
    <p:sldId id="319" r:id="rId27"/>
    <p:sldId id="297" r:id="rId28"/>
    <p:sldId id="298" r:id="rId29"/>
    <p:sldId id="299" r:id="rId30"/>
    <p:sldId id="300" r:id="rId31"/>
    <p:sldId id="312" r:id="rId32"/>
    <p:sldId id="302" r:id="rId33"/>
    <p:sldId id="331" r:id="rId34"/>
    <p:sldId id="327" r:id="rId35"/>
    <p:sldId id="280" r:id="rId36"/>
    <p:sldId id="318" r:id="rId37"/>
  </p:sldIdLst>
  <p:sldSz cx="12192000" cy="6858000"/>
  <p:notesSz cx="7010400" cy="92964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Anh (Kim) (Kim)" initials="NA((" lastIdx="1" clrIdx="0">
    <p:extLst>
      <p:ext uri="{19B8F6BF-5375-455C-9EA6-DF929625EA0E}">
        <p15:presenceInfo xmlns:p15="http://schemas.microsoft.com/office/powerpoint/2012/main" userId="S-1-5-21-2095401915-1854694151-564218192-4318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F84"/>
    <a:srgbClr val="0082BA"/>
    <a:srgbClr val="FFFF00"/>
    <a:srgbClr val="702082"/>
    <a:srgbClr val="DC8633"/>
    <a:srgbClr val="84BD00"/>
    <a:srgbClr val="6BBBAE"/>
    <a:srgbClr val="7DA1C4"/>
    <a:srgbClr val="F2AF3C"/>
    <a:srgbClr val="1B9E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207383-00FB-5A9F-4218-1EDCC3DC9AEB}" v="8" dt="2022-09-03T23:06:18.057"/>
    <p1510:client id="{61FAA23E-CBBA-A213-0B3C-5784BE92C692}" v="1" dt="2022-09-03T22:52:05.669"/>
    <p1510:client id="{880E34A3-7CED-42E9-AC8A-4A8F261EAF92}" v="85" dt="2023-01-03T19:45:21.317"/>
    <p1510:client id="{C36EF42E-7C12-6347-AEE7-7C0F9F836863}" v="42" dt="2022-09-03T23:09:27.0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80581" autoAdjust="0"/>
  </p:normalViewPr>
  <p:slideViewPr>
    <p:cSldViewPr showGuides="1">
      <p:cViewPr varScale="1">
        <p:scale>
          <a:sx n="93" d="100"/>
          <a:sy n="93" d="100"/>
        </p:scale>
        <p:origin x="984" y="78"/>
      </p:cViewPr>
      <p:guideLst>
        <p:guide orient="horz" pos="2160"/>
        <p:guide pos="3840"/>
      </p:guideLst>
    </p:cSldViewPr>
  </p:slideViewPr>
  <p:notesTextViewPr>
    <p:cViewPr>
      <p:scale>
        <a:sx n="1" d="1"/>
        <a:sy n="1" d="1"/>
      </p:scale>
      <p:origin x="0" y="0"/>
    </p:cViewPr>
  </p:notesTextViewPr>
  <p:notesViewPr>
    <p:cSldViewPr showGuides="1">
      <p:cViewPr varScale="1">
        <p:scale>
          <a:sx n="85" d="100"/>
          <a:sy n="85"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ko-KR" altLang="en-US"/>
          </a:p>
        </p:txBody>
      </p:sp>
      <p:sp>
        <p:nvSpPr>
          <p:cNvPr id="3" name="날짜 개체 틀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5197D3F-F1FC-4946-AA84-D6277393C902}" type="datetimeFigureOut">
              <a:rPr lang="ko-KR" altLang="en-US" smtClean="0"/>
              <a:t>2023-01-04</a:t>
            </a:fld>
            <a:endParaRPr lang="ko-KR" altLang="en-US"/>
          </a:p>
        </p:txBody>
      </p:sp>
      <p:sp>
        <p:nvSpPr>
          <p:cNvPr id="4" name="바닥글 개체 틀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ko-KR" altLang="en-US"/>
          </a:p>
        </p:txBody>
      </p:sp>
    </p:spTree>
    <p:extLst>
      <p:ext uri="{BB962C8B-B14F-4D97-AF65-F5344CB8AC3E}">
        <p14:creationId xmlns:p14="http://schemas.microsoft.com/office/powerpoint/2010/main" val="1711656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날짜 개체 틀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E90E683-C4D1-4C87-A1DA-86995268B505}" type="datetimeFigureOut">
              <a:rPr lang="en-US" smtClean="0"/>
              <a:t>1/4/2023</a:t>
            </a:fld>
            <a:endParaRPr lang="en-US"/>
          </a:p>
        </p:txBody>
      </p:sp>
      <p:sp>
        <p:nvSpPr>
          <p:cNvPr id="4" name="슬라이드 이미지 개체 틀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슬라이드 노트 개체 틀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6" name="바닥글 개체 틀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슬라이드 번호 개체 틀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DBE349D-6697-431A-8965-123EE0AFFA08}" type="slidenum">
              <a:rPr lang="en-US" smtClean="0"/>
              <a:t>‹#›</a:t>
            </a:fld>
            <a:endParaRPr lang="en-US"/>
          </a:p>
        </p:txBody>
      </p:sp>
    </p:spTree>
    <p:extLst>
      <p:ext uri="{BB962C8B-B14F-4D97-AF65-F5344CB8AC3E}">
        <p14:creationId xmlns:p14="http://schemas.microsoft.com/office/powerpoint/2010/main" val="3119018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BE349D-6697-431A-8965-123EE0AFFA08}" type="slidenum">
              <a:rPr lang="en-US" smtClean="0"/>
              <a:t>3</a:t>
            </a:fld>
            <a:endParaRPr lang="en-US"/>
          </a:p>
        </p:txBody>
      </p:sp>
    </p:spTree>
    <p:extLst>
      <p:ext uri="{BB962C8B-B14F-4D97-AF65-F5344CB8AC3E}">
        <p14:creationId xmlns:p14="http://schemas.microsoft.com/office/powerpoint/2010/main" val="2057736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16-year-old girl was initially diagnosed with osteosarcoma in 2010, later had 4 recurrences in the span of 2 years, involving bilateral lungs that failed to respond to multiple lines of therapies. She was infused with HER2 CAR T cells 8 weeks after resection of a 10 cm pleural based pulmonary metastasis which on histopathology had positive surgical margins. </a:t>
            </a:r>
          </a:p>
          <a:p>
            <a:r>
              <a:rPr lang="en-US" dirty="0"/>
              <a:t>A persistent left lung nodule (~0.5 cm) was resected 13 months post-infusion and showed no tumor. </a:t>
            </a:r>
          </a:p>
          <a:p>
            <a:r>
              <a:rPr lang="en-US" dirty="0"/>
              <a:t>She remained without disease progression or recurrence for 3.5 years. The recurrent tumor in the right lung was HER2 negative. </a:t>
            </a:r>
            <a:r>
              <a:rPr lang="en-US" dirty="0" err="1"/>
              <a:t>Vimentin</a:t>
            </a:r>
            <a:r>
              <a:rPr lang="en-US" dirty="0"/>
              <a:t> staining was used to assess for potential antigen loss during tumor processing and was positive. </a:t>
            </a:r>
          </a:p>
          <a:p>
            <a:endParaRPr lang="en-US" dirty="0"/>
          </a:p>
        </p:txBody>
      </p:sp>
      <p:sp>
        <p:nvSpPr>
          <p:cNvPr id="4" name="Slide Number Placeholder 3"/>
          <p:cNvSpPr>
            <a:spLocks noGrp="1"/>
          </p:cNvSpPr>
          <p:nvPr>
            <p:ph type="sldNum" sz="quarter" idx="10"/>
          </p:nvPr>
        </p:nvSpPr>
        <p:spPr/>
        <p:txBody>
          <a:bodyPr/>
          <a:lstStyle/>
          <a:p>
            <a:fld id="{5DBE349D-6697-431A-8965-123EE0AFFA08}" type="slidenum">
              <a:rPr lang="en-US" smtClean="0"/>
              <a:t>23</a:t>
            </a:fld>
            <a:endParaRPr lang="en-US"/>
          </a:p>
        </p:txBody>
      </p:sp>
    </p:spTree>
    <p:extLst>
      <p:ext uri="{BB962C8B-B14F-4D97-AF65-F5344CB8AC3E}">
        <p14:creationId xmlns:p14="http://schemas.microsoft.com/office/powerpoint/2010/main" val="3697700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BE349D-6697-431A-8965-123EE0AFFA08}" type="slidenum">
              <a:rPr lang="en-US" smtClean="0"/>
              <a:t>24</a:t>
            </a:fld>
            <a:endParaRPr lang="en-US"/>
          </a:p>
        </p:txBody>
      </p:sp>
    </p:spTree>
    <p:extLst>
      <p:ext uri="{BB962C8B-B14F-4D97-AF65-F5344CB8AC3E}">
        <p14:creationId xmlns:p14="http://schemas.microsoft.com/office/powerpoint/2010/main" val="3422605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BE349D-6697-431A-8965-123EE0AFFA08}" type="slidenum">
              <a:rPr lang="en-US" smtClean="0"/>
              <a:t>25</a:t>
            </a:fld>
            <a:endParaRPr lang="en-US"/>
          </a:p>
        </p:txBody>
      </p:sp>
    </p:spTree>
    <p:extLst>
      <p:ext uri="{BB962C8B-B14F-4D97-AF65-F5344CB8AC3E}">
        <p14:creationId xmlns:p14="http://schemas.microsoft.com/office/powerpoint/2010/main" val="2830277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cCR</a:t>
            </a:r>
            <a:r>
              <a:rPr lang="en-US" dirty="0"/>
              <a:t> </a:t>
            </a:r>
            <a:r>
              <a:rPr lang="en-US"/>
              <a:t>= </a:t>
            </a:r>
            <a:r>
              <a:rPr lang="en-US" sz="1200" kern="1200">
                <a:solidFill>
                  <a:schemeClr val="tx1"/>
                </a:solidFill>
                <a:effectLst/>
                <a:latin typeface="+mn-lt"/>
                <a:ea typeface="+mn-ea"/>
                <a:cs typeface="+mn-cs"/>
              </a:rPr>
              <a:t>Continuing Complete Response </a:t>
            </a:r>
            <a:endParaRPr lang="en-US" dirty="0"/>
          </a:p>
        </p:txBody>
      </p:sp>
      <p:sp>
        <p:nvSpPr>
          <p:cNvPr id="4" name="Slide Number Placeholder 3"/>
          <p:cNvSpPr>
            <a:spLocks noGrp="1"/>
          </p:cNvSpPr>
          <p:nvPr>
            <p:ph type="sldNum" sz="quarter" idx="10"/>
          </p:nvPr>
        </p:nvSpPr>
        <p:spPr/>
        <p:txBody>
          <a:bodyPr/>
          <a:lstStyle/>
          <a:p>
            <a:fld id="{5DBE349D-6697-431A-8965-123EE0AFFA08}" type="slidenum">
              <a:rPr lang="en-US" smtClean="0"/>
              <a:t>26</a:t>
            </a:fld>
            <a:endParaRPr lang="en-US"/>
          </a:p>
        </p:txBody>
      </p:sp>
    </p:spTree>
    <p:extLst>
      <p:ext uri="{BB962C8B-B14F-4D97-AF65-F5344CB8AC3E}">
        <p14:creationId xmlns:p14="http://schemas.microsoft.com/office/powerpoint/2010/main" val="2132541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BE349D-6697-431A-8965-123EE0AFFA08}" type="slidenum">
              <a:rPr lang="en-US" smtClean="0"/>
              <a:t>27</a:t>
            </a:fld>
            <a:endParaRPr lang="en-US"/>
          </a:p>
        </p:txBody>
      </p:sp>
    </p:spTree>
    <p:extLst>
      <p:ext uri="{BB962C8B-B14F-4D97-AF65-F5344CB8AC3E}">
        <p14:creationId xmlns:p14="http://schemas.microsoft.com/office/powerpoint/2010/main" val="2436428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BE349D-6697-431A-8965-123EE0AFFA08}" type="slidenum">
              <a:rPr lang="en-US" smtClean="0"/>
              <a:t>28</a:t>
            </a:fld>
            <a:endParaRPr lang="en-US"/>
          </a:p>
        </p:txBody>
      </p:sp>
    </p:spTree>
    <p:extLst>
      <p:ext uri="{BB962C8B-B14F-4D97-AF65-F5344CB8AC3E}">
        <p14:creationId xmlns:p14="http://schemas.microsoft.com/office/powerpoint/2010/main" val="3428903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BE349D-6697-431A-8965-123EE0AFFA08}" type="slidenum">
              <a:rPr lang="en-US" smtClean="0"/>
              <a:t>30</a:t>
            </a:fld>
            <a:endParaRPr lang="en-US"/>
          </a:p>
        </p:txBody>
      </p:sp>
    </p:spTree>
    <p:extLst>
      <p:ext uri="{BB962C8B-B14F-4D97-AF65-F5344CB8AC3E}">
        <p14:creationId xmlns:p14="http://schemas.microsoft.com/office/powerpoint/2010/main" val="1160688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BE349D-6697-431A-8965-123EE0AFFA08}" type="slidenum">
              <a:rPr lang="en-US" smtClean="0"/>
              <a:t>35</a:t>
            </a:fld>
            <a:endParaRPr lang="en-US"/>
          </a:p>
        </p:txBody>
      </p:sp>
    </p:spTree>
    <p:extLst>
      <p:ext uri="{BB962C8B-B14F-4D97-AF65-F5344CB8AC3E}">
        <p14:creationId xmlns:p14="http://schemas.microsoft.com/office/powerpoint/2010/main" val="1368776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t>
            </a:r>
            <a:r>
              <a:rPr lang="en-US" sz="1200" kern="1200" dirty="0">
                <a:solidFill>
                  <a:schemeClr val="tx1"/>
                </a:solidFill>
                <a:effectLst/>
                <a:latin typeface="+mn-lt"/>
                <a:ea typeface="+mn-ea"/>
                <a:cs typeface="+mn-cs"/>
              </a:rPr>
              <a:t>mention that HER2 is found on normal cells in the body</a:t>
            </a:r>
          </a:p>
          <a:p>
            <a:endParaRPr lang="en-US" dirty="0"/>
          </a:p>
          <a:p>
            <a:r>
              <a:rPr lang="en-US" dirty="0"/>
              <a:t>Human epidermal growth factor 2 or HER2 is differentially expressed in a number of solid tumors including many sarcomas and a proportion of brain tumors in children and adults. While its surface expressed at too low levels for Mab antibodies to be effective, degree of HER2 expression has been described to be associated with poorer outcomes even in some cancers that lack gene amplification. Using various pre-clinical models, Nabil has previously shown that low HER2 expressing tumors can be effectively targeted using CAR T cells. This led to the HER2 CAR T cell program at our center which is based on a FRP5-scFv derived, CD28-containing 2</a:t>
            </a:r>
            <a:r>
              <a:rPr lang="en-US" baseline="30000" dirty="0"/>
              <a:t>nd</a:t>
            </a:r>
            <a:r>
              <a:rPr lang="en-US" dirty="0"/>
              <a:t> generation CAR. </a:t>
            </a:r>
          </a:p>
          <a:p>
            <a:endParaRPr lang="en-US" dirty="0"/>
          </a:p>
          <a:p>
            <a:r>
              <a:rPr lang="en-US" b="0" i="0" dirty="0">
                <a:solidFill>
                  <a:srgbClr val="202124"/>
                </a:solidFill>
                <a:effectLst/>
                <a:latin typeface="Roboto" panose="020B0604020202020204" pitchFamily="2" charset="0"/>
              </a:rPr>
              <a:t>Herceptin binds to the </a:t>
            </a:r>
            <a:r>
              <a:rPr lang="en-US" b="0" i="0" dirty="0" err="1">
                <a:solidFill>
                  <a:srgbClr val="202124"/>
                </a:solidFill>
                <a:effectLst/>
                <a:latin typeface="Roboto" panose="020B0604020202020204" pitchFamily="2" charset="0"/>
              </a:rPr>
              <a:t>juxtamembrane</a:t>
            </a:r>
            <a:r>
              <a:rPr lang="en-US" b="0" i="0" dirty="0">
                <a:solidFill>
                  <a:srgbClr val="202124"/>
                </a:solidFill>
                <a:effectLst/>
                <a:latin typeface="Roboto" panose="020B0604020202020204" pitchFamily="2" charset="0"/>
              </a:rPr>
              <a:t> region of HER2 on the C-terminal portion of subdomain IV. </a:t>
            </a:r>
            <a:endParaRPr lang="en-US" b="0" dirty="0"/>
          </a:p>
          <a:p>
            <a:endParaRPr lang="en-US" dirty="0"/>
          </a:p>
        </p:txBody>
      </p:sp>
      <p:sp>
        <p:nvSpPr>
          <p:cNvPr id="4" name="Slide Number Placeholder 3"/>
          <p:cNvSpPr>
            <a:spLocks noGrp="1"/>
          </p:cNvSpPr>
          <p:nvPr>
            <p:ph type="sldNum" sz="quarter" idx="10"/>
          </p:nvPr>
        </p:nvSpPr>
        <p:spPr/>
        <p:txBody>
          <a:bodyPr/>
          <a:lstStyle/>
          <a:p>
            <a:fld id="{5DBE349D-6697-431A-8965-123EE0AFFA08}" type="slidenum">
              <a:rPr lang="en-US" smtClean="0"/>
              <a:t>9</a:t>
            </a:fld>
            <a:endParaRPr lang="en-US"/>
          </a:p>
        </p:txBody>
      </p:sp>
    </p:spTree>
    <p:extLst>
      <p:ext uri="{BB962C8B-B14F-4D97-AF65-F5344CB8AC3E}">
        <p14:creationId xmlns:p14="http://schemas.microsoft.com/office/powerpoint/2010/main" val="2307665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BE349D-6697-431A-8965-123EE0AFFA08}" type="slidenum">
              <a:rPr lang="en-US" smtClean="0"/>
              <a:t>11</a:t>
            </a:fld>
            <a:endParaRPr lang="en-US"/>
          </a:p>
        </p:txBody>
      </p:sp>
    </p:spTree>
    <p:extLst>
      <p:ext uri="{BB962C8B-B14F-4D97-AF65-F5344CB8AC3E}">
        <p14:creationId xmlns:p14="http://schemas.microsoft.com/office/powerpoint/2010/main" val="3543306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previously shown the safety of intravenous administration of this second generation HER2 CAR T cells in patients with advanced sarcomas. This dose escalation study consisted of 8 dose levels with 1x10e8 cells/m2 being the highest dose infused with no DLTs. </a:t>
            </a:r>
          </a:p>
          <a:p>
            <a:r>
              <a:rPr lang="en-US" dirty="0"/>
              <a:t>Infused T cells homed to the tumor site as confirmed by CD3 expression and qPCR for transgene detection in the tumor biopsies. </a:t>
            </a:r>
          </a:p>
          <a:p>
            <a:r>
              <a:rPr lang="en-US" dirty="0"/>
              <a:t>Major limitations were the lack of expansion and poor persistence of infused CAR T cells. </a:t>
            </a:r>
          </a:p>
          <a:p>
            <a:endParaRPr lang="en-US" dirty="0"/>
          </a:p>
        </p:txBody>
      </p:sp>
      <p:sp>
        <p:nvSpPr>
          <p:cNvPr id="4" name="Slide Number Placeholder 3"/>
          <p:cNvSpPr>
            <a:spLocks noGrp="1"/>
          </p:cNvSpPr>
          <p:nvPr>
            <p:ph type="sldNum" sz="quarter" idx="10"/>
          </p:nvPr>
        </p:nvSpPr>
        <p:spPr/>
        <p:txBody>
          <a:bodyPr/>
          <a:lstStyle/>
          <a:p>
            <a:fld id="{5DBE349D-6697-431A-8965-123EE0AFFA08}" type="slidenum">
              <a:rPr lang="en-US" smtClean="0"/>
              <a:t>16</a:t>
            </a:fld>
            <a:endParaRPr lang="en-US"/>
          </a:p>
        </p:txBody>
      </p:sp>
    </p:spTree>
    <p:extLst>
      <p:ext uri="{BB962C8B-B14F-4D97-AF65-F5344CB8AC3E}">
        <p14:creationId xmlns:p14="http://schemas.microsoft.com/office/powerpoint/2010/main" val="1947727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BE349D-6697-431A-8965-123EE0AFFA08}" type="slidenum">
              <a:rPr lang="en-US" smtClean="0"/>
              <a:t>17</a:t>
            </a:fld>
            <a:endParaRPr lang="en-US"/>
          </a:p>
        </p:txBody>
      </p:sp>
    </p:spTree>
    <p:extLst>
      <p:ext uri="{BB962C8B-B14F-4D97-AF65-F5344CB8AC3E}">
        <p14:creationId xmlns:p14="http://schemas.microsoft.com/office/powerpoint/2010/main" val="426345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here summarizes the characteristics of all patients treated. In summary, total 13 patients were treated in 14 enrollments. </a:t>
            </a:r>
          </a:p>
          <a:p>
            <a:r>
              <a:rPr lang="en-US" dirty="0"/>
              <a:t>12 patients were younger than 18 years of age at the time of T cell infusion, with the median age of 14 years for the study cohort.</a:t>
            </a:r>
          </a:p>
          <a:p>
            <a:r>
              <a:rPr lang="en-US" dirty="0"/>
              <a:t>Majority of the patients had osteosarcoma, followed by rhabdomyosarcoma.</a:t>
            </a:r>
          </a:p>
          <a:p>
            <a:r>
              <a:rPr lang="en-US" dirty="0"/>
              <a:t>All patients had metastatic disease at initial diagnosis or at recurrence and had disease progression after 2 or more lines of treatment. </a:t>
            </a:r>
          </a:p>
          <a:p>
            <a:endParaRPr lang="en-US" dirty="0"/>
          </a:p>
        </p:txBody>
      </p:sp>
      <p:sp>
        <p:nvSpPr>
          <p:cNvPr id="4" name="Slide Number Placeholder 3"/>
          <p:cNvSpPr>
            <a:spLocks noGrp="1"/>
          </p:cNvSpPr>
          <p:nvPr>
            <p:ph type="sldNum" sz="quarter" idx="10"/>
          </p:nvPr>
        </p:nvSpPr>
        <p:spPr/>
        <p:txBody>
          <a:bodyPr/>
          <a:lstStyle/>
          <a:p>
            <a:fld id="{5DBE349D-6697-431A-8965-123EE0AFFA08}" type="slidenum">
              <a:rPr lang="en-US" smtClean="0"/>
              <a:t>19</a:t>
            </a:fld>
            <a:endParaRPr lang="en-US"/>
          </a:p>
        </p:txBody>
      </p:sp>
    </p:spTree>
    <p:extLst>
      <p:ext uri="{BB962C8B-B14F-4D97-AF65-F5344CB8AC3E}">
        <p14:creationId xmlns:p14="http://schemas.microsoft.com/office/powerpoint/2010/main" val="4095375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Times New Roman" panose="02020603050405020304" pitchFamily="18" charset="0"/>
              </a:rPr>
              <a:t>The Table here summarizes the CRS grade by dose level including the historical controls infused with CAR T cells only. In the current cohort, 5 patients developed grade 1 CRS and 4 patients had CRS grade 2. Two patients who received CAR+ cell dose in cohort C experienced grade 3 and 4 CRS with respiratory adverse event which were considered dose limiting toxicities. All patients recovered completely from CRS. Based on the study criteria, 1x10e8 total cells/m2 infused after Flu/Cy in cohort B was determined to be the MTD. </a:t>
            </a:r>
          </a:p>
          <a:p>
            <a:endParaRPr lang="en-US" dirty="0"/>
          </a:p>
        </p:txBody>
      </p:sp>
      <p:sp>
        <p:nvSpPr>
          <p:cNvPr id="4" name="Slide Number Placeholder 3"/>
          <p:cNvSpPr>
            <a:spLocks noGrp="1"/>
          </p:cNvSpPr>
          <p:nvPr>
            <p:ph type="sldNum" sz="quarter" idx="10"/>
          </p:nvPr>
        </p:nvSpPr>
        <p:spPr/>
        <p:txBody>
          <a:bodyPr/>
          <a:lstStyle/>
          <a:p>
            <a:fld id="{5DBE349D-6697-431A-8965-123EE0AFFA08}" type="slidenum">
              <a:rPr lang="en-US" smtClean="0"/>
              <a:t>20</a:t>
            </a:fld>
            <a:endParaRPr lang="en-US"/>
          </a:p>
        </p:txBody>
      </p:sp>
    </p:spTree>
    <p:extLst>
      <p:ext uri="{BB962C8B-B14F-4D97-AF65-F5344CB8AC3E}">
        <p14:creationId xmlns:p14="http://schemas.microsoft.com/office/powerpoint/2010/main" val="4274030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All patients were evaluable for response. The table here summarizes the disease burden at the time of T cell infusion and the best response at 6 weeks post-infusion. </a:t>
            </a:r>
          </a:p>
          <a:p>
            <a:endParaRPr lang="en-US" dirty="0"/>
          </a:p>
        </p:txBody>
      </p:sp>
      <p:sp>
        <p:nvSpPr>
          <p:cNvPr id="4" name="Slide Number Placeholder 3"/>
          <p:cNvSpPr>
            <a:spLocks noGrp="1"/>
          </p:cNvSpPr>
          <p:nvPr>
            <p:ph type="sldNum" sz="quarter" idx="10"/>
          </p:nvPr>
        </p:nvSpPr>
        <p:spPr/>
        <p:txBody>
          <a:bodyPr/>
          <a:lstStyle/>
          <a:p>
            <a:fld id="{5DBE349D-6697-431A-8965-123EE0AFFA08}" type="slidenum">
              <a:rPr lang="en-US" smtClean="0"/>
              <a:t>21</a:t>
            </a:fld>
            <a:endParaRPr lang="en-US"/>
          </a:p>
        </p:txBody>
      </p:sp>
    </p:spTree>
    <p:extLst>
      <p:ext uri="{BB962C8B-B14F-4D97-AF65-F5344CB8AC3E}">
        <p14:creationId xmlns:p14="http://schemas.microsoft.com/office/powerpoint/2010/main" val="53470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 summary, of the 14 enrollments, 4 had stable disease lasting from 3.4 to 9 months, 3 had complete response and 7 had progressive disease at 6-week evaluation. At the time of last follow up, 3 patients are alive, and one patient remains without disease. At the maximum tolerated dose infused in cohort C, 66% of the patients had clinical benefit and the median overall survival was 16 months.</a:t>
            </a:r>
          </a:p>
          <a:p>
            <a:endParaRPr lang="en-US" dirty="0"/>
          </a:p>
        </p:txBody>
      </p:sp>
      <p:sp>
        <p:nvSpPr>
          <p:cNvPr id="4" name="Slide Number Placeholder 3"/>
          <p:cNvSpPr>
            <a:spLocks noGrp="1"/>
          </p:cNvSpPr>
          <p:nvPr>
            <p:ph type="sldNum" sz="quarter" idx="10"/>
          </p:nvPr>
        </p:nvSpPr>
        <p:spPr/>
        <p:txBody>
          <a:bodyPr/>
          <a:lstStyle/>
          <a:p>
            <a:fld id="{5DBE349D-6697-431A-8965-123EE0AFFA08}" type="slidenum">
              <a:rPr lang="en-US" smtClean="0"/>
              <a:t>22</a:t>
            </a:fld>
            <a:endParaRPr lang="en-US"/>
          </a:p>
        </p:txBody>
      </p:sp>
    </p:spTree>
    <p:extLst>
      <p:ext uri="{BB962C8B-B14F-4D97-AF65-F5344CB8AC3E}">
        <p14:creationId xmlns:p14="http://schemas.microsoft.com/office/powerpoint/2010/main" val="1150906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CD7277D4-64A0-D7EF-105A-32F6DF3A8F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텍스트 개체 틀 4"/>
          <p:cNvSpPr>
            <a:spLocks noGrp="1"/>
          </p:cNvSpPr>
          <p:nvPr>
            <p:ph type="body" sz="quarter" idx="10" hasCustomPrompt="1"/>
          </p:nvPr>
        </p:nvSpPr>
        <p:spPr>
          <a:xfrm>
            <a:off x="838771" y="2132856"/>
            <a:ext cx="8137549" cy="1296615"/>
          </a:xfrm>
          <a:prstGeom prst="rect">
            <a:avLst/>
          </a:prstGeom>
        </p:spPr>
        <p:txBody>
          <a:bodyPr anchor="ctr"/>
          <a:lstStyle>
            <a:lvl1pPr marL="0" indent="0" latinLnBrk="0">
              <a:buNone/>
              <a:defRPr sz="3600" b="1" baseline="0">
                <a:solidFill>
                  <a:srgbClr val="702082"/>
                </a:solidFill>
                <a:latin typeface="Calibri" panose="020F0502020204030204" pitchFamily="34" charset="0"/>
              </a:defRPr>
            </a:lvl1pPr>
          </a:lstStyle>
          <a:p>
            <a:pPr lvl="0"/>
            <a:r>
              <a:rPr lang="en-US" altLang="ko-KR" dirty="0"/>
              <a:t>KIC 2022 PowerPoint</a:t>
            </a:r>
            <a:br>
              <a:rPr lang="en-US" altLang="ko-KR" dirty="0"/>
            </a:br>
            <a:r>
              <a:rPr lang="en-US" altLang="ko-KR" dirty="0"/>
              <a:t>Presentation Template(Calibri, 36 point)</a:t>
            </a:r>
            <a:endParaRPr lang="ko-KR" altLang="en-US" dirty="0"/>
          </a:p>
        </p:txBody>
      </p:sp>
      <p:sp>
        <p:nvSpPr>
          <p:cNvPr id="20" name="텍스트 개체 틀 19"/>
          <p:cNvSpPr>
            <a:spLocks noGrp="1"/>
          </p:cNvSpPr>
          <p:nvPr>
            <p:ph type="body" sz="quarter" idx="11" hasCustomPrompt="1"/>
          </p:nvPr>
        </p:nvSpPr>
        <p:spPr>
          <a:xfrm>
            <a:off x="5879977" y="4437063"/>
            <a:ext cx="4752628" cy="431800"/>
          </a:xfrm>
          <a:prstGeom prst="rect">
            <a:avLst/>
          </a:prstGeom>
        </p:spPr>
        <p:txBody>
          <a:bodyPr/>
          <a:lstStyle>
            <a:lvl1pPr marL="0" indent="0" algn="r" latinLnBrk="0">
              <a:buNone/>
              <a:defRPr sz="2600" b="1" baseline="0">
                <a:latin typeface="Calibri" panose="020F0502020204030204" pitchFamily="34" charset="0"/>
              </a:defRPr>
            </a:lvl1pPr>
          </a:lstStyle>
          <a:p>
            <a:pPr lvl="0"/>
            <a:r>
              <a:rPr lang="en-US" altLang="ko-KR" dirty="0"/>
              <a:t>Name(Calibri, 26 point)</a:t>
            </a:r>
            <a:endParaRPr lang="ko-KR" altLang="en-US" dirty="0"/>
          </a:p>
        </p:txBody>
      </p:sp>
      <p:sp>
        <p:nvSpPr>
          <p:cNvPr id="26" name="텍스트 개체 틀 19"/>
          <p:cNvSpPr>
            <a:spLocks noGrp="1"/>
          </p:cNvSpPr>
          <p:nvPr>
            <p:ph type="body" sz="quarter" idx="12" hasCustomPrompt="1"/>
          </p:nvPr>
        </p:nvSpPr>
        <p:spPr>
          <a:xfrm>
            <a:off x="4439816" y="5004866"/>
            <a:ext cx="6192789" cy="431800"/>
          </a:xfrm>
          <a:prstGeom prst="rect">
            <a:avLst/>
          </a:prstGeom>
        </p:spPr>
        <p:txBody>
          <a:bodyPr/>
          <a:lstStyle>
            <a:lvl1pPr marL="0" indent="0" algn="r" latinLnBrk="0">
              <a:buNone/>
              <a:defRPr sz="2400" b="1" baseline="0">
                <a:latin typeface="Calibri" panose="020F0502020204030204" pitchFamily="34" charset="0"/>
              </a:defRPr>
            </a:lvl1pPr>
          </a:lstStyle>
          <a:p>
            <a:pPr lvl="0"/>
            <a:r>
              <a:rPr lang="en-US" altLang="ko-KR" dirty="0"/>
              <a:t>Position, Organization (Calibri, 24 point)</a:t>
            </a:r>
            <a:endParaRPr lang="ko-KR" altLang="en-US" dirty="0"/>
          </a:p>
        </p:txBody>
      </p:sp>
      <p:grpSp>
        <p:nvGrpSpPr>
          <p:cNvPr id="10" name="그룹 9">
            <a:extLst>
              <a:ext uri="{FF2B5EF4-FFF2-40B4-BE49-F238E27FC236}">
                <a16:creationId xmlns:a16="http://schemas.microsoft.com/office/drawing/2014/main" id="{6AD4E083-113F-8832-3806-DAC846B9FC6E}"/>
              </a:ext>
            </a:extLst>
          </p:cNvPr>
          <p:cNvGrpSpPr/>
          <p:nvPr userDrawn="1"/>
        </p:nvGrpSpPr>
        <p:grpSpPr>
          <a:xfrm>
            <a:off x="8040216" y="5949280"/>
            <a:ext cx="3783677" cy="576064"/>
            <a:chOff x="8040216" y="5949280"/>
            <a:chExt cx="3783677" cy="576064"/>
          </a:xfrm>
        </p:grpSpPr>
        <p:sp>
          <p:nvSpPr>
            <p:cNvPr id="8" name="직사각형 7">
              <a:extLst>
                <a:ext uri="{FF2B5EF4-FFF2-40B4-BE49-F238E27FC236}">
                  <a16:creationId xmlns:a16="http://schemas.microsoft.com/office/drawing/2014/main" id="{49FD4BE9-C274-2A12-D4AA-78BEC899FE21}"/>
                </a:ext>
              </a:extLst>
            </p:cNvPr>
            <p:cNvSpPr/>
            <p:nvPr userDrawn="1"/>
          </p:nvSpPr>
          <p:spPr>
            <a:xfrm>
              <a:off x="8040216" y="5949280"/>
              <a:ext cx="3744416"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7" name="그림 6">
              <a:extLst>
                <a:ext uri="{FF2B5EF4-FFF2-40B4-BE49-F238E27FC236}">
                  <a16:creationId xmlns:a16="http://schemas.microsoft.com/office/drawing/2014/main" id="{CBE951B0-6AA0-2C77-8D0F-7C87FF60DA37}"/>
                </a:ext>
              </a:extLst>
            </p:cNvPr>
            <p:cNvPicPr>
              <a:picLocks noChangeAspect="1"/>
            </p:cNvPicPr>
            <p:nvPr userDrawn="1"/>
          </p:nvPicPr>
          <p:blipFill>
            <a:blip r:embed="rId3"/>
            <a:stretch>
              <a:fillRect/>
            </a:stretch>
          </p:blipFill>
          <p:spPr>
            <a:xfrm>
              <a:off x="8760296" y="5982004"/>
              <a:ext cx="3063597" cy="543340"/>
            </a:xfrm>
            <a:prstGeom prst="rect">
              <a:avLst/>
            </a:prstGeom>
          </p:spPr>
        </p:pic>
      </p:grpSp>
    </p:spTree>
    <p:extLst>
      <p:ext uri="{BB962C8B-B14F-4D97-AF65-F5344CB8AC3E}">
        <p14:creationId xmlns:p14="http://schemas.microsoft.com/office/powerpoint/2010/main" val="606568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eme Page">
    <p:spTree>
      <p:nvGrpSpPr>
        <p:cNvPr id="1" name=""/>
        <p:cNvGrpSpPr/>
        <p:nvPr/>
      </p:nvGrpSpPr>
      <p:grpSpPr>
        <a:xfrm>
          <a:off x="0" y="0"/>
          <a:ext cx="0" cy="0"/>
          <a:chOff x="0" y="0"/>
          <a:chExt cx="0" cy="0"/>
        </a:xfrm>
      </p:grpSpPr>
      <p:sp>
        <p:nvSpPr>
          <p:cNvPr id="2" name="텍스트 개체 틀 14">
            <a:extLst>
              <a:ext uri="{FF2B5EF4-FFF2-40B4-BE49-F238E27FC236}">
                <a16:creationId xmlns:a16="http://schemas.microsoft.com/office/drawing/2014/main" id="{A440376C-0E4E-4E5E-A42B-C6BE79B15946}"/>
              </a:ext>
            </a:extLst>
          </p:cNvPr>
          <p:cNvSpPr>
            <a:spLocks noGrp="1"/>
          </p:cNvSpPr>
          <p:nvPr>
            <p:ph type="body" sz="quarter" idx="13" hasCustomPrompt="1"/>
          </p:nvPr>
        </p:nvSpPr>
        <p:spPr>
          <a:xfrm>
            <a:off x="551384" y="249958"/>
            <a:ext cx="9113838" cy="586754"/>
          </a:xfrm>
          <a:prstGeom prst="rect">
            <a:avLst/>
          </a:prstGeom>
        </p:spPr>
        <p:txBody>
          <a:bodyPr anchor="ctr">
            <a:normAutofit/>
          </a:bodyPr>
          <a:lstStyle>
            <a:lvl1pPr marL="0" indent="0" latinLnBrk="0">
              <a:buNone/>
              <a:tabLst>
                <a:tab pos="2057400" algn="l"/>
              </a:tabLst>
              <a:defRPr sz="3200" b="1" baseline="0">
                <a:solidFill>
                  <a:schemeClr val="tx1"/>
                </a:solidFill>
                <a:latin typeface="+mj-lt"/>
              </a:defRPr>
            </a:lvl1pPr>
          </a:lstStyle>
          <a:p>
            <a:pPr lvl="0"/>
            <a:r>
              <a:rPr lang="en-US" altLang="ko-KR" dirty="0">
                <a:latin typeface="+mj-lt"/>
              </a:rPr>
              <a:t>Title(Calibri, 32 point)</a:t>
            </a:r>
            <a:endParaRPr lang="ko-KR" altLang="en-US" dirty="0"/>
          </a:p>
        </p:txBody>
      </p:sp>
    </p:spTree>
    <p:extLst>
      <p:ext uri="{BB962C8B-B14F-4D97-AF65-F5344CB8AC3E}">
        <p14:creationId xmlns:p14="http://schemas.microsoft.com/office/powerpoint/2010/main" val="3430283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73D703-9ACB-4C24-93C7-7595172132C5}" type="datetimeFigureOut">
              <a:rPr lang="en-US" smtClean="0"/>
              <a:t>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C33068-DA45-4272-9EF7-6B6B6FC6FF45}" type="slidenum">
              <a:rPr lang="en-US" smtClean="0"/>
              <a:t>‹#›</a:t>
            </a:fld>
            <a:endParaRPr lang="en-US"/>
          </a:p>
        </p:txBody>
      </p:sp>
    </p:spTree>
    <p:extLst>
      <p:ext uri="{BB962C8B-B14F-4D97-AF65-F5344CB8AC3E}">
        <p14:creationId xmlns:p14="http://schemas.microsoft.com/office/powerpoint/2010/main" val="1376900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5CCC2B3F-9063-3800-D0D7-A4CCE20421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제목 1"/>
          <p:cNvSpPr>
            <a:spLocks noGrp="1"/>
          </p:cNvSpPr>
          <p:nvPr>
            <p:ph type="title" hasCustomPrompt="1"/>
          </p:nvPr>
        </p:nvSpPr>
        <p:spPr>
          <a:xfrm>
            <a:off x="615826" y="2132856"/>
            <a:ext cx="9656638" cy="1296144"/>
          </a:xfrm>
          <a:prstGeom prst="rect">
            <a:avLst/>
          </a:prstGeom>
        </p:spPr>
        <p:txBody>
          <a:bodyPr anchor="ctr">
            <a:normAutofit/>
          </a:bodyPr>
          <a:lstStyle>
            <a:lvl1pPr latinLnBrk="0">
              <a:defRPr sz="3200" b="1" baseline="0">
                <a:solidFill>
                  <a:schemeClr val="bg1"/>
                </a:solidFill>
                <a:latin typeface="+mj-lt"/>
              </a:defRPr>
            </a:lvl1pPr>
          </a:lstStyle>
          <a:p>
            <a:r>
              <a:rPr lang="en-US" altLang="ko-KR" dirty="0"/>
              <a:t>Section Divider(Calibri, 32 point)</a:t>
            </a:r>
            <a:endParaRPr lang="ko-KR" altLang="en-US" dirty="0"/>
          </a:p>
        </p:txBody>
      </p:sp>
      <p:sp>
        <p:nvSpPr>
          <p:cNvPr id="3" name="텍스트 개체 틀 2"/>
          <p:cNvSpPr>
            <a:spLocks noGrp="1"/>
          </p:cNvSpPr>
          <p:nvPr>
            <p:ph type="body" idx="1" hasCustomPrompt="1"/>
          </p:nvPr>
        </p:nvSpPr>
        <p:spPr>
          <a:xfrm>
            <a:off x="2855640" y="3861048"/>
            <a:ext cx="8280920" cy="1340769"/>
          </a:xfrm>
          <a:prstGeom prst="rect">
            <a:avLst/>
          </a:prstGeom>
        </p:spPr>
        <p:txBody>
          <a:bodyPr anchor="ctr"/>
          <a:lstStyle>
            <a:lvl1pPr marL="0" indent="0" latinLnBrk="0">
              <a:buNone/>
              <a:defRPr sz="3000" baseline="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ko-KR" dirty="0"/>
              <a:t>Section’s Explanation(Calibri, 30 point)</a:t>
            </a:r>
            <a:endParaRPr lang="ko-KR" altLang="en-US" dirty="0"/>
          </a:p>
        </p:txBody>
      </p:sp>
    </p:spTree>
    <p:extLst>
      <p:ext uri="{BB962C8B-B14F-4D97-AF65-F5344CB8AC3E}">
        <p14:creationId xmlns:p14="http://schemas.microsoft.com/office/powerpoint/2010/main" val="3347285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ext">
    <p:spTree>
      <p:nvGrpSpPr>
        <p:cNvPr id="1" name=""/>
        <p:cNvGrpSpPr/>
        <p:nvPr/>
      </p:nvGrpSpPr>
      <p:grpSpPr>
        <a:xfrm>
          <a:off x="0" y="0"/>
          <a:ext cx="0" cy="0"/>
          <a:chOff x="0" y="0"/>
          <a:chExt cx="0" cy="0"/>
        </a:xfrm>
      </p:grpSpPr>
      <p:sp>
        <p:nvSpPr>
          <p:cNvPr id="4" name="텍스트 개체 틀 3"/>
          <p:cNvSpPr>
            <a:spLocks noGrp="1"/>
          </p:cNvSpPr>
          <p:nvPr>
            <p:ph type="body" sz="quarter" idx="14" hasCustomPrompt="1"/>
          </p:nvPr>
        </p:nvSpPr>
        <p:spPr>
          <a:xfrm>
            <a:off x="551384" y="1124744"/>
            <a:ext cx="11089754" cy="5184576"/>
          </a:xfrm>
          <a:prstGeom prst="rect">
            <a:avLst/>
          </a:prstGeom>
        </p:spPr>
        <p:txBody>
          <a:bodyPr/>
          <a:lstStyle>
            <a:lvl1pPr marL="0" indent="0" latinLnBrk="0">
              <a:buNone/>
              <a:defRPr baseline="0"/>
            </a:lvl1pPr>
          </a:lstStyle>
          <a:p>
            <a:pPr marL="265113" lvl="0" indent="-265113">
              <a:buFont typeface="Wingdings" panose="05000000000000000000" pitchFamily="2" charset="2"/>
              <a:buChar char="§"/>
            </a:pPr>
            <a:r>
              <a:rPr lang="en-US" altLang="ko-KR" dirty="0">
                <a:latin typeface="Calibri" panose="020F0502020204030204" pitchFamily="34" charset="0"/>
                <a:cs typeface="Calibri" panose="020F0502020204030204" pitchFamily="34" charset="0"/>
              </a:rPr>
              <a:t>Primary text font size : 28 point</a:t>
            </a:r>
          </a:p>
          <a:p>
            <a:pPr lvl="1"/>
            <a:r>
              <a:rPr lang="en-US" altLang="ko-KR" dirty="0">
                <a:latin typeface="Calibri" panose="020F0502020204030204" pitchFamily="34" charset="0"/>
                <a:cs typeface="Calibri" panose="020F0502020204030204" pitchFamily="34" charset="0"/>
              </a:rPr>
              <a:t>Secondary text font size : 24 point </a:t>
            </a:r>
          </a:p>
          <a:p>
            <a:pPr lvl="2">
              <a:buFontTx/>
              <a:buChar char="-"/>
            </a:pPr>
            <a:r>
              <a:rPr lang="en-US" altLang="ko-KR" dirty="0">
                <a:latin typeface="Calibri" panose="020F0502020204030204" pitchFamily="34" charset="0"/>
                <a:cs typeface="Calibri" panose="020F0502020204030204" pitchFamily="34" charset="0"/>
              </a:rPr>
              <a:t>All other text font size should be at least 20 point</a:t>
            </a:r>
          </a:p>
        </p:txBody>
      </p:sp>
      <p:sp>
        <p:nvSpPr>
          <p:cNvPr id="6" name="텍스트 개체 틀 14"/>
          <p:cNvSpPr>
            <a:spLocks noGrp="1"/>
          </p:cNvSpPr>
          <p:nvPr>
            <p:ph type="body" sz="quarter" idx="13" hasCustomPrompt="1"/>
          </p:nvPr>
        </p:nvSpPr>
        <p:spPr>
          <a:xfrm>
            <a:off x="551384" y="249958"/>
            <a:ext cx="9113838" cy="586754"/>
          </a:xfrm>
          <a:prstGeom prst="rect">
            <a:avLst/>
          </a:prstGeom>
        </p:spPr>
        <p:txBody>
          <a:bodyPr anchor="ctr">
            <a:normAutofit/>
          </a:bodyPr>
          <a:lstStyle>
            <a:lvl1pPr marL="0" indent="0" latinLnBrk="0">
              <a:buNone/>
              <a:tabLst>
                <a:tab pos="2057400" algn="l"/>
              </a:tabLst>
              <a:defRPr sz="3200" b="1" baseline="0">
                <a:solidFill>
                  <a:schemeClr val="tx1"/>
                </a:solidFill>
                <a:latin typeface="+mj-lt"/>
              </a:defRPr>
            </a:lvl1pPr>
          </a:lstStyle>
          <a:p>
            <a:pPr lvl="0"/>
            <a:r>
              <a:rPr lang="en-US" altLang="ko-KR" dirty="0">
                <a:latin typeface="+mj-lt"/>
              </a:rPr>
              <a:t>Title(Calibri, 32 point)</a:t>
            </a:r>
            <a:endParaRPr lang="ko-KR" altLang="en-US" dirty="0"/>
          </a:p>
        </p:txBody>
      </p:sp>
    </p:spTree>
    <p:extLst>
      <p:ext uri="{BB962C8B-B14F-4D97-AF65-F5344CB8AC3E}">
        <p14:creationId xmlns:p14="http://schemas.microsoft.com/office/powerpoint/2010/main" val="3077492951"/>
      </p:ext>
    </p:extLst>
  </p:cSld>
  <p:clrMapOvr>
    <a:masterClrMapping/>
  </p:clrMapOvr>
  <p:extLst>
    <p:ext uri="{DCECCB84-F9BA-43D5-87BE-67443E8EF086}">
      <p15:sldGuideLst xmlns:p15="http://schemas.microsoft.com/office/powerpoint/2012/main">
        <p15:guide id="1" pos="7333" userDrawn="1">
          <p15:clr>
            <a:srgbClr val="FBAE40"/>
          </p15:clr>
        </p15:guide>
        <p15:guide id="2" pos="347" userDrawn="1">
          <p15:clr>
            <a:srgbClr val="FBAE40"/>
          </p15:clr>
        </p15:guide>
        <p15:guide id="3" orient="horz" pos="70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내용 개체 틀 2"/>
          <p:cNvSpPr>
            <a:spLocks noGrp="1"/>
          </p:cNvSpPr>
          <p:nvPr>
            <p:ph idx="1" hasCustomPrompt="1"/>
          </p:nvPr>
        </p:nvSpPr>
        <p:spPr>
          <a:xfrm>
            <a:off x="551384" y="1125538"/>
            <a:ext cx="11089232" cy="5183782"/>
          </a:xfrm>
          <a:prstGeom prst="rect">
            <a:avLst/>
          </a:prstGeom>
        </p:spPr>
        <p:txBody>
          <a:bodyPr anchor="ctr"/>
          <a:lstStyle>
            <a:lvl1pPr marL="0" indent="0" algn="ctr" latinLnBrk="0">
              <a:buNone/>
              <a:defRPr sz="3200">
                <a:solidFill>
                  <a:schemeClr val="tx1"/>
                </a:solidFill>
              </a:defRPr>
            </a:lvl1pPr>
          </a:lstStyle>
          <a:p>
            <a:r>
              <a:rPr lang="en-US" altLang="ko-KR" sz="2000" dirty="0">
                <a:solidFill>
                  <a:schemeClr val="bg1">
                    <a:lumMod val="75000"/>
                  </a:schemeClr>
                </a:solidFill>
              </a:rPr>
              <a:t>Contents</a:t>
            </a:r>
          </a:p>
        </p:txBody>
      </p:sp>
      <p:sp>
        <p:nvSpPr>
          <p:cNvPr id="5" name="텍스트 개체 틀 14">
            <a:extLst>
              <a:ext uri="{FF2B5EF4-FFF2-40B4-BE49-F238E27FC236}">
                <a16:creationId xmlns:a16="http://schemas.microsoft.com/office/drawing/2014/main" id="{FB0937E8-0E0B-43C5-8F79-93485335BA90}"/>
              </a:ext>
            </a:extLst>
          </p:cNvPr>
          <p:cNvSpPr>
            <a:spLocks noGrp="1"/>
          </p:cNvSpPr>
          <p:nvPr>
            <p:ph type="body" sz="quarter" idx="13" hasCustomPrompt="1"/>
          </p:nvPr>
        </p:nvSpPr>
        <p:spPr>
          <a:xfrm>
            <a:off x="551384" y="249958"/>
            <a:ext cx="9113838" cy="586754"/>
          </a:xfrm>
          <a:prstGeom prst="rect">
            <a:avLst/>
          </a:prstGeom>
        </p:spPr>
        <p:txBody>
          <a:bodyPr anchor="ctr">
            <a:normAutofit/>
          </a:bodyPr>
          <a:lstStyle>
            <a:lvl1pPr marL="0" indent="0" latinLnBrk="0">
              <a:buNone/>
              <a:tabLst>
                <a:tab pos="2057400" algn="l"/>
              </a:tabLst>
              <a:defRPr sz="3200" b="1" baseline="0">
                <a:solidFill>
                  <a:schemeClr val="tx1"/>
                </a:solidFill>
                <a:latin typeface="+mj-lt"/>
              </a:defRPr>
            </a:lvl1pPr>
          </a:lstStyle>
          <a:p>
            <a:pPr lvl="0"/>
            <a:r>
              <a:rPr lang="en-US" altLang="ko-KR" dirty="0">
                <a:latin typeface="+mj-lt"/>
              </a:rPr>
              <a:t>Title(Calibri, 32 point)</a:t>
            </a:r>
            <a:endParaRPr lang="ko-KR" altLang="en-US" dirty="0"/>
          </a:p>
        </p:txBody>
      </p:sp>
    </p:spTree>
    <p:extLst>
      <p:ext uri="{BB962C8B-B14F-4D97-AF65-F5344CB8AC3E}">
        <p14:creationId xmlns:p14="http://schemas.microsoft.com/office/powerpoint/2010/main" val="1358214137"/>
      </p:ext>
    </p:extLst>
  </p:cSld>
  <p:clrMapOvr>
    <a:masterClrMapping/>
  </p:clrMapOvr>
  <p:extLst>
    <p:ext uri="{DCECCB84-F9BA-43D5-87BE-67443E8EF086}">
      <p15:sldGuideLst xmlns:p15="http://schemas.microsoft.com/office/powerpoint/2012/main">
        <p15:guide id="1" pos="7333" userDrawn="1">
          <p15:clr>
            <a:srgbClr val="FBAE40"/>
          </p15:clr>
        </p15:guide>
        <p15:guide id="2" pos="347" userDrawn="1">
          <p15:clr>
            <a:srgbClr val="FBAE40"/>
          </p15:clr>
        </p15:guide>
        <p15:guide id="3" orient="horz" pos="70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ntents">
    <p:spTree>
      <p:nvGrpSpPr>
        <p:cNvPr id="1" name=""/>
        <p:cNvGrpSpPr/>
        <p:nvPr/>
      </p:nvGrpSpPr>
      <p:grpSpPr>
        <a:xfrm>
          <a:off x="0" y="0"/>
          <a:ext cx="0" cy="0"/>
          <a:chOff x="0" y="0"/>
          <a:chExt cx="0" cy="0"/>
        </a:xfrm>
      </p:grpSpPr>
      <p:sp>
        <p:nvSpPr>
          <p:cNvPr id="4" name="내용 개체 틀 3"/>
          <p:cNvSpPr>
            <a:spLocks noGrp="1"/>
          </p:cNvSpPr>
          <p:nvPr>
            <p:ph sz="quarter" idx="10" hasCustomPrompt="1"/>
          </p:nvPr>
        </p:nvSpPr>
        <p:spPr>
          <a:xfrm>
            <a:off x="562086" y="1125538"/>
            <a:ext cx="5473701" cy="5183782"/>
          </a:xfrm>
          <a:prstGeom prst="rect">
            <a:avLst/>
          </a:prstGeom>
        </p:spPr>
        <p:txBody>
          <a:bodyPr/>
          <a:lstStyle>
            <a:lvl1pPr marL="0" indent="0" latinLnBrk="0">
              <a:buNone/>
              <a:defRPr/>
            </a:lvl1pPr>
            <a:lvl2pPr latinLnBrk="0">
              <a:defRPr/>
            </a:lvl2pPr>
            <a:lvl3pPr latinLnBrk="0">
              <a:defRPr b="0"/>
            </a:lvl3pPr>
          </a:lstStyle>
          <a:p>
            <a:pPr marL="265113" lvl="0" indent="-265113">
              <a:buFont typeface="Wingdings" panose="05000000000000000000" pitchFamily="2" charset="2"/>
              <a:buChar char="§"/>
            </a:pPr>
            <a:r>
              <a:rPr lang="en-US" altLang="ko-KR" dirty="0">
                <a:latin typeface="Calibri" panose="020F0502020204030204" pitchFamily="34" charset="0"/>
                <a:cs typeface="Calibri" panose="020F0502020204030204" pitchFamily="34" charset="0"/>
              </a:rPr>
              <a:t>Primary text font size : 28 point</a:t>
            </a:r>
          </a:p>
          <a:p>
            <a:pPr lvl="1"/>
            <a:r>
              <a:rPr lang="en-US" altLang="ko-KR" dirty="0">
                <a:latin typeface="Calibri" panose="020F0502020204030204" pitchFamily="34" charset="0"/>
                <a:cs typeface="Calibri" panose="020F0502020204030204" pitchFamily="34" charset="0"/>
              </a:rPr>
              <a:t>Secondary text font size : 24 point </a:t>
            </a:r>
          </a:p>
          <a:p>
            <a:pPr lvl="2">
              <a:buFontTx/>
              <a:buChar char="-"/>
            </a:pPr>
            <a:r>
              <a:rPr lang="en-US" altLang="ko-KR" dirty="0">
                <a:latin typeface="Calibri" panose="020F0502020204030204" pitchFamily="34" charset="0"/>
                <a:cs typeface="Calibri" panose="020F0502020204030204" pitchFamily="34" charset="0"/>
              </a:rPr>
              <a:t>All other text font size should be at least 20 point</a:t>
            </a:r>
          </a:p>
          <a:p>
            <a:pPr lvl="0"/>
            <a:endParaRPr lang="en-US" dirty="0"/>
          </a:p>
        </p:txBody>
      </p:sp>
      <p:sp>
        <p:nvSpPr>
          <p:cNvPr id="9" name="내용 개체 틀 3">
            <a:extLst>
              <a:ext uri="{FF2B5EF4-FFF2-40B4-BE49-F238E27FC236}">
                <a16:creationId xmlns:a16="http://schemas.microsoft.com/office/drawing/2014/main" id="{5CC5CC26-8A6D-41EA-9B24-1EA7C62829A7}"/>
              </a:ext>
            </a:extLst>
          </p:cNvPr>
          <p:cNvSpPr>
            <a:spLocks noGrp="1"/>
          </p:cNvSpPr>
          <p:nvPr>
            <p:ph sz="quarter" idx="15" hasCustomPrompt="1"/>
          </p:nvPr>
        </p:nvSpPr>
        <p:spPr>
          <a:xfrm>
            <a:off x="6167439" y="1125538"/>
            <a:ext cx="5473701" cy="5183782"/>
          </a:xfrm>
          <a:prstGeom prst="rect">
            <a:avLst/>
          </a:prstGeom>
        </p:spPr>
        <p:txBody>
          <a:bodyPr/>
          <a:lstStyle>
            <a:lvl1pPr marL="0" indent="0" latinLnBrk="0">
              <a:buNone/>
              <a:defRPr/>
            </a:lvl1pPr>
            <a:lvl2pPr latinLnBrk="0">
              <a:defRPr/>
            </a:lvl2pPr>
            <a:lvl3pPr latinLnBrk="0">
              <a:defRPr/>
            </a:lvl3pPr>
          </a:lstStyle>
          <a:p>
            <a:pPr marL="265113" lvl="0" indent="-265113">
              <a:buFont typeface="Wingdings" panose="05000000000000000000" pitchFamily="2" charset="2"/>
              <a:buChar char="§"/>
            </a:pPr>
            <a:r>
              <a:rPr lang="en-US" altLang="ko-KR" dirty="0">
                <a:latin typeface="Calibri" panose="020F0502020204030204" pitchFamily="34" charset="0"/>
                <a:cs typeface="Calibri" panose="020F0502020204030204" pitchFamily="34" charset="0"/>
              </a:rPr>
              <a:t>Primary text font size : 28 point</a:t>
            </a:r>
          </a:p>
          <a:p>
            <a:pPr lvl="1"/>
            <a:r>
              <a:rPr lang="en-US" altLang="ko-KR" dirty="0">
                <a:latin typeface="Calibri" panose="020F0502020204030204" pitchFamily="34" charset="0"/>
                <a:cs typeface="Calibri" panose="020F0502020204030204" pitchFamily="34" charset="0"/>
              </a:rPr>
              <a:t>Secondary text font size : 24 point </a:t>
            </a:r>
          </a:p>
          <a:p>
            <a:pPr lvl="2">
              <a:buFontTx/>
              <a:buChar char="-"/>
            </a:pPr>
            <a:r>
              <a:rPr lang="en-US" altLang="ko-KR" dirty="0">
                <a:latin typeface="Calibri" panose="020F0502020204030204" pitchFamily="34" charset="0"/>
                <a:cs typeface="Calibri" panose="020F0502020204030204" pitchFamily="34" charset="0"/>
              </a:rPr>
              <a:t>All other text font size should be at least 20 point</a:t>
            </a:r>
          </a:p>
          <a:p>
            <a:pPr lvl="0"/>
            <a:endParaRPr lang="en-US" dirty="0"/>
          </a:p>
        </p:txBody>
      </p:sp>
      <p:sp>
        <p:nvSpPr>
          <p:cNvPr id="5" name="텍스트 개체 틀 14">
            <a:extLst>
              <a:ext uri="{FF2B5EF4-FFF2-40B4-BE49-F238E27FC236}">
                <a16:creationId xmlns:a16="http://schemas.microsoft.com/office/drawing/2014/main" id="{B19C85F0-6244-41FC-B37D-1286A893F4C9}"/>
              </a:ext>
            </a:extLst>
          </p:cNvPr>
          <p:cNvSpPr>
            <a:spLocks noGrp="1"/>
          </p:cNvSpPr>
          <p:nvPr>
            <p:ph type="body" sz="quarter" idx="13" hasCustomPrompt="1"/>
          </p:nvPr>
        </p:nvSpPr>
        <p:spPr>
          <a:xfrm>
            <a:off x="551384" y="249958"/>
            <a:ext cx="9113838" cy="586754"/>
          </a:xfrm>
          <a:prstGeom prst="rect">
            <a:avLst/>
          </a:prstGeom>
        </p:spPr>
        <p:txBody>
          <a:bodyPr anchor="ctr">
            <a:normAutofit/>
          </a:bodyPr>
          <a:lstStyle>
            <a:lvl1pPr marL="0" indent="0" latinLnBrk="0">
              <a:buNone/>
              <a:tabLst>
                <a:tab pos="2057400" algn="l"/>
              </a:tabLst>
              <a:defRPr sz="3200" b="1" baseline="0">
                <a:solidFill>
                  <a:schemeClr val="tx1"/>
                </a:solidFill>
                <a:latin typeface="+mj-lt"/>
              </a:defRPr>
            </a:lvl1pPr>
          </a:lstStyle>
          <a:p>
            <a:pPr lvl="0"/>
            <a:r>
              <a:rPr lang="en-US" altLang="ko-KR" dirty="0">
                <a:latin typeface="+mj-lt"/>
              </a:rPr>
              <a:t>Title(Calibri, 32 point)</a:t>
            </a:r>
            <a:endParaRPr lang="ko-KR" altLang="en-US" dirty="0"/>
          </a:p>
        </p:txBody>
      </p:sp>
    </p:spTree>
    <p:extLst>
      <p:ext uri="{BB962C8B-B14F-4D97-AF65-F5344CB8AC3E}">
        <p14:creationId xmlns:p14="http://schemas.microsoft.com/office/powerpoint/2010/main" val="3511128293"/>
      </p:ext>
    </p:extLst>
  </p:cSld>
  <p:clrMapOvr>
    <a:masterClrMapping/>
  </p:clrMapOvr>
  <p:extLst>
    <p:ext uri="{DCECCB84-F9BA-43D5-87BE-67443E8EF086}">
      <p15:sldGuideLst xmlns:p15="http://schemas.microsoft.com/office/powerpoint/2012/main">
        <p15:guide id="1" pos="347" userDrawn="1">
          <p15:clr>
            <a:srgbClr val="FBAE40"/>
          </p15:clr>
        </p15:guide>
        <p15:guide id="2" orient="horz" pos="70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텍스트 개체 틀 2"/>
          <p:cNvSpPr>
            <a:spLocks noGrp="1"/>
          </p:cNvSpPr>
          <p:nvPr>
            <p:ph type="body" idx="1" hasCustomPrompt="1"/>
          </p:nvPr>
        </p:nvSpPr>
        <p:spPr>
          <a:xfrm>
            <a:off x="550862" y="1132028"/>
            <a:ext cx="5397997" cy="626821"/>
          </a:xfrm>
          <a:prstGeom prst="rect">
            <a:avLst/>
          </a:prstGeom>
        </p:spPr>
        <p:txBody>
          <a:bodyPr anchor="ctr"/>
          <a:lstStyle>
            <a:lvl1pPr marL="0" indent="0" latinLnBrk="0">
              <a:buNone/>
              <a:defRPr sz="2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dirty="0"/>
              <a:t>Content’s Title(Calibri, 28 point)</a:t>
            </a:r>
          </a:p>
        </p:txBody>
      </p:sp>
      <p:sp>
        <p:nvSpPr>
          <p:cNvPr id="4" name="내용 개체 틀 3"/>
          <p:cNvSpPr>
            <a:spLocks noGrp="1"/>
          </p:cNvSpPr>
          <p:nvPr>
            <p:ph sz="half" idx="2" hasCustomPrompt="1"/>
          </p:nvPr>
        </p:nvSpPr>
        <p:spPr>
          <a:xfrm>
            <a:off x="550862" y="1988840"/>
            <a:ext cx="5397997" cy="4320480"/>
          </a:xfrm>
          <a:prstGeom prst="rect">
            <a:avLst/>
          </a:prstGeom>
        </p:spPr>
        <p:txBody>
          <a:bodyPr anchor="ctr"/>
          <a:lstStyle>
            <a:lvl1pPr marL="268287" indent="0" algn="ctr" latinLnBrk="0">
              <a:buNone/>
              <a:defRPr baseline="0">
                <a:solidFill>
                  <a:schemeClr val="tx1"/>
                </a:solidFill>
              </a:defRPr>
            </a:lvl1pPr>
          </a:lstStyle>
          <a:p>
            <a:pPr lvl="0"/>
            <a:r>
              <a:rPr lang="en-US" altLang="ko-KR" dirty="0"/>
              <a:t>Content</a:t>
            </a:r>
            <a:endParaRPr lang="ko-KR" altLang="en-US" dirty="0"/>
          </a:p>
        </p:txBody>
      </p:sp>
      <p:sp>
        <p:nvSpPr>
          <p:cNvPr id="5" name="텍스트 개체 틀 4"/>
          <p:cNvSpPr>
            <a:spLocks noGrp="1"/>
          </p:cNvSpPr>
          <p:nvPr>
            <p:ph type="body" sz="quarter" idx="3" hasCustomPrompt="1"/>
          </p:nvPr>
        </p:nvSpPr>
        <p:spPr>
          <a:xfrm>
            <a:off x="6240016" y="1132028"/>
            <a:ext cx="5397996" cy="626821"/>
          </a:xfrm>
          <a:prstGeom prst="rect">
            <a:avLst/>
          </a:prstGeom>
        </p:spPr>
        <p:txBody>
          <a:bodyPr anchor="ctr"/>
          <a:lstStyle>
            <a:lvl1pPr marL="0" indent="0" latinLnBrk="0">
              <a:buNone/>
              <a:defRPr sz="2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dirty="0"/>
              <a:t>Content’s Title(Calibri, 28 point)</a:t>
            </a:r>
          </a:p>
        </p:txBody>
      </p:sp>
      <p:sp>
        <p:nvSpPr>
          <p:cNvPr id="6" name="내용 개체 틀 5"/>
          <p:cNvSpPr>
            <a:spLocks noGrp="1"/>
          </p:cNvSpPr>
          <p:nvPr>
            <p:ph sz="quarter" idx="4" hasCustomPrompt="1"/>
          </p:nvPr>
        </p:nvSpPr>
        <p:spPr>
          <a:xfrm>
            <a:off x="6240016" y="1988840"/>
            <a:ext cx="5397996" cy="4320479"/>
          </a:xfrm>
          <a:prstGeom prst="rect">
            <a:avLst/>
          </a:prstGeom>
        </p:spPr>
        <p:txBody>
          <a:bodyPr anchor="ctr"/>
          <a:lstStyle>
            <a:lvl1pPr marL="0" indent="0" algn="ctr" latinLnBrk="0">
              <a:buNone/>
              <a:defRPr baseline="0">
                <a:solidFill>
                  <a:schemeClr val="tx1"/>
                </a:solidFill>
              </a:defRPr>
            </a:lvl1pPr>
          </a:lstStyle>
          <a:p>
            <a:pPr lvl="0"/>
            <a:r>
              <a:rPr lang="en-US" altLang="ko-KR" dirty="0"/>
              <a:t>Content</a:t>
            </a:r>
            <a:endParaRPr lang="ko-KR" altLang="en-US" dirty="0"/>
          </a:p>
        </p:txBody>
      </p:sp>
      <p:sp>
        <p:nvSpPr>
          <p:cNvPr id="8" name="텍스트 개체 틀 14">
            <a:extLst>
              <a:ext uri="{FF2B5EF4-FFF2-40B4-BE49-F238E27FC236}">
                <a16:creationId xmlns:a16="http://schemas.microsoft.com/office/drawing/2014/main" id="{48489633-D353-4719-8101-65D605A77BA0}"/>
              </a:ext>
            </a:extLst>
          </p:cNvPr>
          <p:cNvSpPr>
            <a:spLocks noGrp="1"/>
          </p:cNvSpPr>
          <p:nvPr>
            <p:ph type="body" sz="quarter" idx="13" hasCustomPrompt="1"/>
          </p:nvPr>
        </p:nvSpPr>
        <p:spPr>
          <a:xfrm>
            <a:off x="551384" y="249958"/>
            <a:ext cx="9113838" cy="586754"/>
          </a:xfrm>
          <a:prstGeom prst="rect">
            <a:avLst/>
          </a:prstGeom>
        </p:spPr>
        <p:txBody>
          <a:bodyPr anchor="ctr">
            <a:normAutofit/>
          </a:bodyPr>
          <a:lstStyle>
            <a:lvl1pPr marL="0" indent="0" latinLnBrk="0">
              <a:buNone/>
              <a:tabLst>
                <a:tab pos="2057400" algn="l"/>
              </a:tabLst>
              <a:defRPr sz="3200" b="1" baseline="0">
                <a:solidFill>
                  <a:schemeClr val="tx1"/>
                </a:solidFill>
                <a:latin typeface="+mj-lt"/>
              </a:defRPr>
            </a:lvl1pPr>
          </a:lstStyle>
          <a:p>
            <a:pPr lvl="0"/>
            <a:r>
              <a:rPr lang="en-US" altLang="ko-KR" dirty="0">
                <a:latin typeface="+mj-lt"/>
              </a:rPr>
              <a:t>Title(Calibri, 32 point)</a:t>
            </a:r>
            <a:endParaRPr lang="ko-KR" altLang="en-US" dirty="0"/>
          </a:p>
        </p:txBody>
      </p:sp>
    </p:spTree>
    <p:extLst>
      <p:ext uri="{BB962C8B-B14F-4D97-AF65-F5344CB8AC3E}">
        <p14:creationId xmlns:p14="http://schemas.microsoft.com/office/powerpoint/2010/main" val="1753675318"/>
      </p:ext>
    </p:extLst>
  </p:cSld>
  <p:clrMapOvr>
    <a:masterClrMapping/>
  </p:clrMapOvr>
  <p:extLst>
    <p:ext uri="{DCECCB84-F9BA-43D5-87BE-67443E8EF086}">
      <p15:sldGuideLst xmlns:p15="http://schemas.microsoft.com/office/powerpoint/2012/main">
        <p15:guide id="1" pos="347" userDrawn="1">
          <p15:clr>
            <a:srgbClr val="FBAE40"/>
          </p15:clr>
        </p15:guide>
        <p15:guide id="2" orient="horz" pos="70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8" name="내용 개체 틀 3"/>
          <p:cNvSpPr>
            <a:spLocks noGrp="1"/>
          </p:cNvSpPr>
          <p:nvPr>
            <p:ph sz="half" idx="2" hasCustomPrompt="1"/>
          </p:nvPr>
        </p:nvSpPr>
        <p:spPr>
          <a:xfrm>
            <a:off x="551384" y="1125538"/>
            <a:ext cx="11089232" cy="3743621"/>
          </a:xfrm>
          <a:prstGeom prst="rect">
            <a:avLst/>
          </a:prstGeom>
        </p:spPr>
        <p:txBody>
          <a:bodyPr anchor="ctr"/>
          <a:lstStyle>
            <a:lvl1pPr marL="0" indent="0" algn="ctr" latinLnBrk="0">
              <a:buNone/>
              <a:defRPr/>
            </a:lvl1pPr>
          </a:lstStyle>
          <a:p>
            <a:r>
              <a:rPr lang="en-US" altLang="ko-KR" sz="2800" dirty="0">
                <a:solidFill>
                  <a:schemeClr val="bg1">
                    <a:lumMod val="75000"/>
                  </a:schemeClr>
                </a:solidFill>
              </a:rPr>
              <a:t>Content</a:t>
            </a:r>
            <a:endParaRPr lang="en-US" altLang="ko-KR" sz="2000" dirty="0">
              <a:solidFill>
                <a:schemeClr val="bg1">
                  <a:lumMod val="75000"/>
                </a:schemeClr>
              </a:solidFill>
            </a:endParaRPr>
          </a:p>
        </p:txBody>
      </p:sp>
      <p:sp>
        <p:nvSpPr>
          <p:cNvPr id="3" name="텍스트 개체 틀 2"/>
          <p:cNvSpPr>
            <a:spLocks noGrp="1"/>
          </p:cNvSpPr>
          <p:nvPr>
            <p:ph type="body" sz="quarter" idx="14" hasCustomPrompt="1"/>
          </p:nvPr>
        </p:nvSpPr>
        <p:spPr>
          <a:xfrm>
            <a:off x="551923" y="5013324"/>
            <a:ext cx="11088430" cy="1295995"/>
          </a:xfrm>
          <a:prstGeom prst="rect">
            <a:avLst/>
          </a:prstGeom>
        </p:spPr>
        <p:txBody>
          <a:bodyPr/>
          <a:lstStyle>
            <a:lvl1pPr marL="0" indent="0" latinLnBrk="0">
              <a:buNone/>
              <a:defRPr/>
            </a:lvl1pPr>
          </a:lstStyle>
          <a:p>
            <a:pPr lvl="0"/>
            <a:r>
              <a:rPr lang="en-US" altLang="ko-KR" dirty="0"/>
              <a:t>Text (Calibri, 28 point)</a:t>
            </a:r>
            <a:endParaRPr lang="ko-KR" altLang="en-US" dirty="0"/>
          </a:p>
        </p:txBody>
      </p:sp>
      <p:sp>
        <p:nvSpPr>
          <p:cNvPr id="6" name="텍스트 개체 틀 14">
            <a:extLst>
              <a:ext uri="{FF2B5EF4-FFF2-40B4-BE49-F238E27FC236}">
                <a16:creationId xmlns:a16="http://schemas.microsoft.com/office/drawing/2014/main" id="{28B05174-AA0A-4A89-B7D9-854F323869B1}"/>
              </a:ext>
            </a:extLst>
          </p:cNvPr>
          <p:cNvSpPr>
            <a:spLocks noGrp="1"/>
          </p:cNvSpPr>
          <p:nvPr>
            <p:ph type="body" sz="quarter" idx="13" hasCustomPrompt="1"/>
          </p:nvPr>
        </p:nvSpPr>
        <p:spPr>
          <a:xfrm>
            <a:off x="551384" y="249958"/>
            <a:ext cx="9113838" cy="586754"/>
          </a:xfrm>
          <a:prstGeom prst="rect">
            <a:avLst/>
          </a:prstGeom>
        </p:spPr>
        <p:txBody>
          <a:bodyPr anchor="ctr">
            <a:normAutofit/>
          </a:bodyPr>
          <a:lstStyle>
            <a:lvl1pPr marL="0" indent="0" latinLnBrk="0">
              <a:buNone/>
              <a:tabLst>
                <a:tab pos="2057400" algn="l"/>
              </a:tabLst>
              <a:defRPr sz="3200" b="1" baseline="0">
                <a:solidFill>
                  <a:schemeClr val="tx1"/>
                </a:solidFill>
                <a:latin typeface="+mj-lt"/>
              </a:defRPr>
            </a:lvl1pPr>
          </a:lstStyle>
          <a:p>
            <a:pPr lvl="0"/>
            <a:r>
              <a:rPr lang="en-US" altLang="ko-KR" dirty="0">
                <a:latin typeface="+mj-lt"/>
              </a:rPr>
              <a:t>Title(Calibri, 32 point)</a:t>
            </a:r>
            <a:endParaRPr lang="ko-KR" altLang="en-US" dirty="0"/>
          </a:p>
        </p:txBody>
      </p:sp>
    </p:spTree>
    <p:extLst>
      <p:ext uri="{BB962C8B-B14F-4D97-AF65-F5344CB8AC3E}">
        <p14:creationId xmlns:p14="http://schemas.microsoft.com/office/powerpoint/2010/main" val="1016536970"/>
      </p:ext>
    </p:extLst>
  </p:cSld>
  <p:clrMapOvr>
    <a:masterClrMapping/>
  </p:clrMapOvr>
  <p:extLst>
    <p:ext uri="{DCECCB84-F9BA-43D5-87BE-67443E8EF086}">
      <p15:sldGuideLst xmlns:p15="http://schemas.microsoft.com/office/powerpoint/2012/main">
        <p15:guide id="1" pos="347" userDrawn="1">
          <p15:clr>
            <a:srgbClr val="FBAE40"/>
          </p15:clr>
        </p15:guide>
        <p15:guide id="2" orient="horz" pos="70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_2">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551384" y="1137217"/>
            <a:ext cx="11089232" cy="556350"/>
          </a:xfrm>
          <a:prstGeom prst="rect">
            <a:avLst/>
          </a:prstGeom>
        </p:spPr>
        <p:txBody>
          <a:bodyPr anchor="b"/>
          <a:lstStyle>
            <a:lvl1pPr latinLnBrk="0">
              <a:defRPr sz="2800" b="1" baseline="0"/>
            </a:lvl1pPr>
          </a:lstStyle>
          <a:p>
            <a:r>
              <a:rPr lang="en-US" altLang="ko-KR" dirty="0"/>
              <a:t>Sub-title(28 Point)</a:t>
            </a:r>
            <a:endParaRPr lang="ko-KR" altLang="en-US" dirty="0"/>
          </a:p>
        </p:txBody>
      </p:sp>
      <p:sp>
        <p:nvSpPr>
          <p:cNvPr id="3" name="내용 개체 틀 2"/>
          <p:cNvSpPr>
            <a:spLocks noGrp="1"/>
          </p:cNvSpPr>
          <p:nvPr>
            <p:ph idx="1" hasCustomPrompt="1"/>
          </p:nvPr>
        </p:nvSpPr>
        <p:spPr>
          <a:xfrm>
            <a:off x="5087888" y="1938130"/>
            <a:ext cx="6552728" cy="4371190"/>
          </a:xfrm>
          <a:prstGeom prst="rect">
            <a:avLst/>
          </a:prstGeom>
        </p:spPr>
        <p:txBody>
          <a:bodyPr anchor="ctr"/>
          <a:lstStyle>
            <a:lvl1pPr marL="0" indent="0" algn="ctr" latinLnBrk="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ko-KR" dirty="0"/>
              <a:t>Contents</a:t>
            </a:r>
            <a:endParaRPr lang="ko-KR" altLang="en-US" dirty="0"/>
          </a:p>
        </p:txBody>
      </p:sp>
      <p:sp>
        <p:nvSpPr>
          <p:cNvPr id="10" name="제목 1"/>
          <p:cNvSpPr txBox="1">
            <a:spLocks/>
          </p:cNvSpPr>
          <p:nvPr userDrawn="1"/>
        </p:nvSpPr>
        <p:spPr>
          <a:xfrm>
            <a:off x="367748" y="281195"/>
            <a:ext cx="8994913" cy="662782"/>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3600" kern="1200">
                <a:solidFill>
                  <a:schemeClr val="tx1"/>
                </a:solidFill>
                <a:latin typeface="+mj-lt"/>
                <a:ea typeface="+mj-ea"/>
                <a:cs typeface="+mj-cs"/>
              </a:defRPr>
            </a:lvl1pPr>
          </a:lstStyle>
          <a:p>
            <a:pPr latinLnBrk="0"/>
            <a:endParaRPr lang="ko-KR" altLang="en-US" dirty="0"/>
          </a:p>
        </p:txBody>
      </p:sp>
      <p:sp>
        <p:nvSpPr>
          <p:cNvPr id="6" name="텍스트 개체 틀 5"/>
          <p:cNvSpPr>
            <a:spLocks noGrp="1"/>
          </p:cNvSpPr>
          <p:nvPr>
            <p:ph type="body" sz="quarter" idx="14" hasCustomPrompt="1"/>
          </p:nvPr>
        </p:nvSpPr>
        <p:spPr>
          <a:xfrm>
            <a:off x="551384" y="1938338"/>
            <a:ext cx="4392488" cy="4370982"/>
          </a:xfrm>
          <a:prstGeom prst="rect">
            <a:avLst/>
          </a:prstGeom>
        </p:spPr>
        <p:txBody>
          <a:bodyPr/>
          <a:lstStyle>
            <a:lvl1pPr marL="0" indent="0" latinLnBrk="0">
              <a:buNone/>
              <a:defRPr sz="2800"/>
            </a:lvl1pPr>
            <a:lvl2pPr latinLnBrk="0">
              <a:defRPr sz="2400"/>
            </a:lvl2pPr>
            <a:lvl3pPr latinLnBrk="0">
              <a:defRPr/>
            </a:lvl3pPr>
          </a:lstStyle>
          <a:p>
            <a:pPr marL="265113" lvl="0" indent="-265113">
              <a:buFont typeface="Wingdings" panose="05000000000000000000" pitchFamily="2" charset="2"/>
              <a:buChar char="§"/>
            </a:pPr>
            <a:r>
              <a:rPr lang="en-US" altLang="ko-KR" dirty="0">
                <a:latin typeface="Calibri" panose="020F0502020204030204" pitchFamily="34" charset="0"/>
                <a:cs typeface="Calibri" panose="020F0502020204030204" pitchFamily="34" charset="0"/>
              </a:rPr>
              <a:t>Primary text font size : 28 point</a:t>
            </a:r>
          </a:p>
          <a:p>
            <a:pPr lvl="1"/>
            <a:r>
              <a:rPr lang="en-US" altLang="ko-KR" dirty="0">
                <a:latin typeface="Calibri" panose="020F0502020204030204" pitchFamily="34" charset="0"/>
                <a:cs typeface="Calibri" panose="020F0502020204030204" pitchFamily="34" charset="0"/>
              </a:rPr>
              <a:t>Secondary text font size : 24 point </a:t>
            </a:r>
          </a:p>
          <a:p>
            <a:pPr lvl="2">
              <a:buFontTx/>
              <a:buChar char="-"/>
            </a:pPr>
            <a:r>
              <a:rPr lang="en-US" altLang="ko-KR" dirty="0">
                <a:latin typeface="Calibri" panose="020F0502020204030204" pitchFamily="34" charset="0"/>
                <a:cs typeface="Calibri" panose="020F0502020204030204" pitchFamily="34" charset="0"/>
              </a:rPr>
              <a:t>All other text font size should be at least 20 point</a:t>
            </a:r>
          </a:p>
        </p:txBody>
      </p:sp>
      <p:sp>
        <p:nvSpPr>
          <p:cNvPr id="8" name="텍스트 개체 틀 14">
            <a:extLst>
              <a:ext uri="{FF2B5EF4-FFF2-40B4-BE49-F238E27FC236}">
                <a16:creationId xmlns:a16="http://schemas.microsoft.com/office/drawing/2014/main" id="{4EABD2AA-9B48-4C95-B28A-375116788D80}"/>
              </a:ext>
            </a:extLst>
          </p:cNvPr>
          <p:cNvSpPr>
            <a:spLocks noGrp="1"/>
          </p:cNvSpPr>
          <p:nvPr>
            <p:ph type="body" sz="quarter" idx="13" hasCustomPrompt="1"/>
          </p:nvPr>
        </p:nvSpPr>
        <p:spPr>
          <a:xfrm>
            <a:off x="551384" y="249958"/>
            <a:ext cx="9113838" cy="586754"/>
          </a:xfrm>
          <a:prstGeom prst="rect">
            <a:avLst/>
          </a:prstGeom>
        </p:spPr>
        <p:txBody>
          <a:bodyPr anchor="ctr">
            <a:normAutofit/>
          </a:bodyPr>
          <a:lstStyle>
            <a:lvl1pPr marL="0" indent="0" latinLnBrk="0">
              <a:buNone/>
              <a:tabLst>
                <a:tab pos="2057400" algn="l"/>
              </a:tabLst>
              <a:defRPr sz="3200" b="1" baseline="0">
                <a:solidFill>
                  <a:schemeClr val="tx1"/>
                </a:solidFill>
                <a:latin typeface="+mj-lt"/>
              </a:defRPr>
            </a:lvl1pPr>
          </a:lstStyle>
          <a:p>
            <a:pPr lvl="0"/>
            <a:r>
              <a:rPr lang="en-US" altLang="ko-KR" dirty="0">
                <a:latin typeface="+mj-lt"/>
              </a:rPr>
              <a:t>Title(Calibri, 32 point)</a:t>
            </a:r>
            <a:endParaRPr lang="ko-KR" altLang="en-US" dirty="0"/>
          </a:p>
        </p:txBody>
      </p:sp>
    </p:spTree>
    <p:extLst>
      <p:ext uri="{BB962C8B-B14F-4D97-AF65-F5344CB8AC3E}">
        <p14:creationId xmlns:p14="http://schemas.microsoft.com/office/powerpoint/2010/main" val="1024110993"/>
      </p:ext>
    </p:extLst>
  </p:cSld>
  <p:clrMapOvr>
    <a:masterClrMapping/>
  </p:clrMapOvr>
  <p:extLst>
    <p:ext uri="{DCECCB84-F9BA-43D5-87BE-67443E8EF086}">
      <p15:sldGuideLst xmlns:p15="http://schemas.microsoft.com/office/powerpoint/2012/main">
        <p15:guide id="2" pos="347" userDrawn="1">
          <p15:clr>
            <a:srgbClr val="FBAE40"/>
          </p15:clr>
        </p15:guide>
        <p15:guide id="3" pos="7333" userDrawn="1">
          <p15:clr>
            <a:srgbClr val="FBAE40"/>
          </p15:clr>
        </p15:guide>
        <p15:guide id="4" orient="horz" pos="70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텍스트 개체 틀 14">
            <a:extLst>
              <a:ext uri="{FF2B5EF4-FFF2-40B4-BE49-F238E27FC236}">
                <a16:creationId xmlns:a16="http://schemas.microsoft.com/office/drawing/2014/main" id="{05CD8F9F-BC2E-4AD8-8B05-5131964D2A7F}"/>
              </a:ext>
            </a:extLst>
          </p:cNvPr>
          <p:cNvSpPr>
            <a:spLocks noGrp="1"/>
          </p:cNvSpPr>
          <p:nvPr>
            <p:ph type="body" sz="quarter" idx="13" hasCustomPrompt="1"/>
          </p:nvPr>
        </p:nvSpPr>
        <p:spPr>
          <a:xfrm>
            <a:off x="551384" y="249958"/>
            <a:ext cx="9113838" cy="586754"/>
          </a:xfrm>
          <a:prstGeom prst="rect">
            <a:avLst/>
          </a:prstGeom>
        </p:spPr>
        <p:txBody>
          <a:bodyPr anchor="ctr">
            <a:normAutofit/>
          </a:bodyPr>
          <a:lstStyle>
            <a:lvl1pPr marL="0" indent="0" latinLnBrk="0">
              <a:buNone/>
              <a:tabLst>
                <a:tab pos="2057400" algn="l"/>
              </a:tabLst>
              <a:defRPr sz="3200" b="1" baseline="0">
                <a:solidFill>
                  <a:schemeClr val="tx1"/>
                </a:solidFill>
                <a:latin typeface="+mj-lt"/>
              </a:defRPr>
            </a:lvl1pPr>
          </a:lstStyle>
          <a:p>
            <a:pPr lvl="0"/>
            <a:r>
              <a:rPr lang="en-US" altLang="ko-KR" dirty="0">
                <a:latin typeface="+mj-lt"/>
              </a:rPr>
              <a:t>Title(Calibri, 32 point)</a:t>
            </a:r>
            <a:endParaRPr lang="ko-KR" altLang="en-US" dirty="0"/>
          </a:p>
        </p:txBody>
      </p:sp>
    </p:spTree>
    <p:extLst>
      <p:ext uri="{BB962C8B-B14F-4D97-AF65-F5344CB8AC3E}">
        <p14:creationId xmlns:p14="http://schemas.microsoft.com/office/powerpoint/2010/main" val="58067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8000" b="-8000"/>
          </a:stretch>
        </a:blipFill>
        <a:effectLst/>
      </p:bgPr>
    </p:bg>
    <p:spTree>
      <p:nvGrpSpPr>
        <p:cNvPr id="1" name=""/>
        <p:cNvGrpSpPr/>
        <p:nvPr/>
      </p:nvGrpSpPr>
      <p:grpSpPr>
        <a:xfrm>
          <a:off x="0" y="0"/>
          <a:ext cx="0" cy="0"/>
          <a:chOff x="0" y="0"/>
          <a:chExt cx="0" cy="0"/>
        </a:xfrm>
      </p:grpSpPr>
      <p:sp>
        <p:nvSpPr>
          <p:cNvPr id="13" name="텍스트 개체 틀 14"/>
          <p:cNvSpPr txBox="1">
            <a:spLocks/>
          </p:cNvSpPr>
          <p:nvPr userDrawn="1"/>
        </p:nvSpPr>
        <p:spPr>
          <a:xfrm>
            <a:off x="367748" y="336758"/>
            <a:ext cx="9113838" cy="586754"/>
          </a:xfrm>
          <a:prstGeom prst="rect">
            <a:avLst/>
          </a:prstGeom>
        </p:spPr>
        <p:txBody>
          <a:bodyPr>
            <a:normAutofit/>
          </a:bodyPr>
          <a:lstStyle>
            <a:lvl1pPr marL="0" indent="0" algn="l" defTabSz="914400" rtl="0" eaLnBrk="1" latinLnBrk="1"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atinLnBrk="0"/>
            <a:endParaRPr lang="ko-KR" altLang="en-US" dirty="0"/>
          </a:p>
        </p:txBody>
      </p:sp>
      <p:sp>
        <p:nvSpPr>
          <p:cNvPr id="7" name="직사각형 6"/>
          <p:cNvSpPr/>
          <p:nvPr userDrawn="1"/>
        </p:nvSpPr>
        <p:spPr>
          <a:xfrm>
            <a:off x="623392" y="5877272"/>
            <a:ext cx="4464496"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ko-KR" altLang="en-US"/>
          </a:p>
        </p:txBody>
      </p:sp>
      <p:pic>
        <p:nvPicPr>
          <p:cNvPr id="5" name="그림 4">
            <a:extLst>
              <a:ext uri="{FF2B5EF4-FFF2-40B4-BE49-F238E27FC236}">
                <a16:creationId xmlns:a16="http://schemas.microsoft.com/office/drawing/2014/main" id="{556602A4-AA5B-C24B-4598-F86B0D27324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1622312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1" r:id="rId3"/>
    <p:sldLayoutId id="2147483650" r:id="rId4"/>
    <p:sldLayoutId id="2147483665" r:id="rId5"/>
    <p:sldLayoutId id="2147483653" r:id="rId6"/>
    <p:sldLayoutId id="2147483660" r:id="rId7"/>
    <p:sldLayoutId id="2147483656" r:id="rId8"/>
    <p:sldLayoutId id="2147483664" r:id="rId9"/>
    <p:sldLayoutId id="2147483663" r:id="rId10"/>
    <p:sldLayoutId id="2147483666"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tiff"/><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tiff"/><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1.xml"/><Relationship Id="rId4" Type="http://schemas.openxmlformats.org/officeDocument/2006/relationships/image" Target="../media/image26.jp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D17ED5-B960-E349-2746-570D7435DCAC}"/>
              </a:ext>
            </a:extLst>
          </p:cNvPr>
          <p:cNvSpPr>
            <a:spLocks noGrp="1"/>
          </p:cNvSpPr>
          <p:nvPr>
            <p:ph idx="1"/>
          </p:nvPr>
        </p:nvSpPr>
        <p:spPr>
          <a:xfrm>
            <a:off x="1919195" y="2685042"/>
            <a:ext cx="9145016" cy="648073"/>
          </a:xfrm>
        </p:spPr>
        <p:txBody>
          <a:bodyPr lIns="91440" tIns="45720" rIns="91440" bIns="45720" anchor="ctr"/>
          <a:lstStyle/>
          <a:p>
            <a:endParaRPr lang="en-US" dirty="0"/>
          </a:p>
          <a:p>
            <a:endParaRPr lang="en-US" dirty="0">
              <a:cs typeface="Calibri"/>
            </a:endParaRPr>
          </a:p>
          <a:p>
            <a:endParaRPr lang="en-US" dirty="0">
              <a:cs typeface="Calibri"/>
            </a:endParaRPr>
          </a:p>
          <a:p>
            <a:endParaRPr lang="en-US" dirty="0">
              <a:cs typeface="Calibri"/>
            </a:endParaRPr>
          </a:p>
          <a:p>
            <a:r>
              <a:rPr lang="en-US" dirty="0">
                <a:cs typeface="Calibri"/>
              </a:rPr>
              <a:t>Bambi Grilley, RPh, CCRP, CCRC, CIP, </a:t>
            </a:r>
            <a:r>
              <a:rPr lang="en-US" dirty="0" smtClean="0">
                <a:cs typeface="Calibri"/>
              </a:rPr>
              <a:t>RAC</a:t>
            </a:r>
          </a:p>
          <a:p>
            <a:r>
              <a:rPr lang="en-US" dirty="0" smtClean="0">
                <a:cs typeface="Calibri"/>
              </a:rPr>
              <a:t>grilley@bcm.edu</a:t>
            </a:r>
            <a:endParaRPr lang="en-US" dirty="0">
              <a:cs typeface="Calibri"/>
            </a:endParaRPr>
          </a:p>
          <a:p>
            <a:endParaRPr lang="en-US" dirty="0">
              <a:cs typeface="Calibri"/>
            </a:endParaRPr>
          </a:p>
          <a:p>
            <a:endParaRPr lang="en-US" sz="2400" dirty="0">
              <a:cs typeface="Calibri"/>
            </a:endParaRPr>
          </a:p>
          <a:p>
            <a:pPr>
              <a:spcBef>
                <a:spcPct val="0"/>
              </a:spcBef>
            </a:pPr>
            <a:r>
              <a:rPr lang="en-US" altLang="en-US" sz="2400" dirty="0">
                <a:solidFill>
                  <a:schemeClr val="tx2"/>
                </a:solidFill>
                <a:latin typeface="Times New Roman" panose="02020603050405020304" pitchFamily="18" charset="0"/>
              </a:rPr>
              <a:t>Director, Clinical Protocol Research and Early Product Development</a:t>
            </a:r>
          </a:p>
          <a:p>
            <a:pPr>
              <a:spcBef>
                <a:spcPct val="0"/>
              </a:spcBef>
            </a:pPr>
            <a:r>
              <a:rPr lang="en-US" altLang="en-US" sz="2400" dirty="0">
                <a:solidFill>
                  <a:schemeClr val="tx2"/>
                </a:solidFill>
                <a:latin typeface="Times New Roman" panose="02020603050405020304" pitchFamily="18" charset="0"/>
              </a:rPr>
              <a:t>Associate Professor, Pediatrics</a:t>
            </a:r>
          </a:p>
          <a:p>
            <a:pPr>
              <a:spcBef>
                <a:spcPct val="0"/>
              </a:spcBef>
            </a:pPr>
            <a:r>
              <a:rPr lang="en-US" altLang="en-US" sz="2400" dirty="0">
                <a:solidFill>
                  <a:schemeClr val="tx2"/>
                </a:solidFill>
                <a:latin typeface="Times New Roman" panose="02020603050405020304" pitchFamily="18" charset="0"/>
              </a:rPr>
              <a:t>Center for Cell and Gene Therapy</a:t>
            </a:r>
          </a:p>
          <a:p>
            <a:pPr>
              <a:spcBef>
                <a:spcPct val="0"/>
              </a:spcBef>
            </a:pPr>
            <a:r>
              <a:rPr lang="en-US" altLang="en-US" sz="2400" dirty="0">
                <a:solidFill>
                  <a:schemeClr val="tx2"/>
                </a:solidFill>
                <a:latin typeface="Times New Roman" panose="02020603050405020304" pitchFamily="18" charset="0"/>
              </a:rPr>
              <a:t>Baylor College of </a:t>
            </a:r>
            <a:r>
              <a:rPr lang="en-US" altLang="en-US" sz="2400" dirty="0" smtClean="0">
                <a:solidFill>
                  <a:schemeClr val="tx2"/>
                </a:solidFill>
                <a:latin typeface="Times New Roman" panose="02020603050405020304" pitchFamily="18" charset="0"/>
              </a:rPr>
              <a:t>Medicine</a:t>
            </a:r>
            <a:endParaRPr lang="en-US" altLang="en-US" sz="2400" dirty="0">
              <a:solidFill>
                <a:schemeClr val="tx2"/>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96993CEF-DC30-3413-6CC4-E8FC8EEF1A94}"/>
              </a:ext>
            </a:extLst>
          </p:cNvPr>
          <p:cNvSpPr>
            <a:spLocks noGrp="1"/>
          </p:cNvSpPr>
          <p:nvPr>
            <p:ph type="body" sz="quarter" idx="13"/>
          </p:nvPr>
        </p:nvSpPr>
        <p:spPr>
          <a:xfrm>
            <a:off x="1703512" y="733512"/>
            <a:ext cx="9113838" cy="1951530"/>
          </a:xfrm>
        </p:spPr>
        <p:txBody>
          <a:bodyPr lIns="91440" tIns="45720" rIns="91440" bIns="45720" anchor="ctr">
            <a:normAutofit/>
          </a:bodyPr>
          <a:lstStyle/>
          <a:p>
            <a:pPr algn="ctr"/>
            <a:r>
              <a:rPr lang="en-US" sz="4000" dirty="0">
                <a:cs typeface="Calibri"/>
              </a:rPr>
              <a:t>Combination Immunotherapy</a:t>
            </a:r>
          </a:p>
        </p:txBody>
      </p:sp>
    </p:spTree>
    <p:extLst>
      <p:ext uri="{BB962C8B-B14F-4D97-AF65-F5344CB8AC3E}">
        <p14:creationId xmlns:p14="http://schemas.microsoft.com/office/powerpoint/2010/main" val="2694427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lIns="91440" tIns="45720" rIns="91440" bIns="45720" anchor="t"/>
          <a:lstStyle/>
          <a:p>
            <a:endParaRPr lang="en-US" sz="2400" dirty="0"/>
          </a:p>
          <a:p>
            <a:r>
              <a:rPr lang="en-US" sz="2400" dirty="0"/>
              <a:t>May 2009: IND Submitted</a:t>
            </a:r>
          </a:p>
          <a:p>
            <a:r>
              <a:rPr lang="en-US" sz="2400" dirty="0"/>
              <a:t>June 2009: IND placed on clinical hold</a:t>
            </a:r>
          </a:p>
          <a:p>
            <a:r>
              <a:rPr lang="en-US" sz="2400" dirty="0"/>
              <a:t>Somewhat simultaneously with IND submission, there was a patient death at another site who had been treated with similar (but not identical) CAR T cells at a higher dose and inclusive of lymphodepletion.  </a:t>
            </a:r>
          </a:p>
          <a:p>
            <a:endParaRPr lang="en-US" sz="2400" dirty="0"/>
          </a:p>
        </p:txBody>
      </p:sp>
      <p:sp>
        <p:nvSpPr>
          <p:cNvPr id="3" name="Text Placeholder 2"/>
          <p:cNvSpPr>
            <a:spLocks noGrp="1"/>
          </p:cNvSpPr>
          <p:nvPr>
            <p:ph type="body" sz="quarter" idx="13"/>
          </p:nvPr>
        </p:nvSpPr>
        <p:spPr/>
        <p:txBody>
          <a:bodyPr>
            <a:normAutofit/>
          </a:bodyPr>
          <a:lstStyle/>
          <a:p>
            <a:r>
              <a:rPr lang="en-US" dirty="0"/>
              <a:t>Initial IND Targeting (</a:t>
            </a:r>
            <a:r>
              <a:rPr lang="en-US" dirty="0" err="1"/>
              <a:t>Osteo</a:t>
            </a:r>
            <a:r>
              <a:rPr lang="en-US" dirty="0"/>
              <a:t>)Sarcoma </a:t>
            </a:r>
          </a:p>
        </p:txBody>
      </p:sp>
    </p:spTree>
    <p:extLst>
      <p:ext uri="{BB962C8B-B14F-4D97-AF65-F5344CB8AC3E}">
        <p14:creationId xmlns:p14="http://schemas.microsoft.com/office/powerpoint/2010/main" val="394506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sz="quarter" idx="10"/>
          </p:nvPr>
        </p:nvSpPr>
        <p:spPr/>
        <p:txBody>
          <a:bodyPr lIns="91440" tIns="45720" rIns="91440" bIns="45720" anchor="t"/>
          <a:lstStyle/>
          <a:p>
            <a:r>
              <a:rPr lang="en-US" dirty="0">
                <a:latin typeface="+mj-lt"/>
              </a:rPr>
              <a:t> Dose levels in initial submission </a:t>
            </a:r>
          </a:p>
          <a:p>
            <a:pPr algn="ctr"/>
            <a:r>
              <a:rPr lang="en-US" sz="2000" dirty="0">
                <a:latin typeface="+mj-lt"/>
              </a:rPr>
              <a:t>DL1 1x10</a:t>
            </a:r>
            <a:r>
              <a:rPr lang="en-US" sz="2000" baseline="30000" dirty="0">
                <a:solidFill>
                  <a:srgbClr val="000000"/>
                </a:solidFill>
                <a:latin typeface="+mj-lt"/>
              </a:rPr>
              <a:t>7</a:t>
            </a:r>
            <a:r>
              <a:rPr lang="en-US" sz="2000" dirty="0">
                <a:latin typeface="+mj-lt"/>
              </a:rPr>
              <a:t>/m</a:t>
            </a:r>
            <a:r>
              <a:rPr lang="en-US" sz="2000" baseline="30000" dirty="0">
                <a:solidFill>
                  <a:srgbClr val="000000"/>
                </a:solidFill>
                <a:latin typeface="+mj-lt"/>
              </a:rPr>
              <a:t>2</a:t>
            </a:r>
            <a:endParaRPr lang="en-US" sz="2000" dirty="0">
              <a:solidFill>
                <a:srgbClr val="000000"/>
              </a:solidFill>
              <a:latin typeface="+mj-lt"/>
            </a:endParaRPr>
          </a:p>
          <a:p>
            <a:pPr algn="ctr"/>
            <a:r>
              <a:rPr lang="en-US" sz="2000" dirty="0">
                <a:latin typeface="+mj-lt"/>
              </a:rPr>
              <a:t>DL2 1x10</a:t>
            </a:r>
            <a:r>
              <a:rPr lang="en-US" sz="2000" baseline="30000" dirty="0">
                <a:solidFill>
                  <a:srgbClr val="000000"/>
                </a:solidFill>
                <a:latin typeface="+mj-lt"/>
              </a:rPr>
              <a:t>8</a:t>
            </a:r>
            <a:r>
              <a:rPr lang="en-US" sz="2000" dirty="0">
                <a:latin typeface="+mj-lt"/>
              </a:rPr>
              <a:t>/m</a:t>
            </a:r>
            <a:r>
              <a:rPr lang="en-US" sz="2000" baseline="30000" dirty="0">
                <a:solidFill>
                  <a:srgbClr val="000000"/>
                </a:solidFill>
                <a:latin typeface="+mj-lt"/>
              </a:rPr>
              <a:t>2</a:t>
            </a:r>
            <a:endParaRPr lang="en-US" sz="2000" dirty="0">
              <a:solidFill>
                <a:srgbClr val="000000"/>
              </a:solidFill>
              <a:latin typeface="+mj-lt"/>
            </a:endParaRPr>
          </a:p>
          <a:p>
            <a:pPr algn="ctr"/>
            <a:r>
              <a:rPr lang="en-US" sz="2000" dirty="0">
                <a:latin typeface="+mj-lt"/>
              </a:rPr>
              <a:t>DL3 1x10</a:t>
            </a:r>
            <a:r>
              <a:rPr lang="en-US" sz="2000" baseline="30000" dirty="0">
                <a:solidFill>
                  <a:srgbClr val="000000"/>
                </a:solidFill>
                <a:latin typeface="+mj-lt"/>
              </a:rPr>
              <a:t>9</a:t>
            </a:r>
            <a:r>
              <a:rPr lang="en-US" sz="2000" dirty="0">
                <a:latin typeface="+mj-lt"/>
              </a:rPr>
              <a:t>/m</a:t>
            </a:r>
            <a:r>
              <a:rPr lang="en-US" sz="2000" baseline="30000" dirty="0">
                <a:solidFill>
                  <a:srgbClr val="000000"/>
                </a:solidFill>
                <a:latin typeface="+mj-lt"/>
              </a:rPr>
              <a:t>2</a:t>
            </a:r>
            <a:endParaRPr lang="en-US" sz="2000" dirty="0">
              <a:solidFill>
                <a:srgbClr val="000000"/>
              </a:solidFill>
              <a:latin typeface="+mj-lt"/>
            </a:endParaRPr>
          </a:p>
          <a:p>
            <a:endParaRPr lang="en-US" dirty="0"/>
          </a:p>
        </p:txBody>
      </p:sp>
      <p:sp>
        <p:nvSpPr>
          <p:cNvPr id="4" name="Content Placeholder 3">
            <a:extLst>
              <a:ext uri="{FF2B5EF4-FFF2-40B4-BE49-F238E27FC236}">
                <a16:creationId xmlns:a16="http://schemas.microsoft.com/office/drawing/2014/main" id="{8F0F3413-6C64-72B6-D2DF-DEAAF08A4EC0}"/>
              </a:ext>
            </a:extLst>
          </p:cNvPr>
          <p:cNvSpPr>
            <a:spLocks noGrp="1"/>
          </p:cNvSpPr>
          <p:nvPr>
            <p:ph sz="quarter" idx="15"/>
          </p:nvPr>
        </p:nvSpPr>
        <p:spPr>
          <a:xfrm>
            <a:off x="6167439" y="1125538"/>
            <a:ext cx="5473701" cy="5399806"/>
          </a:xfrm>
        </p:spPr>
        <p:txBody>
          <a:bodyPr/>
          <a:lstStyle/>
          <a:p>
            <a:r>
              <a:rPr lang="en-US" dirty="0">
                <a:latin typeface="+mj-lt"/>
              </a:rPr>
              <a:t>Study allowed to proceed in January 2010 with the following dose levels:</a:t>
            </a:r>
          </a:p>
          <a:p>
            <a:pPr algn="ctr">
              <a:lnSpc>
                <a:spcPct val="100000"/>
              </a:lnSpc>
            </a:pPr>
            <a:r>
              <a:rPr lang="en-US" sz="2000" b="0" i="0" u="none" strike="noStrike" dirty="0">
                <a:solidFill>
                  <a:srgbClr val="000000"/>
                </a:solidFill>
                <a:effectLst/>
                <a:latin typeface="+mj-lt"/>
              </a:rPr>
              <a:t>Dose Level 1: 1x10</a:t>
            </a:r>
            <a:r>
              <a:rPr lang="en-US" sz="2000" b="0" i="0" u="none" strike="noStrike" baseline="30000" dirty="0">
                <a:solidFill>
                  <a:srgbClr val="000000"/>
                </a:solidFill>
                <a:effectLst/>
                <a:latin typeface="+mj-lt"/>
              </a:rPr>
              <a:t>4</a:t>
            </a:r>
            <a:r>
              <a:rPr lang="en-US" sz="2000" b="0" i="0" u="none" strike="noStrike" dirty="0">
                <a:solidFill>
                  <a:srgbClr val="000000"/>
                </a:solidFill>
                <a:effectLst/>
                <a:latin typeface="+mj-lt"/>
              </a:rPr>
              <a:t>cells/m</a:t>
            </a:r>
            <a:r>
              <a:rPr lang="en-US" sz="2000" b="0" i="0" u="none" strike="noStrike" baseline="30000" dirty="0">
                <a:solidFill>
                  <a:srgbClr val="000000"/>
                </a:solidFill>
                <a:effectLst/>
                <a:latin typeface="+mj-lt"/>
              </a:rPr>
              <a:t>2</a:t>
            </a:r>
            <a:endParaRPr lang="en-US" sz="2000" b="0" i="0" u="none" strike="noStrike" dirty="0">
              <a:solidFill>
                <a:srgbClr val="000000"/>
              </a:solidFill>
              <a:effectLst/>
              <a:latin typeface="+mj-lt"/>
            </a:endParaRPr>
          </a:p>
          <a:p>
            <a:pPr algn="ctr">
              <a:lnSpc>
                <a:spcPct val="100000"/>
              </a:lnSpc>
            </a:pPr>
            <a:r>
              <a:rPr lang="en-US" sz="2000" b="0" i="0" u="none" strike="noStrike" dirty="0">
                <a:solidFill>
                  <a:srgbClr val="000000"/>
                </a:solidFill>
                <a:effectLst/>
                <a:latin typeface="+mj-lt"/>
              </a:rPr>
              <a:t>Dose Level 2:3x10</a:t>
            </a:r>
            <a:r>
              <a:rPr lang="en-US" sz="2000" b="0" i="0" u="none" strike="noStrike" baseline="30000" dirty="0">
                <a:solidFill>
                  <a:srgbClr val="000000"/>
                </a:solidFill>
                <a:effectLst/>
                <a:latin typeface="+mj-lt"/>
              </a:rPr>
              <a:t>4</a:t>
            </a:r>
            <a:r>
              <a:rPr lang="en-US" sz="2000" b="0" i="0" u="none" strike="noStrike" dirty="0">
                <a:solidFill>
                  <a:srgbClr val="000000"/>
                </a:solidFill>
                <a:effectLst/>
                <a:latin typeface="+mj-lt"/>
              </a:rPr>
              <a:t>cells/m</a:t>
            </a:r>
            <a:r>
              <a:rPr lang="en-US" sz="2000" b="0" i="0" u="none" strike="noStrike" baseline="30000" dirty="0">
                <a:solidFill>
                  <a:srgbClr val="000000"/>
                </a:solidFill>
                <a:effectLst/>
                <a:latin typeface="+mj-lt"/>
              </a:rPr>
              <a:t>2</a:t>
            </a:r>
            <a:endParaRPr lang="en-US" sz="2000" b="0" i="0" u="none" strike="noStrike" dirty="0">
              <a:solidFill>
                <a:srgbClr val="000000"/>
              </a:solidFill>
              <a:effectLst/>
              <a:latin typeface="+mj-lt"/>
            </a:endParaRPr>
          </a:p>
          <a:p>
            <a:pPr algn="ctr">
              <a:lnSpc>
                <a:spcPct val="100000"/>
              </a:lnSpc>
            </a:pPr>
            <a:r>
              <a:rPr lang="en-US" sz="2000" b="0" i="0" u="none" strike="noStrike" dirty="0">
                <a:solidFill>
                  <a:srgbClr val="000000"/>
                </a:solidFill>
                <a:effectLst/>
                <a:latin typeface="+mj-lt"/>
              </a:rPr>
              <a:t>Dose Level 3: 1x10</a:t>
            </a:r>
            <a:r>
              <a:rPr lang="en-US" sz="2000" b="0" i="0" u="none" strike="noStrike" baseline="30000" dirty="0">
                <a:solidFill>
                  <a:srgbClr val="000000"/>
                </a:solidFill>
                <a:effectLst/>
                <a:latin typeface="+mj-lt"/>
              </a:rPr>
              <a:t>5</a:t>
            </a:r>
            <a:r>
              <a:rPr lang="en-US" sz="2000" b="0" i="0" u="none" strike="noStrike" dirty="0">
                <a:solidFill>
                  <a:srgbClr val="000000"/>
                </a:solidFill>
                <a:effectLst/>
                <a:latin typeface="+mj-lt"/>
              </a:rPr>
              <a:t>cells/m</a:t>
            </a:r>
            <a:r>
              <a:rPr lang="en-US" sz="2000" b="0" i="0" u="none" strike="noStrike" baseline="30000" dirty="0">
                <a:solidFill>
                  <a:srgbClr val="000000"/>
                </a:solidFill>
                <a:effectLst/>
                <a:latin typeface="+mj-lt"/>
              </a:rPr>
              <a:t>2</a:t>
            </a:r>
            <a:endParaRPr lang="en-US" sz="2000" b="0" i="0" u="none" strike="noStrike" dirty="0">
              <a:solidFill>
                <a:srgbClr val="000000"/>
              </a:solidFill>
              <a:effectLst/>
              <a:latin typeface="+mj-lt"/>
            </a:endParaRPr>
          </a:p>
          <a:p>
            <a:pPr algn="ctr">
              <a:lnSpc>
                <a:spcPct val="100000"/>
              </a:lnSpc>
            </a:pPr>
            <a:r>
              <a:rPr lang="en-US" sz="2000" b="0" i="0" u="none" dirty="0">
                <a:solidFill>
                  <a:srgbClr val="000000"/>
                </a:solidFill>
                <a:effectLst/>
                <a:latin typeface="+mj-lt"/>
              </a:rPr>
              <a:t>Dose Level 4: 3x10</a:t>
            </a:r>
            <a:r>
              <a:rPr lang="en-US" sz="2000" b="0" i="0" u="none" baseline="30000" dirty="0">
                <a:solidFill>
                  <a:srgbClr val="000000"/>
                </a:solidFill>
                <a:effectLst/>
                <a:latin typeface="+mj-lt"/>
              </a:rPr>
              <a:t>5</a:t>
            </a:r>
            <a:r>
              <a:rPr lang="en-US" sz="2000" b="0" i="0" u="none" dirty="0">
                <a:solidFill>
                  <a:srgbClr val="000000"/>
                </a:solidFill>
                <a:effectLst/>
                <a:latin typeface="+mj-lt"/>
              </a:rPr>
              <a:t>cells/m</a:t>
            </a:r>
            <a:r>
              <a:rPr lang="en-US" sz="2000" b="0" i="0" u="none" baseline="30000" dirty="0">
                <a:solidFill>
                  <a:srgbClr val="000000"/>
                </a:solidFill>
                <a:effectLst/>
                <a:latin typeface="+mj-lt"/>
              </a:rPr>
              <a:t>2</a:t>
            </a:r>
            <a:endParaRPr lang="en-US" sz="2000" b="0" i="0" u="none" dirty="0">
              <a:solidFill>
                <a:srgbClr val="000000"/>
              </a:solidFill>
              <a:effectLst/>
              <a:latin typeface="+mj-lt"/>
            </a:endParaRPr>
          </a:p>
          <a:p>
            <a:pPr algn="ctr">
              <a:lnSpc>
                <a:spcPct val="100000"/>
              </a:lnSpc>
            </a:pPr>
            <a:r>
              <a:rPr lang="en-US" sz="2000" b="0" i="0" u="none" strike="noStrike" dirty="0">
                <a:solidFill>
                  <a:srgbClr val="000000"/>
                </a:solidFill>
                <a:effectLst/>
                <a:latin typeface="+mj-lt"/>
              </a:rPr>
              <a:t>Dose Level 5: 1x10</a:t>
            </a:r>
            <a:r>
              <a:rPr lang="en-US" sz="2000" b="0" i="0" u="none" strike="noStrike" baseline="30000" dirty="0">
                <a:solidFill>
                  <a:srgbClr val="000000"/>
                </a:solidFill>
                <a:effectLst/>
                <a:latin typeface="+mj-lt"/>
              </a:rPr>
              <a:t>6</a:t>
            </a:r>
            <a:r>
              <a:rPr lang="en-US" sz="2000" b="0" i="0" u="none" strike="noStrike" dirty="0">
                <a:solidFill>
                  <a:srgbClr val="000000"/>
                </a:solidFill>
                <a:effectLst/>
                <a:latin typeface="+mj-lt"/>
              </a:rPr>
              <a:t>cells/m</a:t>
            </a:r>
            <a:r>
              <a:rPr lang="en-US" sz="2000" b="0" i="0" u="none" strike="noStrike" baseline="30000" dirty="0">
                <a:solidFill>
                  <a:srgbClr val="000000"/>
                </a:solidFill>
                <a:effectLst/>
                <a:latin typeface="+mj-lt"/>
              </a:rPr>
              <a:t>2</a:t>
            </a:r>
            <a:endParaRPr lang="en-US" sz="2000" b="0" i="0" u="none" strike="noStrike" dirty="0">
              <a:solidFill>
                <a:srgbClr val="000000"/>
              </a:solidFill>
              <a:effectLst/>
              <a:latin typeface="+mj-lt"/>
            </a:endParaRPr>
          </a:p>
          <a:p>
            <a:pPr algn="ctr">
              <a:lnSpc>
                <a:spcPct val="100000"/>
              </a:lnSpc>
            </a:pPr>
            <a:r>
              <a:rPr lang="en-US" sz="2000" b="0" i="0" u="none" strike="noStrike" dirty="0">
                <a:solidFill>
                  <a:srgbClr val="000000"/>
                </a:solidFill>
                <a:effectLst/>
                <a:latin typeface="+mj-lt"/>
              </a:rPr>
              <a:t>Dose Level 6: 3x10</a:t>
            </a:r>
            <a:r>
              <a:rPr lang="en-US" sz="2000" b="0" i="0" u="none" strike="noStrike" baseline="30000" dirty="0">
                <a:solidFill>
                  <a:srgbClr val="000000"/>
                </a:solidFill>
                <a:effectLst/>
                <a:latin typeface="+mj-lt"/>
              </a:rPr>
              <a:t>6</a:t>
            </a:r>
            <a:r>
              <a:rPr lang="en-US" sz="2000" b="0" i="0" u="none" strike="noStrike" dirty="0">
                <a:solidFill>
                  <a:srgbClr val="000000"/>
                </a:solidFill>
                <a:effectLst/>
                <a:latin typeface="+mj-lt"/>
              </a:rPr>
              <a:t>cells/m</a:t>
            </a:r>
            <a:r>
              <a:rPr lang="en-US" sz="2000" b="0" i="0" u="none" strike="noStrike" baseline="30000" dirty="0">
                <a:solidFill>
                  <a:srgbClr val="000000"/>
                </a:solidFill>
                <a:effectLst/>
                <a:latin typeface="+mj-lt"/>
              </a:rPr>
              <a:t>2</a:t>
            </a:r>
            <a:endParaRPr lang="en-US" sz="2000" b="0" i="0" u="none" strike="noStrike" dirty="0">
              <a:solidFill>
                <a:srgbClr val="000000"/>
              </a:solidFill>
              <a:effectLst/>
              <a:latin typeface="+mj-lt"/>
            </a:endParaRPr>
          </a:p>
          <a:p>
            <a:pPr algn="ctr">
              <a:lnSpc>
                <a:spcPct val="100000"/>
              </a:lnSpc>
            </a:pPr>
            <a:r>
              <a:rPr lang="en-US" sz="2000" b="0" i="0" u="none" strike="noStrike" dirty="0">
                <a:solidFill>
                  <a:srgbClr val="000000"/>
                </a:solidFill>
                <a:effectLst/>
                <a:latin typeface="+mj-lt"/>
              </a:rPr>
              <a:t>Dose Level 7: 1x10</a:t>
            </a:r>
            <a:r>
              <a:rPr lang="en-US" sz="2000" b="0" i="0" u="none" strike="noStrike" baseline="30000" dirty="0">
                <a:solidFill>
                  <a:srgbClr val="000000"/>
                </a:solidFill>
                <a:effectLst/>
                <a:latin typeface="+mj-lt"/>
              </a:rPr>
              <a:t>7</a:t>
            </a:r>
            <a:r>
              <a:rPr lang="en-US" sz="2000" b="0" i="0" u="none" strike="noStrike" dirty="0">
                <a:solidFill>
                  <a:srgbClr val="000000"/>
                </a:solidFill>
                <a:effectLst/>
                <a:latin typeface="+mj-lt"/>
              </a:rPr>
              <a:t>cells/m</a:t>
            </a:r>
            <a:r>
              <a:rPr lang="en-US" sz="2000" b="0" i="0" u="none" strike="noStrike" baseline="30000" dirty="0">
                <a:solidFill>
                  <a:srgbClr val="000000"/>
                </a:solidFill>
                <a:effectLst/>
                <a:latin typeface="+mj-lt"/>
              </a:rPr>
              <a:t>2</a:t>
            </a:r>
          </a:p>
          <a:p>
            <a:pPr algn="ctr">
              <a:lnSpc>
                <a:spcPct val="100000"/>
              </a:lnSpc>
            </a:pPr>
            <a:r>
              <a:rPr lang="en-US" sz="2000" dirty="0">
                <a:solidFill>
                  <a:srgbClr val="000000"/>
                </a:solidFill>
              </a:rPr>
              <a:t>Dose Level 8:3x10</a:t>
            </a:r>
            <a:r>
              <a:rPr lang="en-US" sz="2000" baseline="30000" dirty="0">
                <a:solidFill>
                  <a:srgbClr val="000000"/>
                </a:solidFill>
              </a:rPr>
              <a:t>7</a:t>
            </a:r>
            <a:r>
              <a:rPr lang="en-US" sz="2000" dirty="0">
                <a:solidFill>
                  <a:srgbClr val="000000"/>
                </a:solidFill>
              </a:rPr>
              <a:t>cells/m</a:t>
            </a:r>
            <a:r>
              <a:rPr lang="en-US" sz="2000" baseline="30000" dirty="0">
                <a:solidFill>
                  <a:srgbClr val="000000"/>
                </a:solidFill>
              </a:rPr>
              <a:t>2</a:t>
            </a:r>
          </a:p>
          <a:p>
            <a:pPr algn="ctr">
              <a:lnSpc>
                <a:spcPct val="100000"/>
              </a:lnSpc>
            </a:pPr>
            <a:r>
              <a:rPr lang="en-US" sz="2000" dirty="0">
                <a:solidFill>
                  <a:srgbClr val="000000"/>
                </a:solidFill>
              </a:rPr>
              <a:t>Dose Level 9: 1x10</a:t>
            </a:r>
            <a:r>
              <a:rPr lang="en-US" sz="2000" baseline="30000" dirty="0">
                <a:solidFill>
                  <a:srgbClr val="000000"/>
                </a:solidFill>
              </a:rPr>
              <a:t>8</a:t>
            </a:r>
            <a:r>
              <a:rPr lang="en-US" sz="2000" dirty="0">
                <a:solidFill>
                  <a:srgbClr val="000000"/>
                </a:solidFill>
              </a:rPr>
              <a:t>cells/m</a:t>
            </a:r>
            <a:r>
              <a:rPr lang="en-US" sz="2000" baseline="30000" dirty="0">
                <a:solidFill>
                  <a:srgbClr val="000000"/>
                </a:solidFill>
              </a:rPr>
              <a:t>2</a:t>
            </a:r>
            <a:endParaRPr lang="en-US" sz="2000" dirty="0">
              <a:solidFill>
                <a:srgbClr val="000000"/>
              </a:solidFill>
            </a:endParaRPr>
          </a:p>
          <a:p>
            <a:pPr algn="ctr">
              <a:lnSpc>
                <a:spcPct val="100000"/>
              </a:lnSpc>
            </a:pPr>
            <a:r>
              <a:rPr lang="en-US" sz="2000" b="0" i="0" u="none" strike="noStrike" baseline="30000" dirty="0">
                <a:solidFill>
                  <a:srgbClr val="000000"/>
                </a:solidFill>
                <a:effectLst/>
                <a:latin typeface="+mj-lt"/>
              </a:rPr>
              <a:t/>
            </a:r>
            <a:br>
              <a:rPr lang="en-US" sz="2000" b="0" i="0" u="none" strike="noStrike" baseline="30000" dirty="0">
                <a:solidFill>
                  <a:srgbClr val="000000"/>
                </a:solidFill>
                <a:effectLst/>
                <a:latin typeface="+mj-lt"/>
              </a:rPr>
            </a:br>
            <a:endParaRPr lang="en-US" sz="1800" b="0" i="0" u="none" strike="noStrike" dirty="0">
              <a:solidFill>
                <a:srgbClr val="000000"/>
              </a:solidFill>
              <a:effectLst/>
              <a:latin typeface="Times New Roman" panose="020F0502020204030204" pitchFamily="34" charset="0"/>
            </a:endParaRPr>
          </a:p>
          <a:p>
            <a:endParaRPr lang="en-US" dirty="0"/>
          </a:p>
        </p:txBody>
      </p:sp>
      <p:sp>
        <p:nvSpPr>
          <p:cNvPr id="3" name="Text Placeholder 2"/>
          <p:cNvSpPr>
            <a:spLocks noGrp="1"/>
          </p:cNvSpPr>
          <p:nvPr>
            <p:ph type="body" sz="quarter" idx="13"/>
          </p:nvPr>
        </p:nvSpPr>
        <p:spPr/>
        <p:txBody>
          <a:bodyPr lIns="91440" tIns="45720" rIns="91440" bIns="45720" anchor="ctr">
            <a:normAutofit/>
          </a:bodyPr>
          <a:lstStyle/>
          <a:p>
            <a:r>
              <a:rPr lang="en-US" dirty="0">
                <a:cs typeface="Calibri"/>
              </a:rPr>
              <a:t>HEROS IND –Targeting Osteosarcoma</a:t>
            </a:r>
            <a:endParaRPr lang="en-US" dirty="0"/>
          </a:p>
        </p:txBody>
      </p:sp>
    </p:spTree>
    <p:extLst>
      <p:ext uri="{BB962C8B-B14F-4D97-AF65-F5344CB8AC3E}">
        <p14:creationId xmlns:p14="http://schemas.microsoft.com/office/powerpoint/2010/main" val="2431906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A9B943-B97F-E713-6875-32E676E3E1D2}"/>
              </a:ext>
            </a:extLst>
          </p:cNvPr>
          <p:cNvSpPr>
            <a:spLocks noGrp="1"/>
          </p:cNvSpPr>
          <p:nvPr>
            <p:ph idx="1"/>
          </p:nvPr>
        </p:nvSpPr>
        <p:spPr/>
        <p:txBody>
          <a:bodyPr lIns="91440" tIns="45720" rIns="91440" bIns="45720" anchor="t"/>
          <a:lstStyle/>
          <a:p>
            <a:endParaRPr lang="en-US" sz="2400" dirty="0">
              <a:cs typeface="Calibri"/>
            </a:endParaRPr>
          </a:p>
          <a:p>
            <a:endParaRPr lang="en-US" sz="2400" dirty="0">
              <a:cs typeface="Calibri"/>
            </a:endParaRPr>
          </a:p>
          <a:p>
            <a:pPr marL="342900" indent="-342900" algn="l">
              <a:buFont typeface="Arial" panose="020B0604020202020204" pitchFamily="34" charset="0"/>
              <a:buChar char="•"/>
            </a:pPr>
            <a:r>
              <a:rPr lang="en-US" sz="2400" dirty="0">
                <a:cs typeface="Calibri"/>
              </a:rPr>
              <a:t>We had a number of HER2 CART cells protocols with slightly different products being used in different diagnoses</a:t>
            </a:r>
          </a:p>
          <a:p>
            <a:pPr marL="342900" indent="-342900" algn="l">
              <a:buFont typeface="Arial" panose="020B0604020202020204" pitchFamily="34" charset="0"/>
              <a:buChar char="•"/>
            </a:pPr>
            <a:r>
              <a:rPr lang="en-US" sz="2400" dirty="0">
                <a:cs typeface="Calibri"/>
              </a:rPr>
              <a:t>We requested that following advice from the NIH RAC the safety data from these studies be allowed to be reviewed in aggregate</a:t>
            </a:r>
          </a:p>
          <a:p>
            <a:pPr marL="342900" indent="-342900" algn="l">
              <a:buFont typeface="Arial" panose="020B0604020202020204" pitchFamily="34" charset="0"/>
              <a:buChar char="•"/>
            </a:pPr>
            <a:r>
              <a:rPr lang="en-US" sz="2400" dirty="0">
                <a:cs typeface="Calibri"/>
              </a:rPr>
              <a:t>Not approved however, the FDA stated that if we had data on a </a:t>
            </a:r>
            <a:r>
              <a:rPr lang="en-US" sz="2400" u="sng" dirty="0">
                <a:cs typeface="Calibri"/>
              </a:rPr>
              <a:t>suitable number of patients (in the future)</a:t>
            </a:r>
            <a:r>
              <a:rPr lang="en-US" sz="2400" dirty="0">
                <a:cs typeface="Calibri"/>
              </a:rPr>
              <a:t> we could approach them with a plan to start new studies at a higher dose level</a:t>
            </a:r>
            <a:endParaRPr lang="en-US" dirty="0"/>
          </a:p>
        </p:txBody>
      </p:sp>
      <p:sp>
        <p:nvSpPr>
          <p:cNvPr id="4" name="Text Placeholder 3">
            <a:extLst>
              <a:ext uri="{FF2B5EF4-FFF2-40B4-BE49-F238E27FC236}">
                <a16:creationId xmlns:a16="http://schemas.microsoft.com/office/drawing/2014/main" id="{3B0EE1A3-29E2-BE0D-C76D-C41DC531E007}"/>
              </a:ext>
            </a:extLst>
          </p:cNvPr>
          <p:cNvSpPr>
            <a:spLocks noGrp="1"/>
          </p:cNvSpPr>
          <p:nvPr>
            <p:ph type="body" sz="quarter" idx="13"/>
          </p:nvPr>
        </p:nvSpPr>
        <p:spPr/>
        <p:txBody>
          <a:bodyPr/>
          <a:lstStyle/>
          <a:p>
            <a:r>
              <a:rPr lang="en-US" dirty="0"/>
              <a:t>Next Steps: March 2010</a:t>
            </a:r>
          </a:p>
        </p:txBody>
      </p:sp>
    </p:spTree>
    <p:extLst>
      <p:ext uri="{BB962C8B-B14F-4D97-AF65-F5344CB8AC3E}">
        <p14:creationId xmlns:p14="http://schemas.microsoft.com/office/powerpoint/2010/main" val="1478895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August 2010: First patient was treated </a:t>
            </a:r>
          </a:p>
          <a:p>
            <a:r>
              <a:rPr lang="en-US" dirty="0"/>
              <a:t>May 2011: </a:t>
            </a:r>
            <a:br>
              <a:rPr lang="en-US" dirty="0"/>
            </a:br>
            <a:r>
              <a:rPr lang="en-US" dirty="0"/>
              <a:t>   		</a:t>
            </a:r>
            <a:r>
              <a:rPr lang="en-US" u="sng" dirty="0"/>
              <a:t>Accrual</a:t>
            </a:r>
            <a:r>
              <a:rPr lang="en-US" dirty="0"/>
              <a:t>	</a:t>
            </a:r>
            <a:br>
              <a:rPr lang="en-US" dirty="0"/>
            </a:br>
            <a:r>
              <a:rPr lang="en-US" dirty="0"/>
              <a:t>	   	5 patients on this study</a:t>
            </a:r>
            <a:br>
              <a:rPr lang="en-US" dirty="0"/>
            </a:br>
            <a:r>
              <a:rPr lang="en-US" dirty="0"/>
              <a:t>	           3 patients on other HER2 CART cell studies</a:t>
            </a:r>
          </a:p>
          <a:p>
            <a:r>
              <a:rPr lang="en-US" dirty="0"/>
              <a:t>      		</a:t>
            </a:r>
            <a:r>
              <a:rPr lang="en-US" u="sng" dirty="0"/>
              <a:t>Dose range </a:t>
            </a:r>
            <a:r>
              <a:rPr lang="en-US" dirty="0"/>
              <a:t>for these patients: 1X10</a:t>
            </a:r>
            <a:r>
              <a:rPr lang="en-US" baseline="30000" dirty="0">
                <a:solidFill>
                  <a:srgbClr val="000000"/>
                </a:solidFill>
                <a:latin typeface="Arial" panose="020B0604020202020204" pitchFamily="34" charset="0"/>
              </a:rPr>
              <a:t>4</a:t>
            </a:r>
            <a:r>
              <a:rPr lang="en-US" dirty="0"/>
              <a:t> – 1X10</a:t>
            </a:r>
            <a:r>
              <a:rPr lang="en-US" baseline="30000" dirty="0">
                <a:solidFill>
                  <a:srgbClr val="000000"/>
                </a:solidFill>
                <a:latin typeface="Arial" panose="020B0604020202020204" pitchFamily="34" charset="0"/>
              </a:rPr>
              <a:t>6</a:t>
            </a:r>
            <a:r>
              <a:rPr lang="en-US" dirty="0"/>
              <a:t>. </a:t>
            </a:r>
          </a:p>
          <a:p>
            <a:r>
              <a:rPr lang="en-US" dirty="0"/>
              <a:t>	           </a:t>
            </a:r>
            <a:r>
              <a:rPr lang="en-US" u="sng" dirty="0"/>
              <a:t>Number of doses </a:t>
            </a:r>
            <a:r>
              <a:rPr lang="en-US" dirty="0"/>
              <a:t>(Additional doses provided following FDA                               		approval on a case by case basis):</a:t>
            </a:r>
            <a:br>
              <a:rPr lang="en-US" dirty="0"/>
            </a:br>
            <a:r>
              <a:rPr lang="en-US" dirty="0"/>
              <a:t>                     	1 patient received a total of 2 doses</a:t>
            </a:r>
            <a:br>
              <a:rPr lang="en-US" dirty="0"/>
            </a:br>
            <a:r>
              <a:rPr lang="en-US" dirty="0"/>
              <a:t>                     	1 patient received a total of 3 doses</a:t>
            </a:r>
            <a:br>
              <a:rPr lang="en-US" dirty="0"/>
            </a:br>
            <a:r>
              <a:rPr lang="en-US" dirty="0"/>
              <a:t>		</a:t>
            </a:r>
            <a:r>
              <a:rPr lang="en-US" u="sng" dirty="0"/>
              <a:t>Results</a:t>
            </a:r>
            <a:r>
              <a:rPr lang="en-US" dirty="0"/>
              <a:t>: Although there was some persistence of the T cells 		there was no in vivo expansion, no  changes in the plasma 		cytokine levels and no clinical responses. </a:t>
            </a:r>
          </a:p>
        </p:txBody>
      </p:sp>
      <p:sp>
        <p:nvSpPr>
          <p:cNvPr id="3" name="Text Placeholder 2"/>
          <p:cNvSpPr>
            <a:spLocks noGrp="1"/>
          </p:cNvSpPr>
          <p:nvPr>
            <p:ph type="body" sz="quarter" idx="13"/>
          </p:nvPr>
        </p:nvSpPr>
        <p:spPr/>
        <p:txBody>
          <a:bodyPr/>
          <a:lstStyle/>
          <a:p>
            <a:r>
              <a:rPr lang="en-US" dirty="0"/>
              <a:t>Getting started</a:t>
            </a:r>
          </a:p>
        </p:txBody>
      </p:sp>
    </p:spTree>
    <p:extLst>
      <p:ext uri="{BB962C8B-B14F-4D97-AF65-F5344CB8AC3E}">
        <p14:creationId xmlns:p14="http://schemas.microsoft.com/office/powerpoint/2010/main" val="2386250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51F9F1-E676-3D79-425F-428A88887BA4}"/>
              </a:ext>
            </a:extLst>
          </p:cNvPr>
          <p:cNvSpPr>
            <a:spLocks noGrp="1"/>
          </p:cNvSpPr>
          <p:nvPr>
            <p:ph idx="1"/>
          </p:nvPr>
        </p:nvSpPr>
        <p:spPr>
          <a:xfrm>
            <a:off x="551384" y="1412776"/>
            <a:ext cx="11089232" cy="5183782"/>
          </a:xfrm>
        </p:spPr>
        <p:txBody>
          <a:bodyPr/>
          <a:lstStyle/>
          <a:p>
            <a:r>
              <a:rPr lang="en-US" sz="2800" b="1" i="0" u="none" strike="noStrike" dirty="0">
                <a:solidFill>
                  <a:srgbClr val="000000"/>
                </a:solidFill>
                <a:effectLst/>
                <a:latin typeface="inherit"/>
              </a:rPr>
              <a:t/>
            </a:r>
            <a:br>
              <a:rPr lang="en-US" sz="2800" b="1" i="0" u="none" strike="noStrike" dirty="0">
                <a:solidFill>
                  <a:srgbClr val="000000"/>
                </a:solidFill>
                <a:effectLst/>
                <a:latin typeface="inherit"/>
              </a:rPr>
            </a:br>
            <a:r>
              <a:rPr lang="en-US" sz="2800" dirty="0"/>
              <a:t>The request was approved in July 2011. The new dosing schedule:</a:t>
            </a:r>
          </a:p>
          <a:p>
            <a:r>
              <a:rPr lang="en-US" sz="2000" dirty="0"/>
              <a:t>Dose Level 1: 1 x 10</a:t>
            </a:r>
            <a:r>
              <a:rPr lang="en-US" sz="2000" baseline="30000" dirty="0"/>
              <a:t>4</a:t>
            </a:r>
            <a:r>
              <a:rPr lang="en-US" sz="2000" dirty="0"/>
              <a:t> cells/m</a:t>
            </a:r>
            <a:r>
              <a:rPr lang="en-US" sz="2000" baseline="30000" dirty="0"/>
              <a:t>2</a:t>
            </a:r>
            <a:endParaRPr lang="en-US" sz="2000" dirty="0"/>
          </a:p>
          <a:p>
            <a:r>
              <a:rPr lang="en-US" sz="2000" dirty="0"/>
              <a:t>Dose Level 2: 3 x 10</a:t>
            </a:r>
            <a:r>
              <a:rPr lang="en-US" sz="2000" baseline="30000" dirty="0"/>
              <a:t>4</a:t>
            </a:r>
            <a:r>
              <a:rPr lang="en-US" sz="2000" dirty="0"/>
              <a:t> cells/m</a:t>
            </a:r>
            <a:r>
              <a:rPr lang="en-US" sz="2000" baseline="30000" dirty="0"/>
              <a:t>2</a:t>
            </a:r>
            <a:endParaRPr lang="en-US" sz="2000" dirty="0"/>
          </a:p>
          <a:p>
            <a:r>
              <a:rPr lang="en-US" sz="2000" strike="sngStrike" dirty="0"/>
              <a:t>Dose Level 3: 1 x 10</a:t>
            </a:r>
            <a:r>
              <a:rPr lang="en-US" sz="2000" strike="sngStrike" baseline="30000" dirty="0"/>
              <a:t>5</a:t>
            </a:r>
            <a:r>
              <a:rPr lang="en-US" sz="2000" strike="sngStrike" dirty="0"/>
              <a:t> cells/m</a:t>
            </a:r>
            <a:r>
              <a:rPr lang="en-US" sz="2000" strike="sngStrike" baseline="30000" dirty="0"/>
              <a:t>2</a:t>
            </a:r>
            <a:endParaRPr lang="en-US" sz="2000" dirty="0"/>
          </a:p>
          <a:p>
            <a:r>
              <a:rPr lang="en-US" sz="2000" strike="sngStrike" dirty="0"/>
              <a:t>Dose Level 4: 3 x 10</a:t>
            </a:r>
            <a:r>
              <a:rPr lang="en-US" sz="2000" strike="sngStrike" baseline="30000" dirty="0"/>
              <a:t>5</a:t>
            </a:r>
            <a:r>
              <a:rPr lang="en-US" sz="2000" strike="sngStrike" dirty="0"/>
              <a:t> cells/m</a:t>
            </a:r>
            <a:r>
              <a:rPr lang="en-US" sz="2000" strike="sngStrike" baseline="30000" dirty="0"/>
              <a:t>2</a:t>
            </a:r>
            <a:endParaRPr lang="en-US" sz="2000" dirty="0"/>
          </a:p>
          <a:p>
            <a:r>
              <a:rPr lang="en-US" sz="2000" dirty="0"/>
              <a:t>Dose Level 5: 1 x 10</a:t>
            </a:r>
            <a:r>
              <a:rPr lang="en-US" sz="2000" baseline="30000" dirty="0"/>
              <a:t>6</a:t>
            </a:r>
            <a:r>
              <a:rPr lang="en-US" sz="2000" dirty="0"/>
              <a:t> cells/m</a:t>
            </a:r>
            <a:r>
              <a:rPr lang="en-US" sz="2000" baseline="30000" dirty="0"/>
              <a:t>2</a:t>
            </a:r>
            <a:endParaRPr lang="en-US" sz="2000" dirty="0"/>
          </a:p>
          <a:p>
            <a:r>
              <a:rPr lang="en-US" sz="2000" dirty="0"/>
              <a:t>Dose Level 6: 3 x 10</a:t>
            </a:r>
            <a:r>
              <a:rPr lang="en-US" sz="2000" baseline="30000" dirty="0"/>
              <a:t>6 </a:t>
            </a:r>
            <a:r>
              <a:rPr lang="en-US" sz="2000" dirty="0"/>
              <a:t>cells/m</a:t>
            </a:r>
            <a:r>
              <a:rPr lang="en-US" sz="2000" baseline="30000" dirty="0"/>
              <a:t>2</a:t>
            </a:r>
            <a:endParaRPr lang="en-US" sz="2000" dirty="0"/>
          </a:p>
          <a:p>
            <a:r>
              <a:rPr lang="en-US" sz="2000" dirty="0"/>
              <a:t>Dose Level 7: 1 x 10</a:t>
            </a:r>
            <a:r>
              <a:rPr lang="en-US" sz="2000" baseline="30000" dirty="0"/>
              <a:t>7</a:t>
            </a:r>
            <a:r>
              <a:rPr lang="en-US" sz="2000" dirty="0"/>
              <a:t> cells/m</a:t>
            </a:r>
            <a:r>
              <a:rPr lang="en-US" sz="2000" baseline="30000" dirty="0"/>
              <a:t>2</a:t>
            </a:r>
            <a:endParaRPr lang="en-US" sz="2000" dirty="0"/>
          </a:p>
          <a:p>
            <a:r>
              <a:rPr lang="en-US" sz="2000" dirty="0"/>
              <a:t>Dose Level 8: 3 x 10</a:t>
            </a:r>
            <a:r>
              <a:rPr lang="en-US" sz="2000" baseline="30000" dirty="0"/>
              <a:t>7</a:t>
            </a:r>
            <a:r>
              <a:rPr lang="en-US" sz="2000" dirty="0"/>
              <a:t> cells/m</a:t>
            </a:r>
            <a:r>
              <a:rPr lang="en-US" sz="2000" baseline="30000" dirty="0"/>
              <a:t>2</a:t>
            </a:r>
            <a:endParaRPr lang="en-US" sz="2000" dirty="0"/>
          </a:p>
          <a:p>
            <a:r>
              <a:rPr lang="en-US" sz="2000" dirty="0"/>
              <a:t>Dose Level 9: 1 x 10</a:t>
            </a:r>
            <a:r>
              <a:rPr lang="en-US" sz="2000" baseline="30000" dirty="0"/>
              <a:t>8</a:t>
            </a:r>
            <a:r>
              <a:rPr lang="en-US" sz="2000" dirty="0"/>
              <a:t> cells/m</a:t>
            </a:r>
            <a:r>
              <a:rPr lang="en-US" sz="2000" baseline="30000" dirty="0"/>
              <a:t>2</a:t>
            </a:r>
            <a:endParaRPr lang="en-US" sz="2000" dirty="0"/>
          </a:p>
          <a:p>
            <a:endParaRPr lang="en-US" dirty="0"/>
          </a:p>
        </p:txBody>
      </p:sp>
      <p:sp>
        <p:nvSpPr>
          <p:cNvPr id="4" name="Text Placeholder 3">
            <a:extLst>
              <a:ext uri="{FF2B5EF4-FFF2-40B4-BE49-F238E27FC236}">
                <a16:creationId xmlns:a16="http://schemas.microsoft.com/office/drawing/2014/main" id="{5754FDF1-388C-71B3-3E56-08622536EA3B}"/>
              </a:ext>
            </a:extLst>
          </p:cNvPr>
          <p:cNvSpPr>
            <a:spLocks noGrp="1"/>
          </p:cNvSpPr>
          <p:nvPr>
            <p:ph type="body" sz="quarter" idx="13"/>
          </p:nvPr>
        </p:nvSpPr>
        <p:spPr/>
        <p:txBody>
          <a:bodyPr/>
          <a:lstStyle/>
          <a:p>
            <a:r>
              <a:rPr lang="en-US" dirty="0"/>
              <a:t>July 2011: Request to skip DL3 and DL4</a:t>
            </a:r>
          </a:p>
        </p:txBody>
      </p:sp>
    </p:spTree>
    <p:extLst>
      <p:ext uri="{BB962C8B-B14F-4D97-AF65-F5344CB8AC3E}">
        <p14:creationId xmlns:p14="http://schemas.microsoft.com/office/powerpoint/2010/main" val="1520841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551384" y="2636912"/>
            <a:ext cx="11089754" cy="3672408"/>
          </a:xfrm>
        </p:spPr>
        <p:txBody>
          <a:bodyPr/>
          <a:lstStyle/>
          <a:p>
            <a:r>
              <a:rPr lang="en-US" dirty="0"/>
              <a:t>With an increasing number of subjects requesting additional doses to consolidate or improve clinical responses, we discussed the addition of repeat doses to the protocol. </a:t>
            </a:r>
          </a:p>
          <a:p>
            <a:r>
              <a:rPr lang="en-US" dirty="0"/>
              <a:t>The FDA was supportive of this approach and a modified protocol inclusive of </a:t>
            </a:r>
            <a:r>
              <a:rPr lang="en-US" u="sng" dirty="0"/>
              <a:t>repeat dosing </a:t>
            </a:r>
            <a:r>
              <a:rPr lang="en-US" dirty="0"/>
              <a:t>was submitted to the FDA in October 2011 and allowed to proceed. </a:t>
            </a:r>
            <a:br>
              <a:rPr lang="en-US" dirty="0"/>
            </a:br>
            <a:endParaRPr lang="en-US" dirty="0"/>
          </a:p>
        </p:txBody>
      </p:sp>
      <p:sp>
        <p:nvSpPr>
          <p:cNvPr id="3" name="Text Placeholder 2"/>
          <p:cNvSpPr>
            <a:spLocks noGrp="1"/>
          </p:cNvSpPr>
          <p:nvPr>
            <p:ph type="body" sz="quarter" idx="13"/>
          </p:nvPr>
        </p:nvSpPr>
        <p:spPr/>
        <p:txBody>
          <a:bodyPr/>
          <a:lstStyle/>
          <a:p>
            <a:r>
              <a:rPr lang="en-US" dirty="0"/>
              <a:t>Later in July 2011</a:t>
            </a:r>
          </a:p>
        </p:txBody>
      </p:sp>
    </p:spTree>
    <p:extLst>
      <p:ext uri="{BB962C8B-B14F-4D97-AF65-F5344CB8AC3E}">
        <p14:creationId xmlns:p14="http://schemas.microsoft.com/office/powerpoint/2010/main" val="716591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텍스트 개체 틀 12"/>
          <p:cNvSpPr>
            <a:spLocks noGrp="1"/>
          </p:cNvSpPr>
          <p:nvPr>
            <p:ph type="body" sz="quarter" idx="14"/>
          </p:nvPr>
        </p:nvSpPr>
        <p:spPr/>
        <p:txBody>
          <a:bodyPr/>
          <a:lstStyle/>
          <a:p>
            <a:pPr lvl="0"/>
            <a:r>
              <a:rPr lang="en-US" altLang="ko-KR" dirty="0">
                <a:latin typeface="Calibri" panose="020F0502020204030204" pitchFamily="34" charset="0"/>
                <a:cs typeface="Calibri" panose="020F0502020204030204" pitchFamily="34" charset="0"/>
              </a:rPr>
              <a:t> </a:t>
            </a:r>
          </a:p>
        </p:txBody>
      </p:sp>
      <p:sp>
        <p:nvSpPr>
          <p:cNvPr id="12" name="텍스트 개체 틀 11"/>
          <p:cNvSpPr>
            <a:spLocks noGrp="1"/>
          </p:cNvSpPr>
          <p:nvPr>
            <p:ph type="body" sz="quarter" idx="13"/>
          </p:nvPr>
        </p:nvSpPr>
        <p:spPr/>
        <p:txBody>
          <a:bodyPr/>
          <a:lstStyle/>
          <a:p>
            <a:r>
              <a:rPr lang="en-US" altLang="ko-KR" dirty="0"/>
              <a:t> </a:t>
            </a:r>
            <a:r>
              <a:rPr lang="en-US" u="sng" dirty="0">
                <a:ea typeface="Tahoma" panose="020B0604030504040204" pitchFamily="34" charset="0"/>
                <a:cs typeface="Tahoma" panose="020B0604030504040204" pitchFamily="34" charset="0"/>
              </a:rPr>
              <a:t>HEROS</a:t>
            </a:r>
            <a:r>
              <a:rPr lang="en-US" dirty="0">
                <a:ea typeface="Tahoma" panose="020B0604030504040204" pitchFamily="34" charset="0"/>
                <a:cs typeface="Tahoma" panose="020B0604030504040204" pitchFamily="34" charset="0"/>
              </a:rPr>
              <a:t>:</a:t>
            </a:r>
            <a:r>
              <a:rPr lang="en-US" dirty="0">
                <a:solidFill>
                  <a:srgbClr val="3333FF"/>
                </a:solidFill>
                <a:ea typeface="Tahoma" panose="020B0604030504040204" pitchFamily="34" charset="0"/>
                <a:cs typeface="Tahoma" panose="020B0604030504040204" pitchFamily="34" charset="0"/>
              </a:rPr>
              <a:t> </a:t>
            </a:r>
            <a:r>
              <a:rPr lang="en-US" u="sng" dirty="0">
                <a:ea typeface="Tahoma" panose="020B0604030504040204" pitchFamily="34" charset="0"/>
                <a:cs typeface="Tahoma" panose="020B0604030504040204" pitchFamily="34" charset="0"/>
              </a:rPr>
              <a:t>HER</a:t>
            </a:r>
            <a:r>
              <a:rPr lang="en-US" dirty="0">
                <a:ea typeface="Tahoma" panose="020B0604030504040204" pitchFamily="34" charset="0"/>
                <a:cs typeface="Tahoma" panose="020B0604030504040204" pitchFamily="34" charset="0"/>
              </a:rPr>
              <a:t>2 CAR T cells for </a:t>
            </a:r>
            <a:r>
              <a:rPr lang="en-US" u="sng" dirty="0" err="1">
                <a:ea typeface="Tahoma" panose="020B0604030504040204" pitchFamily="34" charset="0"/>
                <a:cs typeface="Tahoma" panose="020B0604030504040204" pitchFamily="34" charset="0"/>
              </a:rPr>
              <a:t>OS</a:t>
            </a:r>
            <a:r>
              <a:rPr lang="en-US" dirty="0" err="1">
                <a:ea typeface="Tahoma" panose="020B0604030504040204" pitchFamily="34" charset="0"/>
                <a:cs typeface="Tahoma" panose="020B0604030504040204" pitchFamily="34" charset="0"/>
              </a:rPr>
              <a:t>teosarcoma</a:t>
            </a:r>
            <a:endParaRPr lang="ko-KR" altLang="en-US" dirty="0"/>
          </a:p>
        </p:txBody>
      </p:sp>
      <p:pic>
        <p:nvPicPr>
          <p:cNvPr id="3" name="Picture 2"/>
          <p:cNvPicPr>
            <a:picLocks noChangeAspect="1"/>
          </p:cNvPicPr>
          <p:nvPr/>
        </p:nvPicPr>
        <p:blipFill>
          <a:blip r:embed="rId3"/>
          <a:stretch>
            <a:fillRect/>
          </a:stretch>
        </p:blipFill>
        <p:spPr>
          <a:xfrm>
            <a:off x="576523" y="1461095"/>
            <a:ext cx="11039475" cy="4848225"/>
          </a:xfrm>
          <a:prstGeom prst="rect">
            <a:avLst/>
          </a:prstGeom>
        </p:spPr>
      </p:pic>
    </p:spTree>
    <p:extLst>
      <p:ext uri="{BB962C8B-B14F-4D97-AF65-F5344CB8AC3E}">
        <p14:creationId xmlns:p14="http://schemas.microsoft.com/office/powerpoint/2010/main" val="3226657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191344" y="1772816"/>
            <a:ext cx="5184576" cy="4463702"/>
          </a:xfrm>
        </p:spPr>
        <p:txBody>
          <a:bodyPr/>
          <a:lstStyle/>
          <a:p>
            <a:r>
              <a:rPr lang="en-US" dirty="0"/>
              <a:t>September 2014:</a:t>
            </a:r>
            <a:br>
              <a:rPr lang="en-US" dirty="0"/>
            </a:br>
            <a:r>
              <a:rPr lang="en-US" dirty="0"/>
              <a:t>Based on preliminary internal data and the data that has been recently presented on CAR studies across the US showing that lymphodepleting chemotherapy has been helpful with improving the expansion &amp; persistence of CAR T cells and thereby increasing the potential for anti-tumor efficacy. </a:t>
            </a:r>
            <a:br>
              <a:rPr lang="en-US" dirty="0"/>
            </a:br>
            <a:endParaRPr lang="en-US" u="sng" dirty="0"/>
          </a:p>
        </p:txBody>
      </p:sp>
      <p:sp>
        <p:nvSpPr>
          <p:cNvPr id="6" name="Content Placeholder 5"/>
          <p:cNvSpPr>
            <a:spLocks noGrp="1"/>
          </p:cNvSpPr>
          <p:nvPr>
            <p:ph sz="quarter" idx="15"/>
          </p:nvPr>
        </p:nvSpPr>
        <p:spPr>
          <a:xfrm>
            <a:off x="6023992" y="1772816"/>
            <a:ext cx="5892297" cy="4463702"/>
          </a:xfrm>
          <a:ln>
            <a:solidFill>
              <a:schemeClr val="tx1"/>
            </a:solidFill>
          </a:ln>
        </p:spPr>
        <p:txBody>
          <a:bodyPr/>
          <a:lstStyle/>
          <a:p>
            <a:pPr>
              <a:lnSpc>
                <a:spcPct val="100000"/>
              </a:lnSpc>
              <a:spcBef>
                <a:spcPts val="600"/>
              </a:spcBef>
            </a:pPr>
            <a:r>
              <a:rPr lang="en-US" sz="2000" dirty="0">
                <a:solidFill>
                  <a:srgbClr val="000000"/>
                </a:solidFill>
              </a:rPr>
              <a:t>Dose Level 1: 1x10</a:t>
            </a:r>
            <a:r>
              <a:rPr lang="en-US" sz="2000" baseline="30000" dirty="0">
                <a:solidFill>
                  <a:srgbClr val="000000"/>
                </a:solidFill>
              </a:rPr>
              <a:t>4</a:t>
            </a:r>
            <a:r>
              <a:rPr lang="en-US" sz="2000" dirty="0">
                <a:solidFill>
                  <a:srgbClr val="000000"/>
                </a:solidFill>
              </a:rPr>
              <a:t>cells/m</a:t>
            </a:r>
            <a:r>
              <a:rPr lang="en-US" sz="2000" baseline="30000" dirty="0">
                <a:solidFill>
                  <a:srgbClr val="000000"/>
                </a:solidFill>
              </a:rPr>
              <a:t>2</a:t>
            </a:r>
            <a:endParaRPr lang="en-US" sz="2000" dirty="0">
              <a:solidFill>
                <a:srgbClr val="000000"/>
              </a:solidFill>
            </a:endParaRPr>
          </a:p>
          <a:p>
            <a:pPr>
              <a:lnSpc>
                <a:spcPct val="100000"/>
              </a:lnSpc>
              <a:spcBef>
                <a:spcPts val="600"/>
              </a:spcBef>
            </a:pPr>
            <a:r>
              <a:rPr lang="en-US" sz="2000" dirty="0">
                <a:solidFill>
                  <a:srgbClr val="000000"/>
                </a:solidFill>
              </a:rPr>
              <a:t>Dose Level 2:3x10</a:t>
            </a:r>
            <a:r>
              <a:rPr lang="en-US" sz="2000" baseline="30000" dirty="0">
                <a:solidFill>
                  <a:srgbClr val="000000"/>
                </a:solidFill>
              </a:rPr>
              <a:t>4</a:t>
            </a:r>
            <a:r>
              <a:rPr lang="en-US" sz="2000" dirty="0">
                <a:solidFill>
                  <a:srgbClr val="000000"/>
                </a:solidFill>
              </a:rPr>
              <a:t>cells/m</a:t>
            </a:r>
            <a:r>
              <a:rPr lang="en-US" sz="2000" baseline="30000" dirty="0">
                <a:solidFill>
                  <a:srgbClr val="000000"/>
                </a:solidFill>
              </a:rPr>
              <a:t>2</a:t>
            </a:r>
            <a:endParaRPr lang="en-US" sz="2000" dirty="0">
              <a:solidFill>
                <a:srgbClr val="000000"/>
              </a:solidFill>
            </a:endParaRPr>
          </a:p>
          <a:p>
            <a:pPr>
              <a:lnSpc>
                <a:spcPct val="100000"/>
              </a:lnSpc>
              <a:spcBef>
                <a:spcPts val="600"/>
              </a:spcBef>
            </a:pPr>
            <a:r>
              <a:rPr lang="en-US" sz="2000" strike="sngStrike" dirty="0">
                <a:solidFill>
                  <a:srgbClr val="000000"/>
                </a:solidFill>
              </a:rPr>
              <a:t>Dose Level 3: 1x10</a:t>
            </a:r>
            <a:r>
              <a:rPr lang="en-US" sz="2000" strike="sngStrike" baseline="30000" dirty="0">
                <a:solidFill>
                  <a:srgbClr val="000000"/>
                </a:solidFill>
              </a:rPr>
              <a:t>5</a:t>
            </a:r>
            <a:r>
              <a:rPr lang="en-US" sz="2000" strike="sngStrike" dirty="0">
                <a:solidFill>
                  <a:srgbClr val="000000"/>
                </a:solidFill>
              </a:rPr>
              <a:t>cells/m</a:t>
            </a:r>
            <a:r>
              <a:rPr lang="en-US" sz="2000" strike="sngStrike" baseline="30000" dirty="0">
                <a:solidFill>
                  <a:srgbClr val="000000"/>
                </a:solidFill>
              </a:rPr>
              <a:t>2</a:t>
            </a:r>
            <a:endParaRPr lang="en-US" sz="2000" strike="sngStrike" dirty="0">
              <a:solidFill>
                <a:srgbClr val="000000"/>
              </a:solidFill>
            </a:endParaRPr>
          </a:p>
          <a:p>
            <a:pPr>
              <a:lnSpc>
                <a:spcPct val="100000"/>
              </a:lnSpc>
              <a:spcBef>
                <a:spcPts val="600"/>
              </a:spcBef>
            </a:pPr>
            <a:r>
              <a:rPr lang="en-US" sz="2000" strike="sngStrike" dirty="0">
                <a:solidFill>
                  <a:srgbClr val="000000"/>
                </a:solidFill>
              </a:rPr>
              <a:t>Dose Level 4:3x10</a:t>
            </a:r>
            <a:r>
              <a:rPr lang="en-US" sz="2000" strike="sngStrike" baseline="30000" dirty="0">
                <a:solidFill>
                  <a:srgbClr val="000000"/>
                </a:solidFill>
              </a:rPr>
              <a:t>5</a:t>
            </a:r>
            <a:r>
              <a:rPr lang="en-US" sz="2000" strike="sngStrike" dirty="0">
                <a:solidFill>
                  <a:srgbClr val="000000"/>
                </a:solidFill>
              </a:rPr>
              <a:t>cells/m</a:t>
            </a:r>
            <a:r>
              <a:rPr lang="en-US" sz="2000" strike="sngStrike" baseline="30000" dirty="0">
                <a:solidFill>
                  <a:srgbClr val="000000"/>
                </a:solidFill>
              </a:rPr>
              <a:t>2</a:t>
            </a:r>
            <a:endParaRPr lang="en-US" sz="2000" dirty="0">
              <a:solidFill>
                <a:srgbClr val="000000"/>
              </a:solidFill>
            </a:endParaRPr>
          </a:p>
          <a:p>
            <a:pPr>
              <a:lnSpc>
                <a:spcPct val="100000"/>
              </a:lnSpc>
              <a:spcBef>
                <a:spcPts val="600"/>
              </a:spcBef>
            </a:pPr>
            <a:r>
              <a:rPr lang="en-US" sz="2000" dirty="0">
                <a:solidFill>
                  <a:srgbClr val="000000"/>
                </a:solidFill>
              </a:rPr>
              <a:t>Dose Level 5: 1x10</a:t>
            </a:r>
            <a:r>
              <a:rPr lang="en-US" sz="2000" baseline="30000" dirty="0">
                <a:solidFill>
                  <a:srgbClr val="000000"/>
                </a:solidFill>
              </a:rPr>
              <a:t>6</a:t>
            </a:r>
            <a:r>
              <a:rPr lang="en-US" sz="2000" dirty="0">
                <a:solidFill>
                  <a:srgbClr val="000000"/>
                </a:solidFill>
              </a:rPr>
              <a:t>cells/m</a:t>
            </a:r>
            <a:r>
              <a:rPr lang="en-US" sz="2000" baseline="30000" dirty="0">
                <a:solidFill>
                  <a:srgbClr val="000000"/>
                </a:solidFill>
              </a:rPr>
              <a:t>2</a:t>
            </a:r>
            <a:endParaRPr lang="en-US" sz="2000" dirty="0">
              <a:solidFill>
                <a:srgbClr val="000000"/>
              </a:solidFill>
            </a:endParaRPr>
          </a:p>
          <a:p>
            <a:pPr>
              <a:lnSpc>
                <a:spcPct val="100000"/>
              </a:lnSpc>
              <a:spcBef>
                <a:spcPts val="600"/>
              </a:spcBef>
            </a:pPr>
            <a:r>
              <a:rPr lang="en-US" sz="2000" dirty="0">
                <a:solidFill>
                  <a:srgbClr val="000000"/>
                </a:solidFill>
              </a:rPr>
              <a:t>Dose Level 6: 3x10</a:t>
            </a:r>
            <a:r>
              <a:rPr lang="en-US" sz="2000" baseline="30000" dirty="0">
                <a:solidFill>
                  <a:srgbClr val="000000"/>
                </a:solidFill>
              </a:rPr>
              <a:t>6</a:t>
            </a:r>
            <a:r>
              <a:rPr lang="en-US" sz="2000" dirty="0">
                <a:solidFill>
                  <a:srgbClr val="000000"/>
                </a:solidFill>
              </a:rPr>
              <a:t>cells/m</a:t>
            </a:r>
            <a:r>
              <a:rPr lang="en-US" sz="2000" baseline="30000" dirty="0">
                <a:solidFill>
                  <a:srgbClr val="000000"/>
                </a:solidFill>
              </a:rPr>
              <a:t>2</a:t>
            </a:r>
            <a:endParaRPr lang="en-US" sz="2000" dirty="0">
              <a:solidFill>
                <a:srgbClr val="000000"/>
              </a:solidFill>
            </a:endParaRPr>
          </a:p>
          <a:p>
            <a:pPr>
              <a:lnSpc>
                <a:spcPct val="100000"/>
              </a:lnSpc>
              <a:spcBef>
                <a:spcPts val="600"/>
              </a:spcBef>
            </a:pPr>
            <a:r>
              <a:rPr lang="en-US" sz="2000" dirty="0">
                <a:solidFill>
                  <a:srgbClr val="000000"/>
                </a:solidFill>
              </a:rPr>
              <a:t>Dose Level 7: 1x10</a:t>
            </a:r>
            <a:r>
              <a:rPr lang="en-US" sz="2000" baseline="30000" dirty="0">
                <a:solidFill>
                  <a:srgbClr val="000000"/>
                </a:solidFill>
              </a:rPr>
              <a:t>7</a:t>
            </a:r>
            <a:r>
              <a:rPr lang="en-US" sz="2000" dirty="0">
                <a:solidFill>
                  <a:srgbClr val="000000"/>
                </a:solidFill>
              </a:rPr>
              <a:t>cells/m</a:t>
            </a:r>
            <a:r>
              <a:rPr lang="en-US" sz="2000" baseline="30000" dirty="0">
                <a:solidFill>
                  <a:srgbClr val="000000"/>
                </a:solidFill>
              </a:rPr>
              <a:t>2</a:t>
            </a:r>
          </a:p>
          <a:p>
            <a:pPr>
              <a:lnSpc>
                <a:spcPct val="100000"/>
              </a:lnSpc>
              <a:spcBef>
                <a:spcPts val="600"/>
              </a:spcBef>
            </a:pPr>
            <a:r>
              <a:rPr lang="en-US" sz="2000" dirty="0">
                <a:solidFill>
                  <a:srgbClr val="000000"/>
                </a:solidFill>
              </a:rPr>
              <a:t>Dose Level 8:3x10</a:t>
            </a:r>
            <a:r>
              <a:rPr lang="en-US" sz="2000" baseline="30000" dirty="0">
                <a:solidFill>
                  <a:srgbClr val="000000"/>
                </a:solidFill>
              </a:rPr>
              <a:t>7</a:t>
            </a:r>
            <a:r>
              <a:rPr lang="en-US" sz="2000" dirty="0">
                <a:solidFill>
                  <a:srgbClr val="000000"/>
                </a:solidFill>
              </a:rPr>
              <a:t>cells/m</a:t>
            </a:r>
            <a:r>
              <a:rPr lang="en-US" sz="2000" baseline="30000" dirty="0">
                <a:solidFill>
                  <a:srgbClr val="000000"/>
                </a:solidFill>
              </a:rPr>
              <a:t>2</a:t>
            </a:r>
            <a:endParaRPr lang="en-US" sz="2000" dirty="0">
              <a:solidFill>
                <a:srgbClr val="000000"/>
              </a:solidFill>
            </a:endParaRPr>
          </a:p>
          <a:p>
            <a:pPr>
              <a:lnSpc>
                <a:spcPct val="100000"/>
              </a:lnSpc>
              <a:spcBef>
                <a:spcPts val="600"/>
              </a:spcBef>
            </a:pPr>
            <a:r>
              <a:rPr lang="en-US" sz="2000" dirty="0">
                <a:solidFill>
                  <a:srgbClr val="000000"/>
                </a:solidFill>
              </a:rPr>
              <a:t>Dose Level 9: 1x10</a:t>
            </a:r>
            <a:r>
              <a:rPr lang="en-US" sz="2000" baseline="30000" dirty="0">
                <a:solidFill>
                  <a:srgbClr val="000000"/>
                </a:solidFill>
              </a:rPr>
              <a:t>8</a:t>
            </a:r>
            <a:r>
              <a:rPr lang="en-US" sz="2000" dirty="0">
                <a:solidFill>
                  <a:srgbClr val="000000"/>
                </a:solidFill>
              </a:rPr>
              <a:t>cells/m</a:t>
            </a:r>
            <a:r>
              <a:rPr lang="en-US" sz="2000" baseline="30000" dirty="0">
                <a:solidFill>
                  <a:srgbClr val="000000"/>
                </a:solidFill>
              </a:rPr>
              <a:t>2</a:t>
            </a:r>
            <a:endParaRPr lang="en-US" sz="2000" dirty="0">
              <a:solidFill>
                <a:srgbClr val="000000"/>
              </a:solidFill>
            </a:endParaRPr>
          </a:p>
          <a:p>
            <a:pPr>
              <a:lnSpc>
                <a:spcPct val="100000"/>
              </a:lnSpc>
              <a:spcBef>
                <a:spcPts val="600"/>
              </a:spcBef>
            </a:pPr>
            <a:r>
              <a:rPr lang="en-US" sz="2000" dirty="0">
                <a:solidFill>
                  <a:srgbClr val="000000"/>
                </a:solidFill>
              </a:rPr>
              <a:t>Dose Level </a:t>
            </a:r>
            <a:r>
              <a:rPr lang="en-US" sz="2000" u="sng" dirty="0">
                <a:solidFill>
                  <a:srgbClr val="000000"/>
                </a:solidFill>
              </a:rPr>
              <a:t>9A</a:t>
            </a:r>
            <a:r>
              <a:rPr lang="en-US" sz="2000" dirty="0">
                <a:solidFill>
                  <a:srgbClr val="000000"/>
                </a:solidFill>
              </a:rPr>
              <a:t>: Flu followed by 1x10</a:t>
            </a:r>
            <a:r>
              <a:rPr lang="en-US" sz="2000" baseline="30000" dirty="0">
                <a:solidFill>
                  <a:srgbClr val="000000"/>
                </a:solidFill>
              </a:rPr>
              <a:t>8</a:t>
            </a:r>
            <a:r>
              <a:rPr lang="en-US" sz="2000" dirty="0">
                <a:solidFill>
                  <a:srgbClr val="000000"/>
                </a:solidFill>
              </a:rPr>
              <a:t>cells/m</a:t>
            </a:r>
            <a:r>
              <a:rPr lang="en-US" sz="2000" baseline="30000" dirty="0">
                <a:solidFill>
                  <a:srgbClr val="000000"/>
                </a:solidFill>
              </a:rPr>
              <a:t>2</a:t>
            </a:r>
            <a:endParaRPr lang="en-US" sz="2000" dirty="0">
              <a:solidFill>
                <a:srgbClr val="000000"/>
              </a:solidFill>
            </a:endParaRPr>
          </a:p>
          <a:p>
            <a:pPr>
              <a:lnSpc>
                <a:spcPct val="100000"/>
              </a:lnSpc>
              <a:spcBef>
                <a:spcPts val="600"/>
              </a:spcBef>
            </a:pPr>
            <a:r>
              <a:rPr lang="en-US" sz="2000" dirty="0">
                <a:solidFill>
                  <a:srgbClr val="000000"/>
                </a:solidFill>
              </a:rPr>
              <a:t>Dose Level </a:t>
            </a:r>
            <a:r>
              <a:rPr lang="en-US" sz="2000" u="sng" dirty="0">
                <a:solidFill>
                  <a:srgbClr val="000000"/>
                </a:solidFill>
              </a:rPr>
              <a:t>9B</a:t>
            </a:r>
            <a:r>
              <a:rPr lang="en-US" sz="2000" dirty="0">
                <a:solidFill>
                  <a:srgbClr val="000000"/>
                </a:solidFill>
              </a:rPr>
              <a:t>: Flu/CTX followed by 1x10</a:t>
            </a:r>
            <a:r>
              <a:rPr lang="en-US" sz="2000" baseline="30000" dirty="0">
                <a:solidFill>
                  <a:srgbClr val="000000"/>
                </a:solidFill>
              </a:rPr>
              <a:t>8</a:t>
            </a:r>
            <a:r>
              <a:rPr lang="en-US" sz="2000" dirty="0">
                <a:solidFill>
                  <a:srgbClr val="000000"/>
                </a:solidFill>
              </a:rPr>
              <a:t>cells/m</a:t>
            </a:r>
            <a:r>
              <a:rPr lang="en-US" sz="2000" baseline="30000" dirty="0">
                <a:solidFill>
                  <a:srgbClr val="000000"/>
                </a:solidFill>
              </a:rPr>
              <a:t>2</a:t>
            </a:r>
            <a:endParaRPr lang="en-US" sz="2000" dirty="0">
              <a:solidFill>
                <a:srgbClr val="000000"/>
              </a:solidFill>
            </a:endParaRPr>
          </a:p>
          <a:p>
            <a:endParaRPr lang="en-US" dirty="0"/>
          </a:p>
        </p:txBody>
      </p:sp>
      <p:sp>
        <p:nvSpPr>
          <p:cNvPr id="5" name="Text Placeholder 4"/>
          <p:cNvSpPr>
            <a:spLocks noGrp="1"/>
          </p:cNvSpPr>
          <p:nvPr>
            <p:ph type="body" sz="quarter" idx="13"/>
          </p:nvPr>
        </p:nvSpPr>
        <p:spPr/>
        <p:txBody>
          <a:bodyPr/>
          <a:lstStyle/>
          <a:p>
            <a:r>
              <a:rPr lang="en-US" dirty="0"/>
              <a:t>The addition of Lymphodepletion (HEROS 2.0)</a:t>
            </a:r>
          </a:p>
        </p:txBody>
      </p:sp>
    </p:spTree>
    <p:extLst>
      <p:ext uri="{BB962C8B-B14F-4D97-AF65-F5344CB8AC3E}">
        <p14:creationId xmlns:p14="http://schemas.microsoft.com/office/powerpoint/2010/main" val="2059462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551384" y="2708920"/>
            <a:ext cx="11089754" cy="3600400"/>
          </a:xfrm>
        </p:spPr>
        <p:txBody>
          <a:bodyPr/>
          <a:lstStyle/>
          <a:p>
            <a:pPr marL="457200" indent="-457200">
              <a:buFont typeface="Arial" panose="020B0604020202020204" pitchFamily="34" charset="0"/>
              <a:buChar char="•"/>
            </a:pPr>
            <a:r>
              <a:rPr lang="en-US" dirty="0"/>
              <a:t>The highest dose level of cells to be 1X10</a:t>
            </a:r>
            <a:r>
              <a:rPr lang="en-US" baseline="30000" dirty="0"/>
              <a:t>8</a:t>
            </a:r>
            <a:r>
              <a:rPr lang="en-US" dirty="0"/>
              <a:t>/m</a:t>
            </a:r>
            <a:r>
              <a:rPr lang="en-US" baseline="30000" dirty="0"/>
              <a:t>2</a:t>
            </a:r>
            <a:r>
              <a:rPr lang="en-US" dirty="0"/>
              <a:t> CAR positive cells rather than the total T cell dose. </a:t>
            </a:r>
          </a:p>
          <a:p>
            <a:pPr marL="457200" indent="-457200">
              <a:buFont typeface="Arial" panose="020B0604020202020204" pitchFamily="34" charset="0"/>
              <a:buChar char="•"/>
            </a:pPr>
            <a:r>
              <a:rPr lang="en-US" dirty="0"/>
              <a:t>This final change was made to improve consistency in dosing when previously variable transduction efficiencies (ranging from 61.9% to 98.3%) may have led to slight inconsistencies. </a:t>
            </a:r>
          </a:p>
        </p:txBody>
      </p:sp>
      <p:sp>
        <p:nvSpPr>
          <p:cNvPr id="3" name="Text Placeholder 2"/>
          <p:cNvSpPr>
            <a:spLocks noGrp="1"/>
          </p:cNvSpPr>
          <p:nvPr>
            <p:ph type="body" sz="quarter" idx="13"/>
          </p:nvPr>
        </p:nvSpPr>
        <p:spPr/>
        <p:txBody>
          <a:bodyPr/>
          <a:lstStyle/>
          <a:p>
            <a:r>
              <a:rPr lang="en-US" dirty="0"/>
              <a:t>April 2019 (DL9C)</a:t>
            </a:r>
          </a:p>
        </p:txBody>
      </p:sp>
    </p:spTree>
    <p:extLst>
      <p:ext uri="{BB962C8B-B14F-4D97-AF65-F5344CB8AC3E}">
        <p14:creationId xmlns:p14="http://schemas.microsoft.com/office/powerpoint/2010/main" val="4145007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텍스트 개체 틀 12"/>
          <p:cNvSpPr>
            <a:spLocks noGrp="1"/>
          </p:cNvSpPr>
          <p:nvPr>
            <p:ph type="body" sz="quarter" idx="14"/>
          </p:nvPr>
        </p:nvSpPr>
        <p:spPr/>
        <p:txBody>
          <a:bodyPr/>
          <a:lstStyle/>
          <a:p>
            <a:pPr lvl="0"/>
            <a:r>
              <a:rPr lang="en-US" altLang="ko-KR" dirty="0">
                <a:latin typeface="Calibri" panose="020F0502020204030204" pitchFamily="34" charset="0"/>
                <a:cs typeface="Calibri" panose="020F0502020204030204" pitchFamily="34" charset="0"/>
              </a:rPr>
              <a:t> </a:t>
            </a:r>
          </a:p>
        </p:txBody>
      </p:sp>
      <p:sp>
        <p:nvSpPr>
          <p:cNvPr id="12" name="텍스트 개체 틀 11"/>
          <p:cNvSpPr>
            <a:spLocks noGrp="1"/>
          </p:cNvSpPr>
          <p:nvPr>
            <p:ph type="body" sz="quarter" idx="13"/>
          </p:nvPr>
        </p:nvSpPr>
        <p:spPr/>
        <p:txBody>
          <a:bodyPr/>
          <a:lstStyle/>
          <a:p>
            <a:r>
              <a:rPr lang="en-US" altLang="ko-KR" dirty="0"/>
              <a:t> </a:t>
            </a:r>
            <a:r>
              <a:rPr lang="en-US" dirty="0"/>
              <a:t>Patients treated (HEROS 2.0)</a:t>
            </a:r>
            <a:endParaRPr lang="ko-KR" altLang="en-US" dirty="0"/>
          </a:p>
        </p:txBody>
      </p:sp>
      <p:pic>
        <p:nvPicPr>
          <p:cNvPr id="3" name="Picture 2"/>
          <p:cNvPicPr>
            <a:picLocks noChangeAspect="1"/>
          </p:cNvPicPr>
          <p:nvPr/>
        </p:nvPicPr>
        <p:blipFill rotWithShape="1">
          <a:blip r:embed="rId3"/>
          <a:srcRect l="70777" b="8334"/>
          <a:stretch/>
        </p:blipFill>
        <p:spPr>
          <a:xfrm>
            <a:off x="4374660" y="1241753"/>
            <a:ext cx="3443201" cy="4950558"/>
          </a:xfrm>
          <a:prstGeom prst="rect">
            <a:avLst/>
          </a:prstGeom>
        </p:spPr>
      </p:pic>
      <p:pic>
        <p:nvPicPr>
          <p:cNvPr id="5" name="Picture 4"/>
          <p:cNvPicPr>
            <a:picLocks noChangeAspect="1"/>
          </p:cNvPicPr>
          <p:nvPr/>
        </p:nvPicPr>
        <p:blipFill rotWithShape="1">
          <a:blip r:embed="rId3"/>
          <a:srcRect l="70777" t="87654"/>
          <a:stretch/>
        </p:blipFill>
        <p:spPr>
          <a:xfrm>
            <a:off x="8387975" y="5949280"/>
            <a:ext cx="3443201" cy="666770"/>
          </a:xfrm>
          <a:prstGeom prst="rect">
            <a:avLst/>
          </a:prstGeom>
        </p:spPr>
      </p:pic>
    </p:spTree>
    <p:extLst>
      <p:ext uri="{BB962C8B-B14F-4D97-AF65-F5344CB8AC3E}">
        <p14:creationId xmlns:p14="http://schemas.microsoft.com/office/powerpoint/2010/main" val="1825181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1384" y="519062"/>
            <a:ext cx="11089232" cy="3455590"/>
          </a:xfrm>
        </p:spPr>
        <p:txBody>
          <a:bodyPr/>
          <a:lstStyle/>
          <a:p>
            <a:r>
              <a:rPr lang="en-US" dirty="0" smtClean="0"/>
              <a:t>I own </a:t>
            </a:r>
            <a:r>
              <a:rPr lang="en-US" dirty="0" err="1" smtClean="0"/>
              <a:t>QBRegulatory</a:t>
            </a:r>
            <a:r>
              <a:rPr lang="en-US" dirty="0" smtClean="0"/>
              <a:t> Consulting, LLC which has agreements with:</a:t>
            </a:r>
          </a:p>
          <a:p>
            <a:pPr marL="457200" indent="-457200" algn="l">
              <a:buFont typeface="Arial" panose="020B0604020202020204" pitchFamily="34" charset="0"/>
              <a:buChar char="•"/>
            </a:pPr>
            <a:r>
              <a:rPr lang="en-US" dirty="0" smtClean="0"/>
              <a:t>March Bio</a:t>
            </a:r>
          </a:p>
          <a:p>
            <a:pPr marL="457200" indent="-457200" algn="l">
              <a:buFont typeface="Arial" panose="020B0604020202020204" pitchFamily="34" charset="0"/>
              <a:buChar char="•"/>
            </a:pPr>
            <a:r>
              <a:rPr lang="en-US" dirty="0" smtClean="0"/>
              <a:t>Tessa Therapeutics</a:t>
            </a:r>
          </a:p>
          <a:p>
            <a:pPr marL="457200" indent="-457200" algn="l">
              <a:buFont typeface="Arial" panose="020B0604020202020204" pitchFamily="34" charset="0"/>
              <a:buChar char="•"/>
            </a:pPr>
            <a:r>
              <a:rPr lang="en-US" dirty="0" err="1" smtClean="0"/>
              <a:t>Proxima</a:t>
            </a:r>
            <a:endParaRPr lang="en-US" dirty="0"/>
          </a:p>
        </p:txBody>
      </p:sp>
      <p:sp>
        <p:nvSpPr>
          <p:cNvPr id="3" name="Text Placeholder 2"/>
          <p:cNvSpPr>
            <a:spLocks noGrp="1"/>
          </p:cNvSpPr>
          <p:nvPr>
            <p:ph type="body" sz="quarter" idx="13"/>
          </p:nvPr>
        </p:nvSpPr>
        <p:spPr/>
        <p:txBody>
          <a:bodyPr/>
          <a:lstStyle/>
          <a:p>
            <a:r>
              <a:rPr lang="en-US" dirty="0" smtClean="0"/>
              <a:t>Disclosures	</a:t>
            </a:r>
            <a:endParaRPr lang="en-US" dirty="0"/>
          </a:p>
        </p:txBody>
      </p:sp>
    </p:spTree>
    <p:extLst>
      <p:ext uri="{BB962C8B-B14F-4D97-AF65-F5344CB8AC3E}">
        <p14:creationId xmlns:p14="http://schemas.microsoft.com/office/powerpoint/2010/main" val="1405241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텍스트 개체 틀 12"/>
          <p:cNvSpPr>
            <a:spLocks noGrp="1"/>
          </p:cNvSpPr>
          <p:nvPr>
            <p:ph type="body" sz="quarter" idx="14"/>
          </p:nvPr>
        </p:nvSpPr>
        <p:spPr/>
        <p:txBody>
          <a:bodyPr/>
          <a:lstStyle/>
          <a:p>
            <a:pPr lvl="0"/>
            <a:r>
              <a:rPr lang="en-US" altLang="ko-KR" dirty="0">
                <a:latin typeface="Calibri" panose="020F0502020204030204" pitchFamily="34" charset="0"/>
                <a:cs typeface="Calibri" panose="020F0502020204030204" pitchFamily="34" charset="0"/>
              </a:rPr>
              <a:t> </a:t>
            </a:r>
          </a:p>
        </p:txBody>
      </p:sp>
      <p:sp>
        <p:nvSpPr>
          <p:cNvPr id="12" name="텍스트 개체 틀 11"/>
          <p:cNvSpPr>
            <a:spLocks noGrp="1"/>
          </p:cNvSpPr>
          <p:nvPr>
            <p:ph type="body" sz="quarter" idx="13"/>
          </p:nvPr>
        </p:nvSpPr>
        <p:spPr>
          <a:xfrm>
            <a:off x="911424" y="-2896"/>
            <a:ext cx="9113838" cy="1127640"/>
          </a:xfrm>
        </p:spPr>
        <p:txBody>
          <a:bodyPr>
            <a:normAutofit/>
          </a:bodyPr>
          <a:lstStyle/>
          <a:p>
            <a:r>
              <a:rPr lang="en-US" altLang="ko-KR" dirty="0"/>
              <a:t> </a:t>
            </a:r>
            <a:r>
              <a:rPr lang="en-US" dirty="0"/>
              <a:t>CRS-like syndrome after HER2 CART</a:t>
            </a:r>
            <a:br>
              <a:rPr lang="en-US" dirty="0"/>
            </a:br>
            <a:r>
              <a:rPr lang="en-US" dirty="0"/>
              <a:t> (HEROS and HEROS 2.0)</a:t>
            </a:r>
            <a:endParaRPr lang="ko-KR" altLang="en-US" dirty="0"/>
          </a:p>
        </p:txBody>
      </p:sp>
      <p:pic>
        <p:nvPicPr>
          <p:cNvPr id="3" name="Picture 2"/>
          <p:cNvPicPr>
            <a:picLocks noChangeAspect="1"/>
          </p:cNvPicPr>
          <p:nvPr/>
        </p:nvPicPr>
        <p:blipFill>
          <a:blip r:embed="rId3"/>
          <a:stretch>
            <a:fillRect/>
          </a:stretch>
        </p:blipFill>
        <p:spPr>
          <a:xfrm>
            <a:off x="224098" y="1377598"/>
            <a:ext cx="11744325" cy="5448300"/>
          </a:xfrm>
          <a:prstGeom prst="rect">
            <a:avLst/>
          </a:prstGeom>
        </p:spPr>
      </p:pic>
      <p:sp>
        <p:nvSpPr>
          <p:cNvPr id="2" name="Right Arrow 1"/>
          <p:cNvSpPr/>
          <p:nvPr/>
        </p:nvSpPr>
        <p:spPr>
          <a:xfrm>
            <a:off x="623392" y="4509120"/>
            <a:ext cx="792088" cy="50405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3592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7745" r="7750"/>
          <a:stretch/>
        </p:blipFill>
        <p:spPr>
          <a:xfrm>
            <a:off x="911424" y="1088000"/>
            <a:ext cx="9937104" cy="5770000"/>
          </a:xfrm>
          <a:prstGeom prst="rect">
            <a:avLst/>
          </a:prstGeom>
        </p:spPr>
      </p:pic>
      <p:sp>
        <p:nvSpPr>
          <p:cNvPr id="13" name="텍스트 개체 틀 12"/>
          <p:cNvSpPr>
            <a:spLocks noGrp="1"/>
          </p:cNvSpPr>
          <p:nvPr>
            <p:ph type="body" sz="quarter" idx="14"/>
          </p:nvPr>
        </p:nvSpPr>
        <p:spPr/>
        <p:txBody>
          <a:bodyPr/>
          <a:lstStyle/>
          <a:p>
            <a:pPr lvl="0"/>
            <a:r>
              <a:rPr lang="en-US" altLang="ko-KR" dirty="0">
                <a:latin typeface="Calibri" panose="020F0502020204030204" pitchFamily="34" charset="0"/>
                <a:cs typeface="Calibri" panose="020F0502020204030204" pitchFamily="34" charset="0"/>
              </a:rPr>
              <a:t> </a:t>
            </a:r>
          </a:p>
        </p:txBody>
      </p:sp>
      <p:sp>
        <p:nvSpPr>
          <p:cNvPr id="12" name="텍스트 개체 틀 11"/>
          <p:cNvSpPr>
            <a:spLocks noGrp="1"/>
          </p:cNvSpPr>
          <p:nvPr>
            <p:ph type="body" sz="quarter" idx="13"/>
          </p:nvPr>
        </p:nvSpPr>
        <p:spPr/>
        <p:txBody>
          <a:bodyPr/>
          <a:lstStyle/>
          <a:p>
            <a:r>
              <a:rPr lang="en-US" dirty="0"/>
              <a:t>Clinical Responses (HEROS 2.0)</a:t>
            </a:r>
          </a:p>
        </p:txBody>
      </p:sp>
    </p:spTree>
    <p:extLst>
      <p:ext uri="{BB962C8B-B14F-4D97-AF65-F5344CB8AC3E}">
        <p14:creationId xmlns:p14="http://schemas.microsoft.com/office/powerpoint/2010/main" val="3773485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텍스트 개체 틀 12"/>
          <p:cNvSpPr>
            <a:spLocks noGrp="1"/>
          </p:cNvSpPr>
          <p:nvPr>
            <p:ph type="body" sz="quarter" idx="14"/>
          </p:nvPr>
        </p:nvSpPr>
        <p:spPr/>
        <p:txBody>
          <a:bodyPr/>
          <a:lstStyle/>
          <a:p>
            <a:pPr lvl="0"/>
            <a:r>
              <a:rPr lang="en-US" altLang="ko-KR" dirty="0">
                <a:latin typeface="Calibri" panose="020F0502020204030204" pitchFamily="34" charset="0"/>
                <a:cs typeface="Calibri" panose="020F0502020204030204" pitchFamily="34" charset="0"/>
              </a:rPr>
              <a:t> </a:t>
            </a:r>
          </a:p>
        </p:txBody>
      </p:sp>
      <p:sp>
        <p:nvSpPr>
          <p:cNvPr id="12" name="텍스트 개체 틀 11"/>
          <p:cNvSpPr>
            <a:spLocks noGrp="1"/>
          </p:cNvSpPr>
          <p:nvPr>
            <p:ph type="body" sz="quarter" idx="13"/>
          </p:nvPr>
        </p:nvSpPr>
        <p:spPr/>
        <p:txBody>
          <a:bodyPr/>
          <a:lstStyle/>
          <a:p>
            <a:r>
              <a:rPr lang="en-US" altLang="ko-KR" dirty="0"/>
              <a:t> </a:t>
            </a:r>
            <a:r>
              <a:rPr lang="en-US" dirty="0"/>
              <a:t>Survival outcomes</a:t>
            </a:r>
            <a:endParaRPr lang="ko-KR" altLang="en-US" dirty="0"/>
          </a:p>
        </p:txBody>
      </p:sp>
      <p:pic>
        <p:nvPicPr>
          <p:cNvPr id="3" name="Picture 2"/>
          <p:cNvPicPr>
            <a:picLocks noChangeAspect="1"/>
          </p:cNvPicPr>
          <p:nvPr/>
        </p:nvPicPr>
        <p:blipFill>
          <a:blip r:embed="rId3"/>
          <a:stretch>
            <a:fillRect/>
          </a:stretch>
        </p:blipFill>
        <p:spPr>
          <a:xfrm>
            <a:off x="252673" y="1340768"/>
            <a:ext cx="11687175" cy="5362575"/>
          </a:xfrm>
          <a:prstGeom prst="rect">
            <a:avLst/>
          </a:prstGeom>
        </p:spPr>
      </p:pic>
    </p:spTree>
    <p:extLst>
      <p:ext uri="{BB962C8B-B14F-4D97-AF65-F5344CB8AC3E}">
        <p14:creationId xmlns:p14="http://schemas.microsoft.com/office/powerpoint/2010/main" val="2328308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텍스트 개체 틀 12"/>
          <p:cNvSpPr>
            <a:spLocks noGrp="1"/>
          </p:cNvSpPr>
          <p:nvPr>
            <p:ph type="body" sz="quarter" idx="14"/>
          </p:nvPr>
        </p:nvSpPr>
        <p:spPr/>
        <p:txBody>
          <a:bodyPr/>
          <a:lstStyle/>
          <a:p>
            <a:pPr lvl="0"/>
            <a:r>
              <a:rPr lang="en-US" altLang="ko-KR" dirty="0">
                <a:latin typeface="Calibri" panose="020F0502020204030204" pitchFamily="34" charset="0"/>
                <a:cs typeface="Calibri" panose="020F0502020204030204" pitchFamily="34" charset="0"/>
              </a:rPr>
              <a:t> </a:t>
            </a:r>
          </a:p>
        </p:txBody>
      </p:sp>
      <p:sp>
        <p:nvSpPr>
          <p:cNvPr id="12" name="텍스트 개체 틀 11"/>
          <p:cNvSpPr>
            <a:spLocks noGrp="1"/>
          </p:cNvSpPr>
          <p:nvPr>
            <p:ph type="body" sz="quarter" idx="13"/>
          </p:nvPr>
        </p:nvSpPr>
        <p:spPr/>
        <p:txBody>
          <a:bodyPr/>
          <a:lstStyle/>
          <a:p>
            <a:r>
              <a:rPr lang="en-US" altLang="ko-KR" dirty="0"/>
              <a:t> </a:t>
            </a:r>
            <a:r>
              <a:rPr lang="en-US" u="sng" dirty="0"/>
              <a:t>Subject 6 (HEROS 2.0)</a:t>
            </a:r>
            <a:r>
              <a:rPr lang="en-US" dirty="0"/>
              <a:t>: CR, HER2 loss, Relapse</a:t>
            </a:r>
            <a:endParaRPr lang="ko-KR" altLang="en-US" dirty="0"/>
          </a:p>
        </p:txBody>
      </p:sp>
      <p:pic>
        <p:nvPicPr>
          <p:cNvPr id="3" name="Picture 2"/>
          <p:cNvPicPr>
            <a:picLocks noChangeAspect="1"/>
          </p:cNvPicPr>
          <p:nvPr/>
        </p:nvPicPr>
        <p:blipFill rotWithShape="1">
          <a:blip r:embed="rId3"/>
          <a:srcRect l="54899"/>
          <a:stretch/>
        </p:blipFill>
        <p:spPr>
          <a:xfrm>
            <a:off x="6672064" y="1561373"/>
            <a:ext cx="5301122" cy="5314950"/>
          </a:xfrm>
          <a:prstGeom prst="rect">
            <a:avLst/>
          </a:prstGeom>
        </p:spPr>
      </p:pic>
      <p:sp>
        <p:nvSpPr>
          <p:cNvPr id="2" name="TextBox 1"/>
          <p:cNvSpPr txBox="1"/>
          <p:nvPr/>
        </p:nvSpPr>
        <p:spPr>
          <a:xfrm>
            <a:off x="1271464" y="5589240"/>
            <a:ext cx="4968552" cy="1008112"/>
          </a:xfrm>
          <a:prstGeom prst="rect">
            <a:avLst/>
          </a:prstGeom>
        </p:spPr>
        <p:txBody>
          <a:bodyPr wrap="square" rtlCol="0">
            <a:spAutoFit/>
          </a:bodyPr>
          <a:lstStyle/>
          <a:p>
            <a:endParaRPr lang="en-US" dirty="0"/>
          </a:p>
        </p:txBody>
      </p:sp>
      <p:sp>
        <p:nvSpPr>
          <p:cNvPr id="4" name="TextBox 3"/>
          <p:cNvSpPr txBox="1"/>
          <p:nvPr/>
        </p:nvSpPr>
        <p:spPr>
          <a:xfrm>
            <a:off x="0" y="1124744"/>
            <a:ext cx="6672064" cy="5940088"/>
          </a:xfrm>
          <a:prstGeom prst="rect">
            <a:avLst/>
          </a:prstGeom>
        </p:spPr>
        <p:txBody>
          <a:bodyPr wrap="square" rtlCol="0">
            <a:spAutoFit/>
          </a:bodyPr>
          <a:lstStyle/>
          <a:p>
            <a:pPr marL="285750" indent="-285750">
              <a:buFont typeface="Arial" panose="020B0604020202020204" pitchFamily="34" charset="0"/>
              <a:buChar char="•"/>
            </a:pPr>
            <a:r>
              <a:rPr lang="en-US" sz="2000" dirty="0"/>
              <a:t>16-year-old female with 4</a:t>
            </a:r>
            <a:r>
              <a:rPr lang="en-US" sz="2000" baseline="30000" dirty="0"/>
              <a:t>th</a:t>
            </a:r>
            <a:r>
              <a:rPr lang="en-US" sz="2000" dirty="0"/>
              <a:t> recurrence (2013-2015)</a:t>
            </a:r>
          </a:p>
          <a:p>
            <a:endParaRPr lang="en-US" dirty="0"/>
          </a:p>
          <a:p>
            <a:pPr marL="285750" indent="-285750">
              <a:buFont typeface="Arial" panose="020B0604020202020204" pitchFamily="34" charset="0"/>
              <a:buChar char="•"/>
            </a:pPr>
            <a:r>
              <a:rPr lang="en-US" sz="2000" dirty="0"/>
              <a:t>5 lines of therapy</a:t>
            </a:r>
          </a:p>
          <a:p>
            <a:endParaRPr lang="en-US" dirty="0"/>
          </a:p>
          <a:p>
            <a:pPr marL="285750" indent="-285750">
              <a:buFont typeface="Arial" panose="020B0604020202020204" pitchFamily="34" charset="0"/>
              <a:buChar char="•"/>
            </a:pPr>
            <a:r>
              <a:rPr lang="en-US" sz="2000" dirty="0"/>
              <a:t>H/o </a:t>
            </a:r>
            <a:r>
              <a:rPr lang="en-US" sz="2000" dirty="0" err="1"/>
              <a:t>b/l</a:t>
            </a:r>
            <a:r>
              <a:rPr lang="en-US" sz="2000" dirty="0"/>
              <a:t> lung </a:t>
            </a:r>
            <a:r>
              <a:rPr lang="en-US" sz="2000" dirty="0" err="1"/>
              <a:t>metastatectomy</a:t>
            </a:r>
            <a:r>
              <a:rPr lang="en-US" sz="2000" dirty="0"/>
              <a:t> (x3)</a:t>
            </a:r>
          </a:p>
          <a:p>
            <a:endParaRPr lang="en-US" dirty="0"/>
          </a:p>
          <a:p>
            <a:pPr marL="285750" indent="-285750">
              <a:buFont typeface="Arial" panose="020B0604020202020204" pitchFamily="34" charset="0"/>
              <a:buChar char="•"/>
            </a:pPr>
            <a:r>
              <a:rPr lang="en-US" sz="2000" dirty="0"/>
              <a:t>S/p resection of a 10 cm pleural based right pulmonary </a:t>
            </a:r>
            <a:r>
              <a:rPr lang="en-US" dirty="0"/>
              <a:t/>
            </a:r>
            <a:br>
              <a:rPr lang="en-US" dirty="0"/>
            </a:br>
            <a:r>
              <a:rPr lang="en-US" sz="2000" dirty="0"/>
              <a:t>mass with positive surgical margin</a:t>
            </a:r>
          </a:p>
          <a:p>
            <a:endParaRPr lang="en-US" dirty="0"/>
          </a:p>
          <a:p>
            <a:pPr marL="285750" indent="-285750">
              <a:buFont typeface="Arial" panose="020B0604020202020204" pitchFamily="34" charset="0"/>
              <a:buChar char="•"/>
            </a:pPr>
            <a:r>
              <a:rPr lang="en-US" sz="2000" dirty="0"/>
              <a:t>*FDA allowed her enrollment without active disease due to the high likelihood of recurrence of her aggressive tumor. </a:t>
            </a:r>
            <a:br>
              <a:rPr lang="en-US" sz="2000" dirty="0"/>
            </a:br>
            <a:r>
              <a:rPr lang="en-US" sz="2000" dirty="0"/>
              <a:t>She received cells in May 2016, 8 </a:t>
            </a:r>
            <a:r>
              <a:rPr lang="en-US" sz="2000" dirty="0" err="1"/>
              <a:t>wks</a:t>
            </a:r>
            <a:r>
              <a:rPr lang="en-US" sz="2000" dirty="0"/>
              <a:t> after the surgery. She remained without disease progression and CAR transgene </a:t>
            </a:r>
            <a:br>
              <a:rPr lang="en-US" sz="2000" dirty="0"/>
            </a:br>
            <a:r>
              <a:rPr lang="en-US" sz="2000" dirty="0"/>
              <a:t>was detected at low levels in the peripheral blood (qPCR). </a:t>
            </a:r>
            <a:br>
              <a:rPr lang="en-US" sz="2000" dirty="0"/>
            </a:br>
            <a:r>
              <a:rPr lang="en-US" sz="2000" dirty="0"/>
              <a:t>A persistent lung nodule was resected 13 </a:t>
            </a:r>
            <a:r>
              <a:rPr lang="en-US" sz="2000" dirty="0" err="1"/>
              <a:t>mths</a:t>
            </a:r>
            <a:r>
              <a:rPr lang="en-US" sz="2000" dirty="0"/>
              <a:t> after the </a:t>
            </a:r>
            <a:br>
              <a:rPr lang="en-US" sz="2000" dirty="0"/>
            </a:br>
            <a:r>
              <a:rPr lang="en-US" sz="2000" dirty="0"/>
              <a:t>T cells and showed chronic inflammatory cells and sclerosis; no tumor was identified.</a:t>
            </a:r>
          </a:p>
          <a:p>
            <a:endParaRPr lang="en-US" dirty="0"/>
          </a:p>
          <a:p>
            <a:pPr marL="285750" indent="-285750">
              <a:buFont typeface="Arial" panose="020B0604020202020204" pitchFamily="34" charset="0"/>
              <a:buChar char="•"/>
            </a:pPr>
            <a:r>
              <a:rPr lang="en-US" sz="2000" dirty="0"/>
              <a:t>CR for 42 months after CART</a:t>
            </a:r>
          </a:p>
        </p:txBody>
      </p:sp>
    </p:spTree>
    <p:extLst>
      <p:ext uri="{BB962C8B-B14F-4D97-AF65-F5344CB8AC3E}">
        <p14:creationId xmlns:p14="http://schemas.microsoft.com/office/powerpoint/2010/main" val="3398413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marL="457200" indent="-457200">
              <a:buFont typeface="Arial" panose="020B0604020202020204" pitchFamily="34" charset="0"/>
              <a:buChar char="•"/>
            </a:pPr>
            <a:r>
              <a:rPr lang="en-US" dirty="0"/>
              <a:t>At 42 months post CAR T cell infusion, SN experienced relapse in the right lung adjacent to the prior surgical site. The recurrent tumor was HER2 negative. Therefore, Ms. SN was considered ineligible to receive additional HER2 CAR T cell infusions and the tumor was treated with radiation therapy followed by surgical resection. </a:t>
            </a:r>
          </a:p>
          <a:p>
            <a:pPr marL="457200" indent="-457200">
              <a:buFont typeface="Arial" panose="020B0604020202020204" pitchFamily="34" charset="0"/>
              <a:buChar char="•"/>
            </a:pPr>
            <a:r>
              <a:rPr lang="en-US" dirty="0"/>
              <a:t>SN experienced a new recurrence in March 2022 with a large right </a:t>
            </a:r>
            <a:r>
              <a:rPr lang="en-US" dirty="0" err="1"/>
              <a:t>paraspinal</a:t>
            </a:r>
            <a:r>
              <a:rPr lang="en-US" dirty="0"/>
              <a:t>/</a:t>
            </a:r>
            <a:r>
              <a:rPr lang="en-US" dirty="0" err="1"/>
              <a:t>pararenal</a:t>
            </a:r>
            <a:r>
              <a:rPr lang="en-US" dirty="0"/>
              <a:t> mass adjacent to the site of prior recurrence. Biopsy was performed and histopathology confirmed the diagnosis of metastatic osteosarcoma. The tumor was found to be HER2 positive.  SN received radiation therapy and tumor resection.  The patient, her family and her oncologist contacted us for a 2</a:t>
            </a:r>
            <a:r>
              <a:rPr lang="en-US" baseline="30000" dirty="0"/>
              <a:t>nd</a:t>
            </a:r>
            <a:r>
              <a:rPr lang="en-US" dirty="0"/>
              <a:t> infusion of HER2 CART cells. We discussed this plan with the IRB and FDA and this </a:t>
            </a:r>
            <a:r>
              <a:rPr lang="en-US" u="sng" dirty="0"/>
              <a:t>retreatment occurred at the end of August 2022</a:t>
            </a:r>
            <a:r>
              <a:rPr lang="en-US" dirty="0"/>
              <a:t> (almost 6 years later). </a:t>
            </a:r>
          </a:p>
          <a:p>
            <a:endParaRPr lang="en-US" dirty="0"/>
          </a:p>
        </p:txBody>
      </p:sp>
      <p:sp>
        <p:nvSpPr>
          <p:cNvPr id="3" name="Text Placeholder 2"/>
          <p:cNvSpPr>
            <a:spLocks noGrp="1"/>
          </p:cNvSpPr>
          <p:nvPr>
            <p:ph type="body" sz="quarter" idx="13"/>
          </p:nvPr>
        </p:nvSpPr>
        <p:spPr/>
        <p:txBody>
          <a:bodyPr/>
          <a:lstStyle/>
          <a:p>
            <a:r>
              <a:rPr lang="en-US" dirty="0"/>
              <a:t>Case Study: Patient SN</a:t>
            </a:r>
          </a:p>
        </p:txBody>
      </p:sp>
    </p:spTree>
    <p:extLst>
      <p:ext uri="{BB962C8B-B14F-4D97-AF65-F5344CB8AC3E}">
        <p14:creationId xmlns:p14="http://schemas.microsoft.com/office/powerpoint/2010/main" val="518995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In May 2015 we submitted a study that utilized the same product however in this case it was to be infused intra-cranially to patients with HER2-positive Glioblastoma. This protocol was allowed to proceed with no discussion.  Patients are stratified into high risk (patients with tumors expressing high amounts of HER2) and standard risk.  Dosing is as follows (without </a:t>
            </a:r>
            <a:r>
              <a:rPr lang="en-US" dirty="0" err="1"/>
              <a:t>lymphodepletion</a:t>
            </a:r>
            <a:r>
              <a:rPr lang="en-US" dirty="0"/>
              <a:t>):</a:t>
            </a:r>
          </a:p>
          <a:p>
            <a:endParaRPr lang="en-US" dirty="0"/>
          </a:p>
        </p:txBody>
      </p:sp>
      <p:sp>
        <p:nvSpPr>
          <p:cNvPr id="3" name="Text Placeholder 2"/>
          <p:cNvSpPr>
            <a:spLocks noGrp="1"/>
          </p:cNvSpPr>
          <p:nvPr>
            <p:ph type="body" sz="quarter" idx="13"/>
          </p:nvPr>
        </p:nvSpPr>
        <p:spPr/>
        <p:txBody>
          <a:bodyPr/>
          <a:lstStyle/>
          <a:p>
            <a:r>
              <a:rPr lang="en-US" dirty="0"/>
              <a:t>New Protocol (</a:t>
            </a:r>
            <a:r>
              <a:rPr lang="en-US" dirty="0" err="1"/>
              <a:t>iCAR</a:t>
            </a:r>
            <a:r>
              <a:rPr lang="en-US" dirty="0"/>
              <a:t>); Same IND</a:t>
            </a:r>
          </a:p>
        </p:txBody>
      </p:sp>
      <p:graphicFrame>
        <p:nvGraphicFramePr>
          <p:cNvPr id="8" name="Table 7"/>
          <p:cNvGraphicFramePr>
            <a:graphicFrameLocks noGrp="1"/>
          </p:cNvGraphicFramePr>
          <p:nvPr>
            <p:extLst>
              <p:ext uri="{D42A27DB-BD31-4B8C-83A1-F6EECF244321}">
                <p14:modId xmlns:p14="http://schemas.microsoft.com/office/powerpoint/2010/main" val="2884826973"/>
              </p:ext>
            </p:extLst>
          </p:nvPr>
        </p:nvGraphicFramePr>
        <p:xfrm>
          <a:off x="2927648" y="3512334"/>
          <a:ext cx="6336705" cy="3312364"/>
        </p:xfrm>
        <a:graphic>
          <a:graphicData uri="http://schemas.openxmlformats.org/drawingml/2006/table">
            <a:tbl>
              <a:tblPr firstRow="1" firstCol="1" bandRow="1">
                <a:tableStyleId>{5C22544A-7EE6-4342-B048-85BDC9FD1C3A}</a:tableStyleId>
              </a:tblPr>
              <a:tblGrid>
                <a:gridCol w="1898272">
                  <a:extLst>
                    <a:ext uri="{9D8B030D-6E8A-4147-A177-3AD203B41FA5}">
                      <a16:colId xmlns:a16="http://schemas.microsoft.com/office/drawing/2014/main" val="1599366389"/>
                    </a:ext>
                  </a:extLst>
                </a:gridCol>
                <a:gridCol w="143379">
                  <a:extLst>
                    <a:ext uri="{9D8B030D-6E8A-4147-A177-3AD203B41FA5}">
                      <a16:colId xmlns:a16="http://schemas.microsoft.com/office/drawing/2014/main" val="2151749599"/>
                    </a:ext>
                  </a:extLst>
                </a:gridCol>
                <a:gridCol w="1336098">
                  <a:extLst>
                    <a:ext uri="{9D8B030D-6E8A-4147-A177-3AD203B41FA5}">
                      <a16:colId xmlns:a16="http://schemas.microsoft.com/office/drawing/2014/main" val="1216239557"/>
                    </a:ext>
                  </a:extLst>
                </a:gridCol>
                <a:gridCol w="1479478">
                  <a:extLst>
                    <a:ext uri="{9D8B030D-6E8A-4147-A177-3AD203B41FA5}">
                      <a16:colId xmlns:a16="http://schemas.microsoft.com/office/drawing/2014/main" val="1498218488"/>
                    </a:ext>
                  </a:extLst>
                </a:gridCol>
                <a:gridCol w="1479478">
                  <a:extLst>
                    <a:ext uri="{9D8B030D-6E8A-4147-A177-3AD203B41FA5}">
                      <a16:colId xmlns:a16="http://schemas.microsoft.com/office/drawing/2014/main" val="1713441714"/>
                    </a:ext>
                  </a:extLst>
                </a:gridCol>
              </a:tblGrid>
              <a:tr h="301124">
                <a:tc gridSpan="5">
                  <a:txBody>
                    <a:bodyPr/>
                    <a:lstStyle/>
                    <a:p>
                      <a:pPr marL="0" marR="0">
                        <a:lnSpc>
                          <a:spcPct val="107000"/>
                        </a:lnSpc>
                        <a:spcBef>
                          <a:spcPts val="0"/>
                        </a:spcBef>
                        <a:spcAft>
                          <a:spcPts val="0"/>
                        </a:spcAft>
                        <a:tabLst>
                          <a:tab pos="3276600" algn="l"/>
                        </a:tabLst>
                      </a:pPr>
                      <a:r>
                        <a:rPr lang="en-US" sz="1600" dirty="0">
                          <a:effectLst/>
                        </a:rPr>
                        <a:t>Cell Dosing schedules</a:t>
                      </a: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19963711"/>
                  </a:ext>
                </a:extLst>
              </a:tr>
              <a:tr h="301124">
                <a:tc gridSpan="2">
                  <a:txBody>
                    <a:bodyPr/>
                    <a:lstStyle/>
                    <a:p>
                      <a:pPr marL="0" marR="0">
                        <a:lnSpc>
                          <a:spcPct val="107000"/>
                        </a:lnSpc>
                        <a:spcBef>
                          <a:spcPts val="0"/>
                        </a:spcBef>
                        <a:spcAft>
                          <a:spcPts val="0"/>
                        </a:spcAft>
                      </a:pPr>
                      <a:r>
                        <a:rPr lang="en-US" sz="1600" dirty="0">
                          <a:effectLst/>
                        </a:rPr>
                        <a:t>Cycle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Dosing Schedule 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Dosing Schedule 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Dosing Schedule 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0570356"/>
                  </a:ext>
                </a:extLst>
              </a:tr>
              <a:tr h="301124">
                <a:tc gridSpan="2">
                  <a:txBody>
                    <a:bodyPr/>
                    <a:lstStyle/>
                    <a:p>
                      <a:pPr marL="0" marR="0">
                        <a:lnSpc>
                          <a:spcPct val="107000"/>
                        </a:lnSpc>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A: 1x10</a:t>
                      </a:r>
                      <a:r>
                        <a:rPr lang="en-US" sz="1600" baseline="30000" dirty="0">
                          <a:effectLst/>
                        </a:rPr>
                        <a:t>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A: 1x10</a:t>
                      </a:r>
                      <a:r>
                        <a:rPr lang="en-US" sz="1600" baseline="30000" dirty="0">
                          <a:effectLst/>
                        </a:rPr>
                        <a:t>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A: 1x10</a:t>
                      </a:r>
                      <a:r>
                        <a:rPr lang="en-US" sz="1600" baseline="30000">
                          <a:effectLst/>
                        </a:rPr>
                        <a:t>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0933892"/>
                  </a:ext>
                </a:extLst>
              </a:tr>
              <a:tr h="301124">
                <a:tc gridSpan="2">
                  <a:txBody>
                    <a:bodyPr/>
                    <a:lstStyle/>
                    <a:p>
                      <a:pPr marL="0" marR="0">
                        <a:lnSpc>
                          <a:spcPct val="107000"/>
                        </a:lnSpc>
                        <a:spcBef>
                          <a:spcPts val="0"/>
                        </a:spcBef>
                        <a:spcAft>
                          <a:spcPts val="0"/>
                        </a:spcAft>
                      </a:pPr>
                      <a:r>
                        <a:rPr lang="en-US" sz="1600" dirty="0">
                          <a:effectLst/>
                        </a:rPr>
                        <a:t>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A: 1x10</a:t>
                      </a:r>
                      <a:r>
                        <a:rPr lang="en-US" sz="1600" baseline="30000">
                          <a:effectLst/>
                        </a:rPr>
                        <a:t>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B: 3x10</a:t>
                      </a:r>
                      <a:r>
                        <a:rPr lang="en-US" sz="1600" baseline="30000" dirty="0">
                          <a:effectLst/>
                        </a:rPr>
                        <a:t>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B: 3x10</a:t>
                      </a:r>
                      <a:r>
                        <a:rPr lang="en-US" sz="1600" baseline="30000" dirty="0">
                          <a:effectLst/>
                        </a:rPr>
                        <a:t>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5945354"/>
                  </a:ext>
                </a:extLst>
              </a:tr>
              <a:tr h="301124">
                <a:tc gridSpan="2">
                  <a:txBody>
                    <a:bodyPr/>
                    <a:lstStyle/>
                    <a:p>
                      <a:pPr marL="0" marR="0">
                        <a:lnSpc>
                          <a:spcPct val="107000"/>
                        </a:lnSpc>
                        <a:spcBef>
                          <a:spcPts val="0"/>
                        </a:spcBef>
                        <a:spcAft>
                          <a:spcPts val="0"/>
                        </a:spcAft>
                      </a:pPr>
                      <a:r>
                        <a:rPr lang="en-US" sz="1600" dirty="0">
                          <a:effectLst/>
                        </a:rPr>
                        <a:t>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A: 1x10</a:t>
                      </a:r>
                      <a:r>
                        <a:rPr lang="en-US" sz="1600" baseline="30000" dirty="0">
                          <a:effectLst/>
                        </a:rPr>
                        <a:t>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B: 3x10</a:t>
                      </a:r>
                      <a:r>
                        <a:rPr lang="en-US" sz="1600" baseline="30000">
                          <a:effectLst/>
                        </a:rPr>
                        <a:t>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C: 1x10</a:t>
                      </a:r>
                      <a:r>
                        <a:rPr lang="en-US" sz="1600" baseline="30000" dirty="0">
                          <a:effectLst/>
                        </a:rPr>
                        <a:t>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1307046"/>
                  </a:ext>
                </a:extLst>
              </a:tr>
              <a:tr h="301124">
                <a:tc gridSpan="2">
                  <a:txBody>
                    <a:bodyPr/>
                    <a:lstStyle/>
                    <a:p>
                      <a:pPr marL="0" marR="0">
                        <a:lnSpc>
                          <a:spcPct val="107000"/>
                        </a:lnSpc>
                        <a:spcBef>
                          <a:spcPts val="0"/>
                        </a:spcBef>
                        <a:spcAft>
                          <a:spcPts val="0"/>
                        </a:spcAft>
                      </a:pPr>
                      <a:r>
                        <a:rPr lang="en-US" sz="1400" dirty="0">
                          <a:effectLst/>
                        </a:rPr>
                        <a:t>Total Dose over 6 weeks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3 x 10</a:t>
                      </a:r>
                      <a:r>
                        <a:rPr lang="en-US" sz="1600" baseline="30000">
                          <a:effectLst/>
                        </a:rPr>
                        <a:t>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7 x 10</a:t>
                      </a:r>
                      <a:r>
                        <a:rPr lang="en-US" sz="1600" baseline="30000">
                          <a:effectLst/>
                        </a:rPr>
                        <a:t>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14 x 10</a:t>
                      </a:r>
                      <a:r>
                        <a:rPr lang="en-US" sz="1600" baseline="30000" dirty="0">
                          <a:effectLst/>
                        </a:rPr>
                        <a:t>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4281738"/>
                  </a:ext>
                </a:extLst>
              </a:tr>
              <a:tr h="301124">
                <a:tc gridSpan="5">
                  <a:txBody>
                    <a:bodyPr/>
                    <a:lstStyle/>
                    <a:p>
                      <a:pPr marL="0" marR="0" algn="ctr">
                        <a:lnSpc>
                          <a:spcPct val="107000"/>
                        </a:lnSpc>
                        <a:spcBef>
                          <a:spcPts val="0"/>
                        </a:spcBef>
                        <a:spcAft>
                          <a:spcPts val="0"/>
                        </a:spcAft>
                      </a:pPr>
                      <a:r>
                        <a:rPr lang="en-US" sz="1600" dirty="0">
                          <a:effectLst/>
                        </a:rPr>
                        <a:t>Restaging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15214118"/>
                  </a:ext>
                </a:extLst>
              </a:tr>
              <a:tr h="301124">
                <a:tc>
                  <a:txBody>
                    <a:bodyPr/>
                    <a:lstStyle/>
                    <a:p>
                      <a:pPr marL="0" marR="0">
                        <a:lnSpc>
                          <a:spcPct val="107000"/>
                        </a:lnSpc>
                        <a:spcBef>
                          <a:spcPts val="0"/>
                        </a:spcBef>
                        <a:spcAft>
                          <a:spcPts val="0"/>
                        </a:spcAft>
                      </a:pPr>
                      <a:r>
                        <a:rPr lang="en-US" sz="1600" dirty="0">
                          <a:effectLst/>
                        </a:rPr>
                        <a:t>Subsequent cycles*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1600" dirty="0">
                          <a:effectLst/>
                        </a:rPr>
                        <a:t>≤ 1x10</a:t>
                      </a:r>
                      <a:r>
                        <a:rPr lang="en-US" sz="1600" baseline="30000" dirty="0">
                          <a:effectLst/>
                        </a:rPr>
                        <a:t>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 3x10</a:t>
                      </a:r>
                      <a:r>
                        <a:rPr lang="en-US" sz="1600" baseline="30000" dirty="0">
                          <a:effectLst/>
                        </a:rPr>
                        <a:t>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 1x10</a:t>
                      </a:r>
                      <a:r>
                        <a:rPr lang="en-US" sz="1600" baseline="30000" dirty="0">
                          <a:effectLst/>
                        </a:rPr>
                        <a:t>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5270679"/>
                  </a:ext>
                </a:extLst>
              </a:tr>
              <a:tr h="903372">
                <a:tc gridSpan="5">
                  <a:txBody>
                    <a:bodyPr/>
                    <a:lstStyle/>
                    <a:p>
                      <a:pPr marL="0" marR="0">
                        <a:lnSpc>
                          <a:spcPct val="107000"/>
                        </a:lnSpc>
                        <a:spcBef>
                          <a:spcPts val="0"/>
                        </a:spcBef>
                        <a:spcAft>
                          <a:spcPts val="0"/>
                        </a:spcAft>
                      </a:pPr>
                      <a:r>
                        <a:rPr lang="en-US" sz="1600" dirty="0">
                          <a:effectLst/>
                        </a:rPr>
                        <a:t>*Additional cycles may be administered at ≤ the final cell dose reached in cycle 3, provided that the subject continues to meet eligibility criteria and does not have confirmed progressive disease.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4408053"/>
                  </a:ext>
                </a:extLst>
              </a:tr>
            </a:tbl>
          </a:graphicData>
        </a:graphic>
      </p:graphicFrame>
    </p:spTree>
    <p:extLst>
      <p:ext uri="{BB962C8B-B14F-4D97-AF65-F5344CB8AC3E}">
        <p14:creationId xmlns:p14="http://schemas.microsoft.com/office/powerpoint/2010/main" val="2441103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The study has subsequently been amended to allow for enrollment of other brain tumors and HER2+ cancers metastatic to the brain</a:t>
            </a:r>
          </a:p>
          <a:p>
            <a:pPr marL="457200" indent="-457200">
              <a:buFont typeface="Arial" panose="020B0604020202020204" pitchFamily="34" charset="0"/>
              <a:buChar char="•"/>
            </a:pPr>
            <a:r>
              <a:rPr lang="en-US" dirty="0"/>
              <a:t>8 pts have been treated. 7 in standard risk, 6 of which are evaluable:</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The High risk patient had SD</a:t>
            </a:r>
          </a:p>
          <a:p>
            <a:endParaRPr lang="en-US" dirty="0"/>
          </a:p>
          <a:p>
            <a:endParaRPr lang="en-US" dirty="0"/>
          </a:p>
          <a:p>
            <a:endParaRPr lang="en-US" dirty="0"/>
          </a:p>
        </p:txBody>
      </p:sp>
      <p:sp>
        <p:nvSpPr>
          <p:cNvPr id="3" name="Text Placeholder 2"/>
          <p:cNvSpPr>
            <a:spLocks noGrp="1"/>
          </p:cNvSpPr>
          <p:nvPr>
            <p:ph type="body" sz="quarter" idx="13"/>
          </p:nvPr>
        </p:nvSpPr>
        <p:spPr/>
        <p:txBody>
          <a:bodyPr/>
          <a:lstStyle/>
          <a:p>
            <a:r>
              <a:rPr lang="en-US" dirty="0"/>
              <a:t>New Protocol (</a:t>
            </a:r>
            <a:r>
              <a:rPr lang="en-US" dirty="0" err="1"/>
              <a:t>iCAR</a:t>
            </a:r>
            <a:r>
              <a:rPr lang="en-US" dirty="0"/>
              <a:t>); Same IND</a:t>
            </a:r>
          </a:p>
        </p:txBody>
      </p:sp>
      <p:graphicFrame>
        <p:nvGraphicFramePr>
          <p:cNvPr id="5" name="Table 4"/>
          <p:cNvGraphicFramePr>
            <a:graphicFrameLocks noGrp="1"/>
          </p:cNvGraphicFramePr>
          <p:nvPr>
            <p:extLst>
              <p:ext uri="{D42A27DB-BD31-4B8C-83A1-F6EECF244321}">
                <p14:modId xmlns:p14="http://schemas.microsoft.com/office/powerpoint/2010/main" val="1420989284"/>
              </p:ext>
            </p:extLst>
          </p:nvPr>
        </p:nvGraphicFramePr>
        <p:xfrm>
          <a:off x="1676673" y="2975352"/>
          <a:ext cx="8128000" cy="14833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711954768"/>
                    </a:ext>
                  </a:extLst>
                </a:gridCol>
                <a:gridCol w="4064000">
                  <a:extLst>
                    <a:ext uri="{9D8B030D-6E8A-4147-A177-3AD203B41FA5}">
                      <a16:colId xmlns:a16="http://schemas.microsoft.com/office/drawing/2014/main" val="3599261942"/>
                    </a:ext>
                  </a:extLst>
                </a:gridCol>
              </a:tblGrid>
              <a:tr h="370840">
                <a:tc>
                  <a:txBody>
                    <a:bodyPr/>
                    <a:lstStyle/>
                    <a:p>
                      <a:r>
                        <a:rPr lang="en-US" dirty="0"/>
                        <a:t># of Subjects</a:t>
                      </a:r>
                    </a:p>
                  </a:txBody>
                  <a:tcPr/>
                </a:tc>
                <a:tc>
                  <a:txBody>
                    <a:bodyPr/>
                    <a:lstStyle/>
                    <a:p>
                      <a:r>
                        <a:rPr lang="en-US" dirty="0"/>
                        <a:t>Response</a:t>
                      </a:r>
                    </a:p>
                  </a:txBody>
                  <a:tcPr/>
                </a:tc>
                <a:extLst>
                  <a:ext uri="{0D108BD9-81ED-4DB2-BD59-A6C34878D82A}">
                    <a16:rowId xmlns:a16="http://schemas.microsoft.com/office/drawing/2014/main" val="2486281316"/>
                  </a:ext>
                </a:extLst>
              </a:tr>
              <a:tr h="370840">
                <a:tc>
                  <a:txBody>
                    <a:bodyPr/>
                    <a:lstStyle/>
                    <a:p>
                      <a:r>
                        <a:rPr lang="en-US" dirty="0"/>
                        <a:t>4</a:t>
                      </a:r>
                    </a:p>
                  </a:txBody>
                  <a:tcPr/>
                </a:tc>
                <a:tc>
                  <a:txBody>
                    <a:bodyPr/>
                    <a:lstStyle/>
                    <a:p>
                      <a:r>
                        <a:rPr lang="en-US" dirty="0"/>
                        <a:t>Had PD</a:t>
                      </a:r>
                    </a:p>
                  </a:txBody>
                  <a:tcPr/>
                </a:tc>
                <a:extLst>
                  <a:ext uri="{0D108BD9-81ED-4DB2-BD59-A6C34878D82A}">
                    <a16:rowId xmlns:a16="http://schemas.microsoft.com/office/drawing/2014/main" val="2413416281"/>
                  </a:ext>
                </a:extLst>
              </a:tr>
              <a:tr h="370840">
                <a:tc>
                  <a:txBody>
                    <a:bodyPr/>
                    <a:lstStyle/>
                    <a:p>
                      <a:r>
                        <a:rPr lang="en-US" dirty="0"/>
                        <a:t>1</a:t>
                      </a:r>
                    </a:p>
                  </a:txBody>
                  <a:tcPr/>
                </a:tc>
                <a:tc>
                  <a:txBody>
                    <a:bodyPr/>
                    <a:lstStyle/>
                    <a:p>
                      <a:r>
                        <a:rPr lang="en-US" dirty="0"/>
                        <a:t>Had SD</a:t>
                      </a:r>
                    </a:p>
                  </a:txBody>
                  <a:tcPr/>
                </a:tc>
                <a:extLst>
                  <a:ext uri="{0D108BD9-81ED-4DB2-BD59-A6C34878D82A}">
                    <a16:rowId xmlns:a16="http://schemas.microsoft.com/office/drawing/2014/main" val="22313956"/>
                  </a:ext>
                </a:extLst>
              </a:tr>
              <a:tr h="370840">
                <a:tc>
                  <a:txBody>
                    <a:bodyPr/>
                    <a:lstStyle/>
                    <a:p>
                      <a:r>
                        <a:rPr lang="en-US" dirty="0"/>
                        <a:t>1</a:t>
                      </a:r>
                    </a:p>
                  </a:txBody>
                  <a:tcPr/>
                </a:tc>
                <a:tc>
                  <a:txBody>
                    <a:bodyPr/>
                    <a:lstStyle/>
                    <a:p>
                      <a:r>
                        <a:rPr lang="en-US" dirty="0"/>
                        <a:t>Had </a:t>
                      </a:r>
                      <a:r>
                        <a:rPr lang="en-US" dirty="0" err="1"/>
                        <a:t>cCR</a:t>
                      </a:r>
                      <a:endParaRPr lang="en-US" dirty="0"/>
                    </a:p>
                  </a:txBody>
                  <a:tcPr/>
                </a:tc>
                <a:extLst>
                  <a:ext uri="{0D108BD9-81ED-4DB2-BD59-A6C34878D82A}">
                    <a16:rowId xmlns:a16="http://schemas.microsoft.com/office/drawing/2014/main" val="3785823200"/>
                  </a:ext>
                </a:extLst>
              </a:tr>
            </a:tbl>
          </a:graphicData>
        </a:graphic>
      </p:graphicFrame>
    </p:spTree>
    <p:extLst>
      <p:ext uri="{BB962C8B-B14F-4D97-AF65-F5344CB8AC3E}">
        <p14:creationId xmlns:p14="http://schemas.microsoft.com/office/powerpoint/2010/main" val="4054841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a:p>
            <a:r>
              <a:rPr lang="en-US" dirty="0"/>
              <a:t>In July 2021 we submitted a new multi site study being organized by a cooperative group  </a:t>
            </a:r>
          </a:p>
          <a:p>
            <a:r>
              <a:rPr lang="en-US" dirty="0"/>
              <a:t>*16 sites were invited to participate</a:t>
            </a:r>
          </a:p>
          <a:p>
            <a:r>
              <a:rPr lang="en-US" dirty="0"/>
              <a:t>*The study targets </a:t>
            </a:r>
            <a:r>
              <a:rPr lang="en-US" dirty="0" err="1"/>
              <a:t>ependymomas</a:t>
            </a:r>
            <a:r>
              <a:rPr lang="en-US" dirty="0"/>
              <a:t> and utilizes IV HER2-CAR T cells in combination with lymphodepleting chemotherapy.  </a:t>
            </a:r>
          </a:p>
          <a:p>
            <a:r>
              <a:rPr lang="en-US" dirty="0"/>
              <a:t>*In addition to being a safety/efficacy study this is also a feasibility study to access the ability to conduct this study across multiple sites across the USA.  </a:t>
            </a:r>
          </a:p>
          <a:p>
            <a:r>
              <a:rPr lang="en-US" dirty="0"/>
              <a:t>*At the time of last data freeze (earlier in 2022) the protocol had not accrued any patients.  </a:t>
            </a:r>
          </a:p>
          <a:p>
            <a:endParaRPr lang="en-US" dirty="0"/>
          </a:p>
        </p:txBody>
      </p:sp>
      <p:sp>
        <p:nvSpPr>
          <p:cNvPr id="3" name="Text Placeholder 2"/>
          <p:cNvSpPr>
            <a:spLocks noGrp="1"/>
          </p:cNvSpPr>
          <p:nvPr>
            <p:ph type="body" sz="quarter" idx="13"/>
          </p:nvPr>
        </p:nvSpPr>
        <p:spPr/>
        <p:txBody>
          <a:bodyPr/>
          <a:lstStyle/>
          <a:p>
            <a:r>
              <a:rPr lang="en-US" dirty="0"/>
              <a:t>Multi-site study</a:t>
            </a:r>
          </a:p>
        </p:txBody>
      </p:sp>
    </p:spTree>
    <p:extLst>
      <p:ext uri="{BB962C8B-B14F-4D97-AF65-F5344CB8AC3E}">
        <p14:creationId xmlns:p14="http://schemas.microsoft.com/office/powerpoint/2010/main" val="1003298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More recently (October 2021) we submitted a new protocol which includes not only lymphodepletion but also a PD1 Inhibitor (</a:t>
            </a:r>
            <a:r>
              <a:rPr lang="en-US" dirty="0" err="1"/>
              <a:t>pembrolizumab</a:t>
            </a:r>
            <a:r>
              <a:rPr lang="en-US" dirty="0"/>
              <a:t>). Dosing is as follows  </a:t>
            </a:r>
          </a:p>
          <a:p>
            <a:endParaRPr lang="en-US" dirty="0"/>
          </a:p>
          <a:p>
            <a:endParaRPr lang="en-US" dirty="0"/>
          </a:p>
          <a:p>
            <a:endParaRPr lang="en-US" dirty="0"/>
          </a:p>
          <a:p>
            <a:endParaRPr lang="en-US" dirty="0"/>
          </a:p>
          <a:p>
            <a:r>
              <a:rPr lang="en-US" dirty="0"/>
              <a:t/>
            </a:r>
            <a:br>
              <a:rPr lang="en-US" dirty="0"/>
            </a:br>
            <a:r>
              <a:rPr lang="en-US" dirty="0"/>
              <a:t/>
            </a:r>
            <a:br>
              <a:rPr lang="en-US" dirty="0"/>
            </a:br>
            <a:r>
              <a:rPr lang="en-US" dirty="0"/>
              <a:t/>
            </a:r>
            <a:br>
              <a:rPr lang="en-US" dirty="0"/>
            </a:br>
            <a:r>
              <a:rPr lang="en-US" sz="2000" dirty="0"/>
              <a:t>NOTE: The protocol does allow for treatment with Nivolumab for patients whose insurance doesn’t cover </a:t>
            </a:r>
            <a:r>
              <a:rPr lang="en-US" sz="2000" dirty="0" err="1"/>
              <a:t>pembrolizumab</a:t>
            </a:r>
            <a:r>
              <a:rPr lang="en-US" sz="2000" dirty="0"/>
              <a:t>. </a:t>
            </a:r>
          </a:p>
          <a:p>
            <a:r>
              <a:rPr lang="en-US" dirty="0"/>
              <a:t>No patients had been treated at the time of the last data freeze. </a:t>
            </a:r>
          </a:p>
          <a:p>
            <a:r>
              <a:rPr lang="en-US" dirty="0"/>
              <a:t> </a:t>
            </a:r>
          </a:p>
          <a:p>
            <a:endParaRPr lang="en-US" dirty="0"/>
          </a:p>
        </p:txBody>
      </p:sp>
      <p:sp>
        <p:nvSpPr>
          <p:cNvPr id="3" name="Text Placeholder 2"/>
          <p:cNvSpPr>
            <a:spLocks noGrp="1"/>
          </p:cNvSpPr>
          <p:nvPr>
            <p:ph type="body" sz="quarter" idx="13"/>
          </p:nvPr>
        </p:nvSpPr>
        <p:spPr/>
        <p:txBody>
          <a:bodyPr/>
          <a:lstStyle/>
          <a:p>
            <a:r>
              <a:rPr lang="en-US" dirty="0"/>
              <a:t>HEROS 3.0</a:t>
            </a:r>
          </a:p>
        </p:txBody>
      </p:sp>
      <p:graphicFrame>
        <p:nvGraphicFramePr>
          <p:cNvPr id="4" name="Table 3"/>
          <p:cNvGraphicFramePr>
            <a:graphicFrameLocks noGrp="1"/>
          </p:cNvGraphicFramePr>
          <p:nvPr>
            <p:extLst>
              <p:ext uri="{D42A27DB-BD31-4B8C-83A1-F6EECF244321}">
                <p14:modId xmlns:p14="http://schemas.microsoft.com/office/powerpoint/2010/main" val="3481724326"/>
              </p:ext>
            </p:extLst>
          </p:nvPr>
        </p:nvGraphicFramePr>
        <p:xfrm>
          <a:off x="556587" y="2348880"/>
          <a:ext cx="9649071" cy="3312368"/>
        </p:xfrm>
        <a:graphic>
          <a:graphicData uri="http://schemas.openxmlformats.org/drawingml/2006/table">
            <a:tbl>
              <a:tblPr firstRow="1" firstCol="1" bandRow="1">
                <a:tableStyleId>{5C22544A-7EE6-4342-B048-85BDC9FD1C3A}</a:tableStyleId>
              </a:tblPr>
              <a:tblGrid>
                <a:gridCol w="1667509">
                  <a:extLst>
                    <a:ext uri="{9D8B030D-6E8A-4147-A177-3AD203B41FA5}">
                      <a16:colId xmlns:a16="http://schemas.microsoft.com/office/drawing/2014/main" val="4244383954"/>
                    </a:ext>
                  </a:extLst>
                </a:gridCol>
                <a:gridCol w="2096056">
                  <a:extLst>
                    <a:ext uri="{9D8B030D-6E8A-4147-A177-3AD203B41FA5}">
                      <a16:colId xmlns:a16="http://schemas.microsoft.com/office/drawing/2014/main" val="3288657307"/>
                    </a:ext>
                  </a:extLst>
                </a:gridCol>
                <a:gridCol w="1602867">
                  <a:extLst>
                    <a:ext uri="{9D8B030D-6E8A-4147-A177-3AD203B41FA5}">
                      <a16:colId xmlns:a16="http://schemas.microsoft.com/office/drawing/2014/main" val="170801534"/>
                    </a:ext>
                  </a:extLst>
                </a:gridCol>
                <a:gridCol w="1777088">
                  <a:extLst>
                    <a:ext uri="{9D8B030D-6E8A-4147-A177-3AD203B41FA5}">
                      <a16:colId xmlns:a16="http://schemas.microsoft.com/office/drawing/2014/main" val="191325157"/>
                    </a:ext>
                  </a:extLst>
                </a:gridCol>
                <a:gridCol w="2505551">
                  <a:extLst>
                    <a:ext uri="{9D8B030D-6E8A-4147-A177-3AD203B41FA5}">
                      <a16:colId xmlns:a16="http://schemas.microsoft.com/office/drawing/2014/main" val="3701038063"/>
                    </a:ext>
                  </a:extLst>
                </a:gridCol>
              </a:tblGrid>
              <a:tr h="276031">
                <a:tc>
                  <a:txBody>
                    <a:bodyPr/>
                    <a:lstStyle/>
                    <a:p>
                      <a:pPr marL="0" marR="0" algn="just">
                        <a:lnSpc>
                          <a:spcPct val="107000"/>
                        </a:lnSpc>
                        <a:spcBef>
                          <a:spcPts val="0"/>
                        </a:spcBef>
                        <a:spcAft>
                          <a:spcPts val="0"/>
                        </a:spcAft>
                      </a:pPr>
                      <a:r>
                        <a:rPr lang="en-US" sz="1400" dirty="0">
                          <a:effectLst/>
                        </a:rPr>
                        <a:t>Dose Level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dirty="0" err="1">
                          <a:effectLst/>
                        </a:rPr>
                        <a:t>Lymphodepletion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dirty="0">
                          <a:effectLst/>
                        </a:rPr>
                        <a:t>HER2 CAR T Cells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just">
                        <a:lnSpc>
                          <a:spcPct val="107000"/>
                        </a:lnSpc>
                        <a:spcBef>
                          <a:spcPts val="0"/>
                        </a:spcBef>
                        <a:spcAft>
                          <a:spcPts val="0"/>
                        </a:spcAft>
                      </a:pPr>
                      <a:r>
                        <a:rPr lang="en-US" sz="1400" dirty="0">
                          <a:effectLst/>
                        </a:rPr>
                        <a:t>PD-1 Antibody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40781577"/>
                  </a:ext>
                </a:extLst>
              </a:tr>
              <a:tr h="276031">
                <a:tc>
                  <a:txBody>
                    <a:bodyPr/>
                    <a:lstStyle/>
                    <a:p>
                      <a:pPr marL="0" marR="0" algn="just">
                        <a:lnSpc>
                          <a:spcPct val="107000"/>
                        </a:lnSpc>
                        <a:spcBef>
                          <a:spcPts val="0"/>
                        </a:spcBef>
                        <a:spcAft>
                          <a:spcPts val="0"/>
                        </a:spcAft>
                      </a:pPr>
                      <a:r>
                        <a:rPr lang="en-US" sz="9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9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9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dirty="0">
                          <a:effectLst/>
                        </a:rPr>
                        <a:t>Dosage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dirty="0">
                          <a:effectLst/>
                        </a:rPr>
                        <a:t>Timing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6699216"/>
                  </a:ext>
                </a:extLst>
              </a:tr>
              <a:tr h="1380153">
                <a:tc>
                  <a:txBody>
                    <a:bodyPr/>
                    <a:lstStyle/>
                    <a:p>
                      <a:pPr marL="0" marR="0" algn="just">
                        <a:lnSpc>
                          <a:spcPct val="107000"/>
                        </a:lnSpc>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err="1">
                          <a:effectLst/>
                        </a:rPr>
                        <a:t>Fludarabine</a:t>
                      </a:r>
                      <a:r>
                        <a:rPr lang="en-US" sz="1400" dirty="0">
                          <a:effectLst/>
                        </a:rPr>
                        <a:t>* plus </a:t>
                      </a:r>
                      <a:br>
                        <a:rPr lang="en-US" sz="1400" dirty="0">
                          <a:effectLst/>
                        </a:rPr>
                      </a:br>
                      <a:r>
                        <a:rPr lang="en-US" sz="1400" dirty="0">
                          <a:effectLst/>
                        </a:rPr>
                        <a:t>Cyclophosphamide*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5x10</a:t>
                      </a:r>
                      <a:r>
                        <a:rPr lang="en-US" sz="1400" baseline="30000" dirty="0">
                          <a:effectLst/>
                        </a:rPr>
                        <a:t>7 </a:t>
                      </a:r>
                      <a:r>
                        <a:rPr lang="en-US" sz="1400" dirty="0">
                          <a:effectLst/>
                        </a:rPr>
                        <a:t>cells/m</a:t>
                      </a:r>
                      <a:r>
                        <a:rPr lang="en-US" sz="1400" baseline="30000" dirty="0">
                          <a:effectLst/>
                        </a:rPr>
                        <a:t>2</a:t>
                      </a:r>
                      <a:r>
                        <a:rPr lang="en-US"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err="1">
                          <a:effectLst/>
                        </a:rPr>
                        <a:t>Pembrolizumab</a:t>
                      </a:r>
                      <a:r>
                        <a:rPr lang="en-US" sz="1400" dirty="0">
                          <a:effectLst/>
                        </a:rPr>
                        <a:t> </a:t>
                      </a:r>
                    </a:p>
                    <a:p>
                      <a:pPr marL="0" marR="0">
                        <a:lnSpc>
                          <a:spcPct val="107000"/>
                        </a:lnSpc>
                        <a:spcBef>
                          <a:spcPts val="0"/>
                        </a:spcBef>
                        <a:spcAft>
                          <a:spcPts val="0"/>
                        </a:spcAft>
                      </a:pPr>
                      <a:r>
                        <a:rPr lang="en-US" sz="1400" dirty="0">
                          <a:effectLst/>
                        </a:rPr>
                        <a:t>2 mg/kg/dose </a:t>
                      </a:r>
                      <a:br>
                        <a:rPr lang="en-US" sz="1400" dirty="0">
                          <a:effectLst/>
                        </a:rPr>
                      </a:br>
                      <a:r>
                        <a:rPr lang="en-US" sz="1400" dirty="0">
                          <a:effectLst/>
                        </a:rPr>
                        <a:t>(max 200 mg/dose) </a:t>
                      </a:r>
                      <a:br>
                        <a:rPr lang="en-US" sz="1400" dirty="0">
                          <a:effectLst/>
                        </a:rPr>
                      </a:br>
                      <a:r>
                        <a:rPr lang="en-US" sz="1400" dirty="0">
                          <a:effectLst/>
                        </a:rPr>
                        <a:t>every 3 weeks</a:t>
                      </a:r>
                    </a:p>
                    <a:p>
                      <a:pPr marL="0" marR="0">
                        <a:lnSpc>
                          <a:spcPct val="107000"/>
                        </a:lnSpc>
                        <a:spcBef>
                          <a:spcPts val="0"/>
                        </a:spcBef>
                        <a:spcAft>
                          <a:spcPts val="0"/>
                        </a:spcAft>
                      </a:pPr>
                      <a:r>
                        <a:rPr lang="en-US" sz="900" dirty="0">
                          <a:effectLst/>
                          <a:highlight>
                            <a:srgbClr val="FFFF00"/>
                          </a:highligh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nSpc>
                          <a:spcPct val="107000"/>
                        </a:lnSpc>
                        <a:spcBef>
                          <a:spcPts val="0"/>
                        </a:spcBef>
                        <a:spcAft>
                          <a:spcPts val="0"/>
                        </a:spcAft>
                      </a:pPr>
                      <a:r>
                        <a:rPr lang="en-US" sz="1400" dirty="0">
                          <a:effectLst/>
                        </a:rPr>
                        <a:t>Starting at least 7 days after </a:t>
                      </a:r>
                      <a:br>
                        <a:rPr lang="en-US" sz="1400" dirty="0">
                          <a:effectLst/>
                        </a:rPr>
                      </a:br>
                      <a:r>
                        <a:rPr lang="en-US" sz="1400" dirty="0">
                          <a:effectLst/>
                        </a:rPr>
                        <a:t>T cell infusion or after all </a:t>
                      </a:r>
                      <a:br>
                        <a:rPr lang="en-US" sz="1400" dirty="0">
                          <a:effectLst/>
                        </a:rPr>
                      </a:br>
                      <a:r>
                        <a:rPr lang="en-US" sz="1400" dirty="0">
                          <a:effectLst/>
                        </a:rPr>
                        <a:t>symptoms of CRS have </a:t>
                      </a:r>
                      <a:br>
                        <a:rPr lang="en-US" sz="1400" dirty="0">
                          <a:effectLst/>
                        </a:rPr>
                      </a:br>
                      <a:r>
                        <a:rPr lang="en-US" sz="1400" dirty="0">
                          <a:effectLst/>
                        </a:rPr>
                        <a:t>resolved, whichever is later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5585575"/>
                  </a:ext>
                </a:extLst>
              </a:tr>
              <a:tr h="1380153">
                <a:tc>
                  <a:txBody>
                    <a:bodyPr/>
                    <a:lstStyle/>
                    <a:p>
                      <a:pPr marL="0" marR="0" algn="just">
                        <a:lnSpc>
                          <a:spcPct val="107000"/>
                        </a:lnSpc>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Fludarabine* plus </a:t>
                      </a:r>
                      <a:br>
                        <a:rPr lang="en-US" sz="1400" dirty="0">
                          <a:effectLst/>
                        </a:rPr>
                      </a:br>
                      <a:r>
                        <a:rPr lang="en-US" sz="1400" dirty="0">
                          <a:effectLst/>
                        </a:rPr>
                        <a:t>Cyclophosphamide*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1x10</a:t>
                      </a:r>
                      <a:r>
                        <a:rPr lang="en-US" sz="1400" baseline="30000" dirty="0">
                          <a:effectLst/>
                        </a:rPr>
                        <a:t>8 </a:t>
                      </a:r>
                      <a:r>
                        <a:rPr lang="en-US" sz="1400" dirty="0">
                          <a:effectLst/>
                        </a:rPr>
                        <a:t>cells/m</a:t>
                      </a:r>
                      <a:r>
                        <a:rPr lang="en-US" sz="1400" baseline="30000" dirty="0">
                          <a:effectLst/>
                        </a:rPr>
                        <a:t>2</a:t>
                      </a:r>
                      <a:r>
                        <a:rPr lang="en-US" sz="1400" dirty="0">
                          <a:effectLst/>
                        </a:rPr>
                        <a:t>**</a:t>
                      </a:r>
                    </a:p>
                    <a:p>
                      <a:pPr marL="0" marR="0">
                        <a:lnSpc>
                          <a:spcPct val="107000"/>
                        </a:lnSpc>
                        <a:spcBef>
                          <a:spcPts val="0"/>
                        </a:spcBef>
                        <a:spcAft>
                          <a:spcPts val="0"/>
                        </a:spcAft>
                      </a:pPr>
                      <a:r>
                        <a:rPr lang="en-US" sz="9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err="1">
                          <a:effectLst/>
                        </a:rPr>
                        <a:t>Pembrolizumab</a:t>
                      </a:r>
                      <a:r>
                        <a:rPr lang="en-US" sz="1400" dirty="0">
                          <a:effectLst/>
                        </a:rPr>
                        <a:t> </a:t>
                      </a:r>
                    </a:p>
                    <a:p>
                      <a:pPr marL="0" marR="0">
                        <a:lnSpc>
                          <a:spcPct val="107000"/>
                        </a:lnSpc>
                        <a:spcBef>
                          <a:spcPts val="0"/>
                        </a:spcBef>
                        <a:spcAft>
                          <a:spcPts val="0"/>
                        </a:spcAft>
                      </a:pPr>
                      <a:r>
                        <a:rPr lang="en-US" sz="1400" dirty="0">
                          <a:effectLst/>
                        </a:rPr>
                        <a:t>2 mg/kg/dose </a:t>
                      </a:r>
                      <a:br>
                        <a:rPr lang="en-US" sz="1400" dirty="0">
                          <a:effectLst/>
                        </a:rPr>
                      </a:br>
                      <a:r>
                        <a:rPr lang="en-US" sz="1400" dirty="0">
                          <a:effectLst/>
                        </a:rPr>
                        <a:t>(max 200 mg/dose) </a:t>
                      </a:r>
                      <a:br>
                        <a:rPr lang="en-US" sz="1400" dirty="0">
                          <a:effectLst/>
                        </a:rPr>
                      </a:br>
                      <a:r>
                        <a:rPr lang="en-US" sz="1400" dirty="0">
                          <a:effectLst/>
                        </a:rPr>
                        <a:t>every 3 weeks</a:t>
                      </a:r>
                    </a:p>
                    <a:p>
                      <a:pPr marL="0" marR="0">
                        <a:lnSpc>
                          <a:spcPct val="107000"/>
                        </a:lnSpc>
                        <a:spcBef>
                          <a:spcPts val="0"/>
                        </a:spcBef>
                        <a:spcAft>
                          <a:spcPts val="0"/>
                        </a:spcAft>
                      </a:pPr>
                      <a:r>
                        <a:rPr lang="en-US" sz="9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240765520"/>
                  </a:ext>
                </a:extLst>
              </a:tr>
            </a:tbl>
          </a:graphicData>
        </a:graphic>
      </p:graphicFrame>
    </p:spTree>
    <p:extLst>
      <p:ext uri="{BB962C8B-B14F-4D97-AF65-F5344CB8AC3E}">
        <p14:creationId xmlns:p14="http://schemas.microsoft.com/office/powerpoint/2010/main" val="3698949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a:p>
            <a:endParaRPr lang="en-US" dirty="0"/>
          </a:p>
          <a:p>
            <a:endParaRPr lang="en-US" dirty="0"/>
          </a:p>
          <a:p>
            <a:pPr marL="457200" indent="-457200">
              <a:buFont typeface="Arial" panose="020B0604020202020204" pitchFamily="34" charset="0"/>
              <a:buChar char="•"/>
            </a:pPr>
            <a:r>
              <a:rPr lang="en-US" dirty="0"/>
              <a:t>In addition to these clinical trials we also submitted 2 patient specific protocols for patients with HER2 positive disease not included in this IND. </a:t>
            </a:r>
          </a:p>
          <a:p>
            <a:pPr marL="457200" indent="-457200">
              <a:buFont typeface="Arial" panose="020B0604020202020204" pitchFamily="34" charset="0"/>
              <a:buChar char="•"/>
            </a:pPr>
            <a:r>
              <a:rPr lang="en-US" dirty="0"/>
              <a:t>Overall, at this time, the IND filing fills fifteen 3 inch binders (114 cm)</a:t>
            </a:r>
          </a:p>
          <a:p>
            <a:pPr marL="457200" indent="-457200">
              <a:buFont typeface="Arial" panose="020B0604020202020204" pitchFamily="34" charset="0"/>
              <a:buChar char="•"/>
            </a:pPr>
            <a:r>
              <a:rPr lang="en-US" dirty="0"/>
              <a:t>3 clinical trials remain active on this IND</a:t>
            </a:r>
          </a:p>
          <a:p>
            <a:endParaRPr lang="en-US" dirty="0"/>
          </a:p>
        </p:txBody>
      </p:sp>
      <p:sp>
        <p:nvSpPr>
          <p:cNvPr id="3" name="Text Placeholder 2"/>
          <p:cNvSpPr>
            <a:spLocks noGrp="1"/>
          </p:cNvSpPr>
          <p:nvPr>
            <p:ph type="body" sz="quarter" idx="13"/>
          </p:nvPr>
        </p:nvSpPr>
        <p:spPr/>
        <p:txBody>
          <a:bodyPr/>
          <a:lstStyle/>
          <a:p>
            <a:r>
              <a:rPr lang="en-US" dirty="0"/>
              <a:t>Current Status of this IND</a:t>
            </a:r>
          </a:p>
        </p:txBody>
      </p:sp>
    </p:spTree>
    <p:extLst>
      <p:ext uri="{BB962C8B-B14F-4D97-AF65-F5344CB8AC3E}">
        <p14:creationId xmlns:p14="http://schemas.microsoft.com/office/powerpoint/2010/main" val="1356107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marL="457200" indent="-457200">
              <a:buFont typeface="Arial" panose="020B0604020202020204" pitchFamily="34" charset="0"/>
              <a:buChar char="•"/>
            </a:pPr>
            <a:r>
              <a:rPr lang="en-US" dirty="0"/>
              <a:t>Convert non-responders to responders</a:t>
            </a:r>
          </a:p>
          <a:p>
            <a:pPr marL="1143000" lvl="1" indent="-457200">
              <a:buFont typeface="Wingdings" panose="05000000000000000000" pitchFamily="2" charset="2"/>
              <a:buChar char="ü"/>
            </a:pPr>
            <a:r>
              <a:rPr lang="en-US" dirty="0"/>
              <a:t>overcome primary resistance</a:t>
            </a:r>
          </a:p>
          <a:p>
            <a:pPr marL="457200" indent="-457200">
              <a:buFont typeface="Arial" panose="020B0604020202020204" pitchFamily="34" charset="0"/>
              <a:buChar char="•"/>
            </a:pPr>
            <a:r>
              <a:rPr lang="en-US" dirty="0"/>
              <a:t>Rescue patients who progress on immunotherapy</a:t>
            </a:r>
          </a:p>
          <a:p>
            <a:pPr marL="1143000" lvl="1" indent="-457200">
              <a:buFont typeface="Wingdings" panose="05000000000000000000" pitchFamily="2" charset="2"/>
              <a:buChar char="ü"/>
            </a:pPr>
            <a:r>
              <a:rPr lang="en-US" dirty="0"/>
              <a:t>overcome secondary resistance</a:t>
            </a:r>
          </a:p>
          <a:p>
            <a:pPr marL="457200" indent="-457200">
              <a:buFont typeface="Arial" panose="020B0604020202020204" pitchFamily="34" charset="0"/>
              <a:buChar char="•"/>
            </a:pPr>
            <a:r>
              <a:rPr lang="en-US" dirty="0"/>
              <a:t>Deepen responses that do occur</a:t>
            </a:r>
          </a:p>
          <a:p>
            <a:pPr marL="1028700" lvl="1" indent="-342900">
              <a:buFont typeface="Wingdings" panose="05000000000000000000" pitchFamily="2" charset="2"/>
              <a:buChar char="ü"/>
            </a:pPr>
            <a:r>
              <a:rPr lang="en-US" dirty="0"/>
              <a:t> increase survival benefit</a:t>
            </a:r>
          </a:p>
          <a:p>
            <a:pPr marL="457200" indent="-457200">
              <a:buFont typeface="Arial" panose="020B0604020202020204" pitchFamily="34" charset="0"/>
              <a:buChar char="•"/>
            </a:pPr>
            <a:r>
              <a:rPr lang="en-US" dirty="0"/>
              <a:t>Harness tumor biology to support immunotherapy</a:t>
            </a:r>
          </a:p>
          <a:p>
            <a:pPr marL="1143000" lvl="1" indent="-457200">
              <a:buFont typeface="Wingdings" panose="05000000000000000000" pitchFamily="2" charset="2"/>
              <a:buChar char="ü"/>
            </a:pPr>
            <a:r>
              <a:rPr lang="en-US" dirty="0"/>
              <a:t>monoclonal antibodies</a:t>
            </a:r>
          </a:p>
          <a:p>
            <a:pPr marL="1143000" lvl="1" indent="-457200">
              <a:buFont typeface="Wingdings" panose="05000000000000000000" pitchFamily="2" charset="2"/>
              <a:buChar char="ü"/>
            </a:pPr>
            <a:r>
              <a:rPr lang="en-US" dirty="0"/>
              <a:t>small molecule inhibitors</a:t>
            </a:r>
          </a:p>
          <a:p>
            <a:pPr marL="457200" indent="-457200">
              <a:buFont typeface="Arial" panose="020B0604020202020204" pitchFamily="34" charset="0"/>
              <a:buChar char="•"/>
            </a:pPr>
            <a:r>
              <a:rPr lang="en-US" dirty="0"/>
              <a:t>Integrate with historical treatment modalities </a:t>
            </a:r>
          </a:p>
          <a:p>
            <a:pPr marL="1143000" lvl="1" indent="-457200">
              <a:buFont typeface="Wingdings" panose="05000000000000000000" pitchFamily="2" charset="2"/>
              <a:buChar char="ü"/>
            </a:pPr>
            <a:r>
              <a:rPr lang="en-US" dirty="0"/>
              <a:t>chemotherapy</a:t>
            </a:r>
          </a:p>
          <a:p>
            <a:pPr marL="1143000" lvl="1" indent="-457200">
              <a:buFont typeface="Wingdings" panose="05000000000000000000" pitchFamily="2" charset="2"/>
              <a:buChar char="ü"/>
            </a:pPr>
            <a:r>
              <a:rPr lang="en-US" dirty="0"/>
              <a:t>radiation</a:t>
            </a:r>
          </a:p>
          <a:p>
            <a:endParaRPr lang="en-US" dirty="0"/>
          </a:p>
        </p:txBody>
      </p:sp>
      <p:sp>
        <p:nvSpPr>
          <p:cNvPr id="3" name="Text Placeholder 2"/>
          <p:cNvSpPr>
            <a:spLocks noGrp="1"/>
          </p:cNvSpPr>
          <p:nvPr>
            <p:ph type="body" sz="quarter" idx="13"/>
          </p:nvPr>
        </p:nvSpPr>
        <p:spPr/>
        <p:txBody>
          <a:bodyPr lIns="91440" tIns="45720" rIns="91440" bIns="45720" anchor="ctr">
            <a:normAutofit/>
          </a:bodyPr>
          <a:lstStyle/>
          <a:p>
            <a:r>
              <a:rPr lang="en-US" dirty="0"/>
              <a:t>Why Do We Want to Combine Immunotherapy?</a:t>
            </a:r>
          </a:p>
        </p:txBody>
      </p:sp>
    </p:spTree>
    <p:extLst>
      <p:ext uri="{BB962C8B-B14F-4D97-AF65-F5344CB8AC3E}">
        <p14:creationId xmlns:p14="http://schemas.microsoft.com/office/powerpoint/2010/main" val="3459623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sz="2000" dirty="0"/>
          </a:p>
          <a:p>
            <a:pPr marL="342900" indent="-342900">
              <a:buFont typeface="Arial" panose="020B0604020202020204" pitchFamily="34" charset="0"/>
              <a:buChar char="•"/>
            </a:pPr>
            <a:r>
              <a:rPr lang="en-US" sz="2000" dirty="0"/>
              <a:t>May 2020 we further expanded development of this product by submitting a new IND inclusive of a in a clinical trial that treats patients with advanced refractory HER2 positive solid tumors. </a:t>
            </a:r>
          </a:p>
          <a:p>
            <a:pPr marL="342900" indent="-342900">
              <a:buFont typeface="Arial" panose="020B0604020202020204" pitchFamily="34" charset="0"/>
              <a:buChar char="•"/>
            </a:pPr>
            <a:r>
              <a:rPr lang="en-US" sz="2000" dirty="0"/>
              <a:t>Patients will receive a novel oncolytic adenovirus (</a:t>
            </a:r>
            <a:r>
              <a:rPr lang="en-US" sz="2000" dirty="0" err="1"/>
              <a:t>CAdVEC</a:t>
            </a:r>
            <a:r>
              <a:rPr lang="en-US" sz="2000" dirty="0"/>
              <a:t>; expressing human IL-12p70, HSV-</a:t>
            </a:r>
            <a:r>
              <a:rPr lang="en-US" sz="2000" dirty="0" err="1"/>
              <a:t>tk</a:t>
            </a:r>
            <a:r>
              <a:rPr lang="en-US" sz="2000" dirty="0"/>
              <a:t> and anti-human PD-L1 blocking mini-antibody as </a:t>
            </a:r>
            <a:r>
              <a:rPr lang="en-US" sz="2000" dirty="0" err="1"/>
              <a:t>intratumoral</a:t>
            </a:r>
            <a:r>
              <a:rPr lang="en-US" sz="2000" dirty="0"/>
              <a:t> injection). With the first dose level to be given as a single agent, and subsequent dose levels given in combination with the HER2 CART cells previously discussed in this presentation.  </a:t>
            </a:r>
            <a:endParaRPr lang="en-US" dirty="0"/>
          </a:p>
        </p:txBody>
      </p:sp>
      <p:sp>
        <p:nvSpPr>
          <p:cNvPr id="3" name="Text Placeholder 2"/>
          <p:cNvSpPr>
            <a:spLocks noGrp="1"/>
          </p:cNvSpPr>
          <p:nvPr>
            <p:ph type="body" sz="quarter" idx="13"/>
          </p:nvPr>
        </p:nvSpPr>
        <p:spPr/>
        <p:txBody>
          <a:bodyPr/>
          <a:lstStyle/>
          <a:p>
            <a:r>
              <a:rPr lang="en-US" dirty="0"/>
              <a:t>VISTA</a:t>
            </a:r>
          </a:p>
        </p:txBody>
      </p:sp>
    </p:spTree>
    <p:extLst>
      <p:ext uri="{BB962C8B-B14F-4D97-AF65-F5344CB8AC3E}">
        <p14:creationId xmlns:p14="http://schemas.microsoft.com/office/powerpoint/2010/main" val="3136727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sz="2000" dirty="0"/>
              <a:t>Since the study includes 2 investigational agents we developed a novel approach to dose escalation in which each of those two agents will be sequentially escalated at three different dose levels.</a:t>
            </a:r>
          </a:p>
          <a:p>
            <a:endParaRPr lang="en-US" dirty="0"/>
          </a:p>
        </p:txBody>
      </p:sp>
      <p:sp>
        <p:nvSpPr>
          <p:cNvPr id="3" name="Text Placeholder 2"/>
          <p:cNvSpPr>
            <a:spLocks noGrp="1"/>
          </p:cNvSpPr>
          <p:nvPr>
            <p:ph type="body" sz="quarter" idx="13"/>
          </p:nvPr>
        </p:nvSpPr>
        <p:spPr/>
        <p:txBody>
          <a:bodyPr/>
          <a:lstStyle/>
          <a:p>
            <a:r>
              <a:rPr lang="en-US" dirty="0"/>
              <a:t>VISTA</a:t>
            </a:r>
          </a:p>
        </p:txBody>
      </p:sp>
      <p:graphicFrame>
        <p:nvGraphicFramePr>
          <p:cNvPr id="4" name="Table 3"/>
          <p:cNvGraphicFramePr>
            <a:graphicFrameLocks noGrp="1"/>
          </p:cNvGraphicFramePr>
          <p:nvPr>
            <p:extLst>
              <p:ext uri="{D42A27DB-BD31-4B8C-83A1-F6EECF244321}">
                <p14:modId xmlns:p14="http://schemas.microsoft.com/office/powerpoint/2010/main" val="1568190496"/>
              </p:ext>
            </p:extLst>
          </p:nvPr>
        </p:nvGraphicFramePr>
        <p:xfrm>
          <a:off x="1415479" y="1700809"/>
          <a:ext cx="8568954" cy="3951584"/>
        </p:xfrm>
        <a:graphic>
          <a:graphicData uri="http://schemas.openxmlformats.org/drawingml/2006/table">
            <a:tbl>
              <a:tblPr firstRow="1" firstCol="1" bandRow="1">
                <a:tableStyleId>{5C22544A-7EE6-4342-B048-85BDC9FD1C3A}</a:tableStyleId>
              </a:tblPr>
              <a:tblGrid>
                <a:gridCol w="2520281">
                  <a:extLst>
                    <a:ext uri="{9D8B030D-6E8A-4147-A177-3AD203B41FA5}">
                      <a16:colId xmlns:a16="http://schemas.microsoft.com/office/drawing/2014/main" val="386464265"/>
                    </a:ext>
                  </a:extLst>
                </a:gridCol>
                <a:gridCol w="2520281">
                  <a:extLst>
                    <a:ext uri="{9D8B030D-6E8A-4147-A177-3AD203B41FA5}">
                      <a16:colId xmlns:a16="http://schemas.microsoft.com/office/drawing/2014/main" val="2073674703"/>
                    </a:ext>
                  </a:extLst>
                </a:gridCol>
                <a:gridCol w="3528392">
                  <a:extLst>
                    <a:ext uri="{9D8B030D-6E8A-4147-A177-3AD203B41FA5}">
                      <a16:colId xmlns:a16="http://schemas.microsoft.com/office/drawing/2014/main" val="2966640228"/>
                    </a:ext>
                  </a:extLst>
                </a:gridCol>
              </a:tblGrid>
              <a:tr h="564512">
                <a:tc>
                  <a:txBody>
                    <a:bodyPr/>
                    <a:lstStyle/>
                    <a:p>
                      <a:pPr marL="342900" marR="292735" algn="ctr" eaLnBrk="0" hangingPunct="0">
                        <a:lnSpc>
                          <a:spcPct val="107000"/>
                        </a:lnSpc>
                        <a:spcBef>
                          <a:spcPts val="100"/>
                        </a:spcBef>
                        <a:spcAft>
                          <a:spcPts val="0"/>
                        </a:spcAft>
                      </a:pPr>
                      <a:r>
                        <a:rPr lang="en-US" sz="1100">
                          <a:effectLst/>
                        </a:rPr>
                        <a:t>Dose Level</a:t>
                      </a:r>
                      <a:endParaRPr lang="en-US" sz="1100">
                        <a:effectLst/>
                        <a:latin typeface="Cambria" panose="02040503050406030204" pitchFamily="18" charset="0"/>
                        <a:ea typeface="Times New Roman" panose="02020603050405020304" pitchFamily="18" charset="0"/>
                        <a:cs typeface="Cambria" panose="02040503050406030204" pitchFamily="18" charset="0"/>
                      </a:endParaRPr>
                    </a:p>
                  </a:txBody>
                  <a:tcPr marL="68580" marR="68580" marT="0" marB="0"/>
                </a:tc>
                <a:tc>
                  <a:txBody>
                    <a:bodyPr/>
                    <a:lstStyle/>
                    <a:p>
                      <a:pPr marL="342900" marR="292735" algn="ctr" eaLnBrk="0" hangingPunct="0">
                        <a:lnSpc>
                          <a:spcPct val="107000"/>
                        </a:lnSpc>
                        <a:spcBef>
                          <a:spcPts val="100"/>
                        </a:spcBef>
                        <a:spcAft>
                          <a:spcPts val="0"/>
                        </a:spcAft>
                      </a:pPr>
                      <a:r>
                        <a:rPr lang="en-US" sz="1100">
                          <a:effectLst/>
                        </a:rPr>
                        <a:t>CAdVEC</a:t>
                      </a:r>
                      <a:endParaRPr lang="en-US" sz="1100">
                        <a:effectLst/>
                        <a:latin typeface="Cambria" panose="02040503050406030204" pitchFamily="18" charset="0"/>
                        <a:ea typeface="Times New Roman" panose="02020603050405020304" pitchFamily="18" charset="0"/>
                        <a:cs typeface="Cambria" panose="02040503050406030204" pitchFamily="18" charset="0"/>
                      </a:endParaRPr>
                    </a:p>
                  </a:txBody>
                  <a:tcPr marL="68580" marR="68580" marT="0" marB="0"/>
                </a:tc>
                <a:tc>
                  <a:txBody>
                    <a:bodyPr/>
                    <a:lstStyle/>
                    <a:p>
                      <a:pPr marL="342900" marR="292735" algn="ctr" eaLnBrk="0" hangingPunct="0">
                        <a:lnSpc>
                          <a:spcPct val="107000"/>
                        </a:lnSpc>
                        <a:spcBef>
                          <a:spcPts val="100"/>
                        </a:spcBef>
                        <a:spcAft>
                          <a:spcPts val="0"/>
                        </a:spcAft>
                      </a:pPr>
                      <a:r>
                        <a:rPr lang="en-US" sz="1100">
                          <a:effectLst/>
                        </a:rPr>
                        <a:t>HER2.CAR-AdVST</a:t>
                      </a:r>
                      <a:endParaRPr lang="en-US" sz="1100">
                        <a:effectLst/>
                        <a:latin typeface="Cambria" panose="02040503050406030204" pitchFamily="18" charset="0"/>
                        <a:ea typeface="Times New Roman" panose="02020603050405020304" pitchFamily="18" charset="0"/>
                        <a:cs typeface="Cambria" panose="02040503050406030204" pitchFamily="18" charset="0"/>
                      </a:endParaRPr>
                    </a:p>
                  </a:txBody>
                  <a:tcPr marL="68580" marR="68580" marT="0" marB="0"/>
                </a:tc>
                <a:extLst>
                  <a:ext uri="{0D108BD9-81ED-4DB2-BD59-A6C34878D82A}">
                    <a16:rowId xmlns:a16="http://schemas.microsoft.com/office/drawing/2014/main" val="4125330830"/>
                  </a:ext>
                </a:extLst>
              </a:tr>
              <a:tr h="564512">
                <a:tc>
                  <a:txBody>
                    <a:bodyPr/>
                    <a:lstStyle/>
                    <a:p>
                      <a:pPr marL="342900" marR="292735" algn="ctr" eaLnBrk="0" hangingPunct="0">
                        <a:lnSpc>
                          <a:spcPct val="107000"/>
                        </a:lnSpc>
                        <a:spcBef>
                          <a:spcPts val="100"/>
                        </a:spcBef>
                        <a:spcAft>
                          <a:spcPts val="0"/>
                        </a:spcAft>
                      </a:pPr>
                      <a:r>
                        <a:rPr lang="en-US" sz="1100">
                          <a:effectLst/>
                        </a:rPr>
                        <a:t>1</a:t>
                      </a:r>
                      <a:endParaRPr lang="en-US" sz="1100">
                        <a:effectLst/>
                        <a:latin typeface="Cambria" panose="02040503050406030204" pitchFamily="18" charset="0"/>
                        <a:ea typeface="Times New Roman" panose="02020603050405020304" pitchFamily="18" charset="0"/>
                        <a:cs typeface="Cambria" panose="02040503050406030204" pitchFamily="18" charset="0"/>
                      </a:endParaRPr>
                    </a:p>
                  </a:txBody>
                  <a:tcPr marL="68580" marR="68580" marT="0" marB="0"/>
                </a:tc>
                <a:tc>
                  <a:txBody>
                    <a:bodyPr/>
                    <a:lstStyle/>
                    <a:p>
                      <a:pPr marL="342900" marR="292735" algn="ctr" eaLnBrk="0" hangingPunct="0">
                        <a:lnSpc>
                          <a:spcPct val="107000"/>
                        </a:lnSpc>
                        <a:spcBef>
                          <a:spcPts val="100"/>
                        </a:spcBef>
                        <a:spcAft>
                          <a:spcPts val="0"/>
                        </a:spcAft>
                      </a:pPr>
                      <a:r>
                        <a:rPr lang="en-US" sz="1100" dirty="0">
                          <a:effectLst/>
                        </a:rPr>
                        <a:t>1.00E+10</a:t>
                      </a:r>
                      <a:endParaRPr lang="en-US" sz="1100" dirty="0">
                        <a:effectLst/>
                        <a:latin typeface="Cambria" panose="02040503050406030204" pitchFamily="18" charset="0"/>
                        <a:ea typeface="Times New Roman" panose="02020603050405020304" pitchFamily="18" charset="0"/>
                        <a:cs typeface="Cambria" panose="02040503050406030204" pitchFamily="18" charset="0"/>
                      </a:endParaRPr>
                    </a:p>
                  </a:txBody>
                  <a:tcPr marL="68580" marR="68580" marT="0" marB="0"/>
                </a:tc>
                <a:tc>
                  <a:txBody>
                    <a:bodyPr/>
                    <a:lstStyle/>
                    <a:p>
                      <a:pPr marL="342900" marR="292735" algn="ctr" eaLnBrk="0" hangingPunct="0">
                        <a:lnSpc>
                          <a:spcPct val="107000"/>
                        </a:lnSpc>
                        <a:spcBef>
                          <a:spcPts val="100"/>
                        </a:spcBef>
                        <a:spcAft>
                          <a:spcPts val="0"/>
                        </a:spcAft>
                      </a:pPr>
                      <a:r>
                        <a:rPr lang="en-US" sz="1100">
                          <a:effectLst/>
                        </a:rPr>
                        <a:t>0</a:t>
                      </a:r>
                      <a:endParaRPr lang="en-US" sz="1100">
                        <a:effectLst/>
                        <a:latin typeface="Cambria" panose="02040503050406030204" pitchFamily="18" charset="0"/>
                        <a:ea typeface="Times New Roman" panose="02020603050405020304" pitchFamily="18" charset="0"/>
                        <a:cs typeface="Cambria" panose="02040503050406030204" pitchFamily="18" charset="0"/>
                      </a:endParaRPr>
                    </a:p>
                  </a:txBody>
                  <a:tcPr marL="68580" marR="68580" marT="0" marB="0"/>
                </a:tc>
                <a:extLst>
                  <a:ext uri="{0D108BD9-81ED-4DB2-BD59-A6C34878D82A}">
                    <a16:rowId xmlns:a16="http://schemas.microsoft.com/office/drawing/2014/main" val="2879560715"/>
                  </a:ext>
                </a:extLst>
              </a:tr>
              <a:tr h="564512">
                <a:tc>
                  <a:txBody>
                    <a:bodyPr/>
                    <a:lstStyle/>
                    <a:p>
                      <a:pPr marL="342900" marR="292735" algn="ctr" eaLnBrk="0" hangingPunct="0">
                        <a:lnSpc>
                          <a:spcPct val="107000"/>
                        </a:lnSpc>
                        <a:spcBef>
                          <a:spcPts val="100"/>
                        </a:spcBef>
                        <a:spcAft>
                          <a:spcPts val="0"/>
                        </a:spcAft>
                      </a:pPr>
                      <a:r>
                        <a:rPr lang="en-US" sz="1100">
                          <a:effectLst/>
                        </a:rPr>
                        <a:t>2</a:t>
                      </a:r>
                      <a:endParaRPr lang="en-US" sz="1100">
                        <a:effectLst/>
                        <a:latin typeface="Cambria" panose="02040503050406030204" pitchFamily="18" charset="0"/>
                        <a:ea typeface="Times New Roman" panose="02020603050405020304" pitchFamily="18" charset="0"/>
                        <a:cs typeface="Cambria" panose="02040503050406030204" pitchFamily="18" charset="0"/>
                      </a:endParaRPr>
                    </a:p>
                  </a:txBody>
                  <a:tcPr marL="68580" marR="68580" marT="0" marB="0"/>
                </a:tc>
                <a:tc>
                  <a:txBody>
                    <a:bodyPr/>
                    <a:lstStyle/>
                    <a:p>
                      <a:pPr marL="342900" marR="292735" algn="ctr" eaLnBrk="0" hangingPunct="0">
                        <a:lnSpc>
                          <a:spcPct val="107000"/>
                        </a:lnSpc>
                        <a:spcBef>
                          <a:spcPts val="100"/>
                        </a:spcBef>
                        <a:spcAft>
                          <a:spcPts val="0"/>
                        </a:spcAft>
                      </a:pPr>
                      <a:r>
                        <a:rPr lang="en-US" sz="1100">
                          <a:effectLst/>
                        </a:rPr>
                        <a:t>1.00E+10</a:t>
                      </a:r>
                      <a:endParaRPr lang="en-US" sz="1100">
                        <a:effectLst/>
                        <a:latin typeface="Cambria" panose="02040503050406030204" pitchFamily="18" charset="0"/>
                        <a:ea typeface="Times New Roman" panose="02020603050405020304" pitchFamily="18" charset="0"/>
                        <a:cs typeface="Cambria" panose="02040503050406030204" pitchFamily="18" charset="0"/>
                      </a:endParaRPr>
                    </a:p>
                  </a:txBody>
                  <a:tcPr marL="68580" marR="68580" marT="0" marB="0"/>
                </a:tc>
                <a:tc>
                  <a:txBody>
                    <a:bodyPr/>
                    <a:lstStyle/>
                    <a:p>
                      <a:pPr marL="342900" marR="292735" algn="ctr" eaLnBrk="0" hangingPunct="0">
                        <a:lnSpc>
                          <a:spcPct val="107000"/>
                        </a:lnSpc>
                        <a:spcBef>
                          <a:spcPts val="100"/>
                        </a:spcBef>
                        <a:spcAft>
                          <a:spcPts val="0"/>
                        </a:spcAft>
                      </a:pPr>
                      <a:r>
                        <a:rPr lang="en-US" sz="1100">
                          <a:effectLst/>
                        </a:rPr>
                        <a:t>1.00E+06</a:t>
                      </a:r>
                      <a:endParaRPr lang="en-US" sz="1100">
                        <a:effectLst/>
                        <a:latin typeface="Cambria" panose="02040503050406030204" pitchFamily="18" charset="0"/>
                        <a:ea typeface="Times New Roman" panose="02020603050405020304" pitchFamily="18" charset="0"/>
                        <a:cs typeface="Cambria" panose="02040503050406030204" pitchFamily="18" charset="0"/>
                      </a:endParaRPr>
                    </a:p>
                  </a:txBody>
                  <a:tcPr marL="68580" marR="68580" marT="0" marB="0"/>
                </a:tc>
                <a:extLst>
                  <a:ext uri="{0D108BD9-81ED-4DB2-BD59-A6C34878D82A}">
                    <a16:rowId xmlns:a16="http://schemas.microsoft.com/office/drawing/2014/main" val="2636169102"/>
                  </a:ext>
                </a:extLst>
              </a:tr>
              <a:tr h="564512">
                <a:tc>
                  <a:txBody>
                    <a:bodyPr/>
                    <a:lstStyle/>
                    <a:p>
                      <a:pPr marL="342900" marR="292735" algn="ctr" eaLnBrk="0" hangingPunct="0">
                        <a:lnSpc>
                          <a:spcPct val="107000"/>
                        </a:lnSpc>
                        <a:spcBef>
                          <a:spcPts val="100"/>
                        </a:spcBef>
                        <a:spcAft>
                          <a:spcPts val="0"/>
                        </a:spcAft>
                      </a:pPr>
                      <a:r>
                        <a:rPr lang="en-US" sz="1100">
                          <a:effectLst/>
                        </a:rPr>
                        <a:t>3</a:t>
                      </a:r>
                      <a:endParaRPr lang="en-US" sz="1100">
                        <a:effectLst/>
                        <a:latin typeface="Cambria" panose="02040503050406030204" pitchFamily="18" charset="0"/>
                        <a:ea typeface="Times New Roman" panose="02020603050405020304" pitchFamily="18" charset="0"/>
                        <a:cs typeface="Cambria" panose="02040503050406030204" pitchFamily="18" charset="0"/>
                      </a:endParaRPr>
                    </a:p>
                  </a:txBody>
                  <a:tcPr marL="68580" marR="68580" marT="0" marB="0"/>
                </a:tc>
                <a:tc>
                  <a:txBody>
                    <a:bodyPr/>
                    <a:lstStyle/>
                    <a:p>
                      <a:pPr marL="342900" marR="292735" algn="ctr" eaLnBrk="0" hangingPunct="0">
                        <a:lnSpc>
                          <a:spcPct val="107000"/>
                        </a:lnSpc>
                        <a:spcBef>
                          <a:spcPts val="100"/>
                        </a:spcBef>
                        <a:spcAft>
                          <a:spcPts val="0"/>
                        </a:spcAft>
                      </a:pPr>
                      <a:r>
                        <a:rPr lang="en-US" sz="1100">
                          <a:effectLst/>
                        </a:rPr>
                        <a:t>1.00E+11</a:t>
                      </a:r>
                      <a:endParaRPr lang="en-US" sz="1100">
                        <a:effectLst/>
                        <a:latin typeface="Cambria" panose="02040503050406030204" pitchFamily="18" charset="0"/>
                        <a:ea typeface="Times New Roman" panose="02020603050405020304" pitchFamily="18" charset="0"/>
                        <a:cs typeface="Cambria" panose="02040503050406030204" pitchFamily="18" charset="0"/>
                      </a:endParaRPr>
                    </a:p>
                  </a:txBody>
                  <a:tcPr marL="68580" marR="68580" marT="0" marB="0"/>
                </a:tc>
                <a:tc>
                  <a:txBody>
                    <a:bodyPr/>
                    <a:lstStyle/>
                    <a:p>
                      <a:pPr marL="342900" marR="292735" algn="ctr" eaLnBrk="0" hangingPunct="0">
                        <a:lnSpc>
                          <a:spcPct val="107000"/>
                        </a:lnSpc>
                        <a:spcBef>
                          <a:spcPts val="100"/>
                        </a:spcBef>
                        <a:spcAft>
                          <a:spcPts val="0"/>
                        </a:spcAft>
                      </a:pPr>
                      <a:r>
                        <a:rPr lang="en-US" sz="1100">
                          <a:effectLst/>
                        </a:rPr>
                        <a:t>1.00E+06</a:t>
                      </a:r>
                      <a:endParaRPr lang="en-US" sz="1100">
                        <a:effectLst/>
                        <a:latin typeface="Cambria" panose="02040503050406030204" pitchFamily="18" charset="0"/>
                        <a:ea typeface="Times New Roman" panose="02020603050405020304" pitchFamily="18" charset="0"/>
                        <a:cs typeface="Cambria" panose="02040503050406030204" pitchFamily="18" charset="0"/>
                      </a:endParaRPr>
                    </a:p>
                  </a:txBody>
                  <a:tcPr marL="68580" marR="68580" marT="0" marB="0"/>
                </a:tc>
                <a:extLst>
                  <a:ext uri="{0D108BD9-81ED-4DB2-BD59-A6C34878D82A}">
                    <a16:rowId xmlns:a16="http://schemas.microsoft.com/office/drawing/2014/main" val="2845441643"/>
                  </a:ext>
                </a:extLst>
              </a:tr>
              <a:tr h="564512">
                <a:tc>
                  <a:txBody>
                    <a:bodyPr/>
                    <a:lstStyle/>
                    <a:p>
                      <a:pPr marL="342900" marR="292735" algn="ctr" eaLnBrk="0" hangingPunct="0">
                        <a:lnSpc>
                          <a:spcPct val="107000"/>
                        </a:lnSpc>
                        <a:spcBef>
                          <a:spcPts val="100"/>
                        </a:spcBef>
                        <a:spcAft>
                          <a:spcPts val="0"/>
                        </a:spcAft>
                      </a:pPr>
                      <a:r>
                        <a:rPr lang="en-US" sz="1100">
                          <a:effectLst/>
                        </a:rPr>
                        <a:t>4</a:t>
                      </a:r>
                      <a:endParaRPr lang="en-US" sz="1100">
                        <a:effectLst/>
                        <a:latin typeface="Cambria" panose="02040503050406030204" pitchFamily="18" charset="0"/>
                        <a:ea typeface="Times New Roman" panose="02020603050405020304" pitchFamily="18" charset="0"/>
                        <a:cs typeface="Cambria" panose="02040503050406030204" pitchFamily="18" charset="0"/>
                      </a:endParaRPr>
                    </a:p>
                  </a:txBody>
                  <a:tcPr marL="68580" marR="68580" marT="0" marB="0"/>
                </a:tc>
                <a:tc>
                  <a:txBody>
                    <a:bodyPr/>
                    <a:lstStyle/>
                    <a:p>
                      <a:pPr marL="342900" marR="292735" algn="ctr" eaLnBrk="0" hangingPunct="0">
                        <a:lnSpc>
                          <a:spcPct val="107000"/>
                        </a:lnSpc>
                        <a:spcBef>
                          <a:spcPts val="100"/>
                        </a:spcBef>
                        <a:spcAft>
                          <a:spcPts val="0"/>
                        </a:spcAft>
                      </a:pPr>
                      <a:r>
                        <a:rPr lang="en-US" sz="1100">
                          <a:effectLst/>
                        </a:rPr>
                        <a:t>1.00E+11</a:t>
                      </a:r>
                      <a:endParaRPr lang="en-US" sz="1100">
                        <a:effectLst/>
                        <a:latin typeface="Cambria" panose="02040503050406030204" pitchFamily="18" charset="0"/>
                        <a:ea typeface="Times New Roman" panose="02020603050405020304" pitchFamily="18" charset="0"/>
                        <a:cs typeface="Cambria" panose="02040503050406030204" pitchFamily="18" charset="0"/>
                      </a:endParaRPr>
                    </a:p>
                  </a:txBody>
                  <a:tcPr marL="68580" marR="68580" marT="0" marB="0"/>
                </a:tc>
                <a:tc>
                  <a:txBody>
                    <a:bodyPr/>
                    <a:lstStyle/>
                    <a:p>
                      <a:pPr marL="342900" marR="292735" algn="ctr" eaLnBrk="0" hangingPunct="0">
                        <a:lnSpc>
                          <a:spcPct val="107000"/>
                        </a:lnSpc>
                        <a:spcBef>
                          <a:spcPts val="100"/>
                        </a:spcBef>
                        <a:spcAft>
                          <a:spcPts val="0"/>
                        </a:spcAft>
                      </a:pPr>
                      <a:r>
                        <a:rPr lang="en-US" sz="1100">
                          <a:effectLst/>
                        </a:rPr>
                        <a:t>1.00E+07</a:t>
                      </a:r>
                      <a:endParaRPr lang="en-US" sz="1100">
                        <a:effectLst/>
                        <a:latin typeface="Cambria" panose="02040503050406030204" pitchFamily="18" charset="0"/>
                        <a:ea typeface="Times New Roman" panose="02020603050405020304" pitchFamily="18" charset="0"/>
                        <a:cs typeface="Cambria" panose="02040503050406030204" pitchFamily="18" charset="0"/>
                      </a:endParaRPr>
                    </a:p>
                  </a:txBody>
                  <a:tcPr marL="68580" marR="68580" marT="0" marB="0"/>
                </a:tc>
                <a:extLst>
                  <a:ext uri="{0D108BD9-81ED-4DB2-BD59-A6C34878D82A}">
                    <a16:rowId xmlns:a16="http://schemas.microsoft.com/office/drawing/2014/main" val="1325410323"/>
                  </a:ext>
                </a:extLst>
              </a:tr>
              <a:tr h="564512">
                <a:tc>
                  <a:txBody>
                    <a:bodyPr/>
                    <a:lstStyle/>
                    <a:p>
                      <a:pPr marL="342900" marR="292735" algn="ctr" eaLnBrk="0" hangingPunct="0">
                        <a:lnSpc>
                          <a:spcPct val="107000"/>
                        </a:lnSpc>
                        <a:spcBef>
                          <a:spcPts val="100"/>
                        </a:spcBef>
                        <a:spcAft>
                          <a:spcPts val="0"/>
                        </a:spcAft>
                      </a:pPr>
                      <a:r>
                        <a:rPr lang="en-US" sz="1100">
                          <a:effectLst/>
                        </a:rPr>
                        <a:t>5</a:t>
                      </a:r>
                      <a:endParaRPr lang="en-US" sz="1100">
                        <a:effectLst/>
                        <a:latin typeface="Cambria" panose="02040503050406030204" pitchFamily="18" charset="0"/>
                        <a:ea typeface="Times New Roman" panose="02020603050405020304" pitchFamily="18" charset="0"/>
                        <a:cs typeface="Cambria" panose="02040503050406030204" pitchFamily="18" charset="0"/>
                      </a:endParaRPr>
                    </a:p>
                  </a:txBody>
                  <a:tcPr marL="68580" marR="68580" marT="0" marB="0"/>
                </a:tc>
                <a:tc>
                  <a:txBody>
                    <a:bodyPr/>
                    <a:lstStyle/>
                    <a:p>
                      <a:pPr marL="342900" marR="292735" algn="ctr" eaLnBrk="0" hangingPunct="0">
                        <a:lnSpc>
                          <a:spcPct val="107000"/>
                        </a:lnSpc>
                        <a:spcBef>
                          <a:spcPts val="100"/>
                        </a:spcBef>
                        <a:spcAft>
                          <a:spcPts val="0"/>
                        </a:spcAft>
                      </a:pPr>
                      <a:r>
                        <a:rPr lang="en-US" sz="1100">
                          <a:effectLst/>
                        </a:rPr>
                        <a:t>1.00E+12</a:t>
                      </a:r>
                      <a:endParaRPr lang="en-US" sz="1100">
                        <a:effectLst/>
                        <a:latin typeface="Cambria" panose="02040503050406030204" pitchFamily="18" charset="0"/>
                        <a:ea typeface="Times New Roman" panose="02020603050405020304" pitchFamily="18" charset="0"/>
                        <a:cs typeface="Cambria" panose="02040503050406030204" pitchFamily="18" charset="0"/>
                      </a:endParaRPr>
                    </a:p>
                  </a:txBody>
                  <a:tcPr marL="68580" marR="68580" marT="0" marB="0"/>
                </a:tc>
                <a:tc>
                  <a:txBody>
                    <a:bodyPr/>
                    <a:lstStyle/>
                    <a:p>
                      <a:pPr marL="342900" marR="292735" algn="ctr" eaLnBrk="0" hangingPunct="0">
                        <a:lnSpc>
                          <a:spcPct val="107000"/>
                        </a:lnSpc>
                        <a:spcBef>
                          <a:spcPts val="100"/>
                        </a:spcBef>
                        <a:spcAft>
                          <a:spcPts val="0"/>
                        </a:spcAft>
                      </a:pPr>
                      <a:r>
                        <a:rPr lang="en-US" sz="1100">
                          <a:effectLst/>
                        </a:rPr>
                        <a:t>1.00E+07</a:t>
                      </a:r>
                      <a:endParaRPr lang="en-US" sz="1100">
                        <a:effectLst/>
                        <a:latin typeface="Cambria" panose="02040503050406030204" pitchFamily="18" charset="0"/>
                        <a:ea typeface="Times New Roman" panose="02020603050405020304" pitchFamily="18" charset="0"/>
                        <a:cs typeface="Cambria" panose="02040503050406030204" pitchFamily="18" charset="0"/>
                      </a:endParaRPr>
                    </a:p>
                  </a:txBody>
                  <a:tcPr marL="68580" marR="68580" marT="0" marB="0"/>
                </a:tc>
                <a:extLst>
                  <a:ext uri="{0D108BD9-81ED-4DB2-BD59-A6C34878D82A}">
                    <a16:rowId xmlns:a16="http://schemas.microsoft.com/office/drawing/2014/main" val="2180086709"/>
                  </a:ext>
                </a:extLst>
              </a:tr>
              <a:tr h="564512">
                <a:tc>
                  <a:txBody>
                    <a:bodyPr/>
                    <a:lstStyle/>
                    <a:p>
                      <a:pPr marL="342900" marR="292735" algn="ctr" eaLnBrk="0" hangingPunct="0">
                        <a:lnSpc>
                          <a:spcPct val="107000"/>
                        </a:lnSpc>
                        <a:spcBef>
                          <a:spcPts val="100"/>
                        </a:spcBef>
                        <a:spcAft>
                          <a:spcPts val="0"/>
                        </a:spcAft>
                      </a:pPr>
                      <a:r>
                        <a:rPr lang="en-US" sz="1100">
                          <a:effectLst/>
                        </a:rPr>
                        <a:t>6</a:t>
                      </a:r>
                      <a:endParaRPr lang="en-US" sz="1100">
                        <a:effectLst/>
                        <a:latin typeface="Cambria" panose="02040503050406030204" pitchFamily="18" charset="0"/>
                        <a:ea typeface="Times New Roman" panose="02020603050405020304" pitchFamily="18" charset="0"/>
                        <a:cs typeface="Cambria" panose="02040503050406030204" pitchFamily="18" charset="0"/>
                      </a:endParaRPr>
                    </a:p>
                  </a:txBody>
                  <a:tcPr marL="68580" marR="68580" marT="0" marB="0"/>
                </a:tc>
                <a:tc>
                  <a:txBody>
                    <a:bodyPr/>
                    <a:lstStyle/>
                    <a:p>
                      <a:pPr marL="342900" marR="292735" algn="ctr" eaLnBrk="0" hangingPunct="0">
                        <a:lnSpc>
                          <a:spcPct val="107000"/>
                        </a:lnSpc>
                        <a:spcBef>
                          <a:spcPts val="100"/>
                        </a:spcBef>
                        <a:spcAft>
                          <a:spcPts val="0"/>
                        </a:spcAft>
                      </a:pPr>
                      <a:r>
                        <a:rPr lang="en-US" sz="1100">
                          <a:effectLst/>
                        </a:rPr>
                        <a:t>1.00E+12</a:t>
                      </a:r>
                      <a:endParaRPr lang="en-US" sz="1100">
                        <a:effectLst/>
                        <a:latin typeface="Cambria" panose="02040503050406030204" pitchFamily="18" charset="0"/>
                        <a:ea typeface="Times New Roman" panose="02020603050405020304" pitchFamily="18" charset="0"/>
                        <a:cs typeface="Cambria" panose="02040503050406030204" pitchFamily="18" charset="0"/>
                      </a:endParaRPr>
                    </a:p>
                  </a:txBody>
                  <a:tcPr marL="68580" marR="68580" marT="0" marB="0"/>
                </a:tc>
                <a:tc>
                  <a:txBody>
                    <a:bodyPr/>
                    <a:lstStyle/>
                    <a:p>
                      <a:pPr marL="342900" marR="292735" algn="ctr" eaLnBrk="0" hangingPunct="0">
                        <a:lnSpc>
                          <a:spcPct val="107000"/>
                        </a:lnSpc>
                        <a:spcBef>
                          <a:spcPts val="100"/>
                        </a:spcBef>
                        <a:spcAft>
                          <a:spcPts val="0"/>
                        </a:spcAft>
                      </a:pPr>
                      <a:r>
                        <a:rPr lang="en-US" sz="1100" dirty="0">
                          <a:effectLst/>
                        </a:rPr>
                        <a:t>1.00E+08</a:t>
                      </a:r>
                      <a:endParaRPr lang="en-US" sz="1100" dirty="0">
                        <a:effectLst/>
                        <a:latin typeface="Cambria" panose="02040503050406030204" pitchFamily="18" charset="0"/>
                        <a:ea typeface="Times New Roman" panose="02020603050405020304" pitchFamily="18" charset="0"/>
                        <a:cs typeface="Cambria" panose="02040503050406030204" pitchFamily="18" charset="0"/>
                      </a:endParaRPr>
                    </a:p>
                  </a:txBody>
                  <a:tcPr marL="68580" marR="68580" marT="0" marB="0"/>
                </a:tc>
                <a:extLst>
                  <a:ext uri="{0D108BD9-81ED-4DB2-BD59-A6C34878D82A}">
                    <a16:rowId xmlns:a16="http://schemas.microsoft.com/office/drawing/2014/main" val="2703848393"/>
                  </a:ext>
                </a:extLst>
              </a:tr>
            </a:tbl>
          </a:graphicData>
        </a:graphic>
      </p:graphicFrame>
      <p:sp>
        <p:nvSpPr>
          <p:cNvPr id="5" name="Rectangle 4"/>
          <p:cNvSpPr/>
          <p:nvPr/>
        </p:nvSpPr>
        <p:spPr>
          <a:xfrm>
            <a:off x="767408" y="5612738"/>
            <a:ext cx="11161240" cy="685059"/>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 IND was placed on clinical hold during initial review for further data on the adenoviral product however the issues were addressed and the hold was removed in July 2020</a:t>
            </a:r>
          </a:p>
        </p:txBody>
      </p:sp>
    </p:spTree>
    <p:extLst>
      <p:ext uri="{BB962C8B-B14F-4D97-AF65-F5344CB8AC3E}">
        <p14:creationId xmlns:p14="http://schemas.microsoft.com/office/powerpoint/2010/main" val="4112618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We have treated 9 subjects; 6 of whom were able to complete treatment and the initial follow-up specified in the protocol. </a:t>
            </a:r>
          </a:p>
          <a:p>
            <a:endParaRPr lang="en-US" dirty="0"/>
          </a:p>
          <a:p>
            <a:r>
              <a:rPr lang="en-US" dirty="0"/>
              <a:t>Of the 6:</a:t>
            </a:r>
          </a:p>
        </p:txBody>
      </p:sp>
      <p:sp>
        <p:nvSpPr>
          <p:cNvPr id="3" name="Text Placeholder 2"/>
          <p:cNvSpPr>
            <a:spLocks noGrp="1"/>
          </p:cNvSpPr>
          <p:nvPr>
            <p:ph type="body" sz="quarter" idx="13"/>
          </p:nvPr>
        </p:nvSpPr>
        <p:spPr/>
        <p:txBody>
          <a:bodyPr/>
          <a:lstStyle/>
          <a:p>
            <a:r>
              <a:rPr lang="en-US" dirty="0"/>
              <a:t>Preliminary Results: VISTA</a:t>
            </a:r>
          </a:p>
        </p:txBody>
      </p:sp>
      <p:graphicFrame>
        <p:nvGraphicFramePr>
          <p:cNvPr id="4" name="Table 3"/>
          <p:cNvGraphicFramePr>
            <a:graphicFrameLocks noGrp="1"/>
          </p:cNvGraphicFramePr>
          <p:nvPr>
            <p:extLst>
              <p:ext uri="{D42A27DB-BD31-4B8C-83A1-F6EECF244321}">
                <p14:modId xmlns:p14="http://schemas.microsoft.com/office/powerpoint/2010/main" val="1972030827"/>
              </p:ext>
            </p:extLst>
          </p:nvPr>
        </p:nvGraphicFramePr>
        <p:xfrm>
          <a:off x="2032261" y="3356992"/>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244344706"/>
                    </a:ext>
                  </a:extLst>
                </a:gridCol>
                <a:gridCol w="4064000">
                  <a:extLst>
                    <a:ext uri="{9D8B030D-6E8A-4147-A177-3AD203B41FA5}">
                      <a16:colId xmlns:a16="http://schemas.microsoft.com/office/drawing/2014/main" val="2763905781"/>
                    </a:ext>
                  </a:extLst>
                </a:gridCol>
              </a:tblGrid>
              <a:tr h="370840">
                <a:tc>
                  <a:txBody>
                    <a:bodyPr/>
                    <a:lstStyle/>
                    <a:p>
                      <a:r>
                        <a:rPr lang="en-US" dirty="0"/>
                        <a:t># of Subjects</a:t>
                      </a:r>
                    </a:p>
                  </a:txBody>
                  <a:tcPr/>
                </a:tc>
                <a:tc>
                  <a:txBody>
                    <a:bodyPr/>
                    <a:lstStyle/>
                    <a:p>
                      <a:r>
                        <a:rPr lang="en-US" dirty="0"/>
                        <a:t>Response</a:t>
                      </a:r>
                    </a:p>
                  </a:txBody>
                  <a:tcPr/>
                </a:tc>
                <a:extLst>
                  <a:ext uri="{0D108BD9-81ED-4DB2-BD59-A6C34878D82A}">
                    <a16:rowId xmlns:a16="http://schemas.microsoft.com/office/drawing/2014/main" val="3210098838"/>
                  </a:ext>
                </a:extLst>
              </a:tr>
              <a:tr h="370840">
                <a:tc>
                  <a:txBody>
                    <a:bodyPr/>
                    <a:lstStyle/>
                    <a:p>
                      <a:pPr algn="ctr"/>
                      <a:r>
                        <a:rPr lang="en-US" dirty="0"/>
                        <a:t>1</a:t>
                      </a:r>
                    </a:p>
                  </a:txBody>
                  <a:tcPr/>
                </a:tc>
                <a:tc>
                  <a:txBody>
                    <a:bodyPr/>
                    <a:lstStyle/>
                    <a:p>
                      <a:pPr algn="ctr"/>
                      <a:r>
                        <a:rPr lang="en-US" dirty="0"/>
                        <a:t>Had PD</a:t>
                      </a:r>
                    </a:p>
                  </a:txBody>
                  <a:tcPr/>
                </a:tc>
                <a:extLst>
                  <a:ext uri="{0D108BD9-81ED-4DB2-BD59-A6C34878D82A}">
                    <a16:rowId xmlns:a16="http://schemas.microsoft.com/office/drawing/2014/main" val="1116303637"/>
                  </a:ext>
                </a:extLst>
              </a:tr>
              <a:tr h="370840">
                <a:tc>
                  <a:txBody>
                    <a:bodyPr/>
                    <a:lstStyle/>
                    <a:p>
                      <a:pPr algn="ctr"/>
                      <a:r>
                        <a:rPr lang="en-US" dirty="0"/>
                        <a:t>1</a:t>
                      </a:r>
                    </a:p>
                  </a:txBody>
                  <a:tcPr/>
                </a:tc>
                <a:tc>
                  <a:txBody>
                    <a:bodyPr/>
                    <a:lstStyle/>
                    <a:p>
                      <a:pPr algn="ctr"/>
                      <a:r>
                        <a:rPr lang="en-US" dirty="0"/>
                        <a:t>Had PR</a:t>
                      </a:r>
                    </a:p>
                  </a:txBody>
                  <a:tcPr/>
                </a:tc>
                <a:extLst>
                  <a:ext uri="{0D108BD9-81ED-4DB2-BD59-A6C34878D82A}">
                    <a16:rowId xmlns:a16="http://schemas.microsoft.com/office/drawing/2014/main" val="2764993107"/>
                  </a:ext>
                </a:extLst>
              </a:tr>
              <a:tr h="370840">
                <a:tc>
                  <a:txBody>
                    <a:bodyPr/>
                    <a:lstStyle/>
                    <a:p>
                      <a:pPr algn="ctr"/>
                      <a:r>
                        <a:rPr lang="en-US" dirty="0"/>
                        <a:t>1</a:t>
                      </a:r>
                    </a:p>
                  </a:txBody>
                  <a:tcPr/>
                </a:tc>
                <a:tc>
                  <a:txBody>
                    <a:bodyPr/>
                    <a:lstStyle/>
                    <a:p>
                      <a:pPr algn="ctr"/>
                      <a:r>
                        <a:rPr lang="en-US" dirty="0"/>
                        <a:t>Had a CR</a:t>
                      </a:r>
                    </a:p>
                  </a:txBody>
                  <a:tcPr/>
                </a:tc>
                <a:extLst>
                  <a:ext uri="{0D108BD9-81ED-4DB2-BD59-A6C34878D82A}">
                    <a16:rowId xmlns:a16="http://schemas.microsoft.com/office/drawing/2014/main" val="728543716"/>
                  </a:ext>
                </a:extLst>
              </a:tr>
              <a:tr h="370840">
                <a:tc>
                  <a:txBody>
                    <a:bodyPr/>
                    <a:lstStyle/>
                    <a:p>
                      <a:pPr algn="ctr"/>
                      <a:r>
                        <a:rPr lang="en-US" dirty="0"/>
                        <a:t>3</a:t>
                      </a:r>
                    </a:p>
                  </a:txBody>
                  <a:tcPr/>
                </a:tc>
                <a:tc>
                  <a:txBody>
                    <a:bodyPr/>
                    <a:lstStyle/>
                    <a:p>
                      <a:pPr algn="ctr"/>
                      <a:r>
                        <a:rPr lang="en-US" dirty="0"/>
                        <a:t>Had SD</a:t>
                      </a:r>
                    </a:p>
                  </a:txBody>
                  <a:tcPr/>
                </a:tc>
                <a:extLst>
                  <a:ext uri="{0D108BD9-81ED-4DB2-BD59-A6C34878D82A}">
                    <a16:rowId xmlns:a16="http://schemas.microsoft.com/office/drawing/2014/main" val="1086185416"/>
                  </a:ext>
                </a:extLst>
              </a:tr>
            </a:tbl>
          </a:graphicData>
        </a:graphic>
      </p:graphicFrame>
    </p:spTree>
    <p:extLst>
      <p:ext uri="{BB962C8B-B14F-4D97-AF65-F5344CB8AC3E}">
        <p14:creationId xmlns:p14="http://schemas.microsoft.com/office/powerpoint/2010/main" val="599074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marL="457200" indent="-457200">
              <a:buFont typeface="Arial" panose="020B0604020202020204" pitchFamily="34" charset="0"/>
              <a:buChar char="•"/>
            </a:pPr>
            <a:r>
              <a:rPr lang="en-US" dirty="0" smtClean="0"/>
              <a:t>HER 2 can be safely targeted using CAR T cells</a:t>
            </a:r>
          </a:p>
          <a:p>
            <a:pPr marL="457200" indent="-457200">
              <a:buFont typeface="Arial" panose="020B0604020202020204" pitchFamily="34" charset="0"/>
              <a:buChar char="•"/>
            </a:pPr>
            <a:r>
              <a:rPr lang="en-US" dirty="0" smtClean="0"/>
              <a:t>Lymphodepletion leads to improved expansion of HER2 CART cells with evidence of antitumor activity</a:t>
            </a:r>
          </a:p>
          <a:p>
            <a:pPr marL="457200" indent="-457200">
              <a:buFont typeface="Arial" panose="020B0604020202020204" pitchFamily="34" charset="0"/>
              <a:buChar char="•"/>
            </a:pPr>
            <a:r>
              <a:rPr lang="en-US" dirty="0" smtClean="0"/>
              <a:t>Repeat infusions could overcome poor persistence</a:t>
            </a:r>
          </a:p>
          <a:p>
            <a:pPr marL="457200" indent="-457200">
              <a:buFont typeface="Arial" panose="020B0604020202020204" pitchFamily="34" charset="0"/>
              <a:buChar char="•"/>
            </a:pPr>
            <a:r>
              <a:rPr lang="en-US" dirty="0" smtClean="0"/>
              <a:t>Identifying the mechanism(s) and determinants of toxicity is needed</a:t>
            </a:r>
          </a:p>
          <a:p>
            <a:pPr marL="457200" indent="-457200">
              <a:buFont typeface="Arial" panose="020B0604020202020204" pitchFamily="34" charset="0"/>
              <a:buChar char="•"/>
            </a:pPr>
            <a:r>
              <a:rPr lang="en-US" dirty="0" smtClean="0"/>
              <a:t>Multi-institutional trials will determine feasibility and increase the speed of outcome data</a:t>
            </a:r>
          </a:p>
          <a:p>
            <a:pPr marL="457200" indent="-457200">
              <a:buFont typeface="Arial" panose="020B0604020202020204" pitchFamily="34" charset="0"/>
              <a:buChar char="•"/>
            </a:pPr>
            <a:r>
              <a:rPr lang="en-US" dirty="0" smtClean="0"/>
              <a:t>Biological correlatives and pre-clinical models are need to pin town tumor adaptations</a:t>
            </a:r>
          </a:p>
          <a:p>
            <a:pPr marL="457200" indent="-457200">
              <a:buFont typeface="Arial" panose="020B0604020202020204" pitchFamily="34" charset="0"/>
              <a:buChar char="•"/>
            </a:pPr>
            <a:r>
              <a:rPr lang="en-US" dirty="0" smtClean="0"/>
              <a:t>Rational development of CART platforms/combination therapies benefit research initiatives </a:t>
            </a:r>
            <a:endParaRPr lang="en-US" dirty="0"/>
          </a:p>
        </p:txBody>
      </p:sp>
      <p:sp>
        <p:nvSpPr>
          <p:cNvPr id="3" name="Text Placeholder 2"/>
          <p:cNvSpPr>
            <a:spLocks noGrp="1"/>
          </p:cNvSpPr>
          <p:nvPr>
            <p:ph type="body" sz="quarter" idx="13"/>
          </p:nvPr>
        </p:nvSpPr>
        <p:spPr/>
        <p:txBody>
          <a:bodyPr/>
          <a:lstStyle/>
          <a:p>
            <a:r>
              <a:rPr lang="en-US" dirty="0" smtClean="0"/>
              <a:t>Summary of Data for HER2 Product at BCM</a:t>
            </a:r>
            <a:endParaRPr lang="en-US" dirty="0"/>
          </a:p>
        </p:txBody>
      </p:sp>
    </p:spTree>
    <p:extLst>
      <p:ext uri="{BB962C8B-B14F-4D97-AF65-F5344CB8AC3E}">
        <p14:creationId xmlns:p14="http://schemas.microsoft.com/office/powerpoint/2010/main" val="1642744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marL="342900" indent="-342900">
              <a:buFont typeface="Arial" panose="020B0604020202020204" pitchFamily="34" charset="0"/>
              <a:buChar char="•"/>
            </a:pPr>
            <a:r>
              <a:rPr lang="en-US" sz="2400" dirty="0"/>
              <a:t>Immunotherapy </a:t>
            </a:r>
            <a:r>
              <a:rPr lang="en-US" sz="2400" dirty="0" smtClean="0"/>
              <a:t>can transform </a:t>
            </a:r>
            <a:r>
              <a:rPr lang="en-US" sz="2400" dirty="0"/>
              <a:t>the lives of cancer patients who respond</a:t>
            </a:r>
          </a:p>
          <a:p>
            <a:pPr marL="342900" indent="-342900">
              <a:buFont typeface="Arial" panose="020B0604020202020204" pitchFamily="34" charset="0"/>
              <a:buChar char="•"/>
            </a:pPr>
            <a:r>
              <a:rPr lang="en-US" sz="2400" dirty="0"/>
              <a:t>To date, a minority of cancer patients benefit from immunotherapy</a:t>
            </a:r>
          </a:p>
          <a:p>
            <a:pPr marL="342900" indent="-342900">
              <a:buFont typeface="Arial" panose="020B0604020202020204" pitchFamily="34" charset="0"/>
              <a:buChar char="•"/>
            </a:pPr>
            <a:r>
              <a:rPr lang="en-US" sz="2400" dirty="0"/>
              <a:t>Combination immunotherapies could </a:t>
            </a:r>
            <a:r>
              <a:rPr lang="en-US" sz="2400" dirty="0" smtClean="0"/>
              <a:t>improve </a:t>
            </a:r>
            <a:r>
              <a:rPr lang="en-US" sz="2400" dirty="0"/>
              <a:t>the impact of immunotherapy </a:t>
            </a:r>
            <a:endParaRPr lang="en-US" sz="2400" dirty="0" smtClean="0"/>
          </a:p>
          <a:p>
            <a:pPr marL="342900" indent="-342900">
              <a:buFont typeface="Arial" panose="020B0604020202020204" pitchFamily="34" charset="0"/>
              <a:buChar char="•"/>
            </a:pPr>
            <a:r>
              <a:rPr lang="en-US" sz="2400" dirty="0" smtClean="0"/>
              <a:t>The </a:t>
            </a:r>
            <a:r>
              <a:rPr lang="en-US" sz="2400" dirty="0"/>
              <a:t>development of combinations should consider the </a:t>
            </a:r>
            <a:r>
              <a:rPr lang="en-US" sz="2400" dirty="0" err="1"/>
              <a:t>immunobiology</a:t>
            </a:r>
            <a:r>
              <a:rPr lang="en-US" sz="2400" dirty="0"/>
              <a:t> of the patient’s tumor, the mechanism of each agent, and how they might interact when given together </a:t>
            </a:r>
          </a:p>
          <a:p>
            <a:pPr marL="342900" indent="-342900">
              <a:buFont typeface="Arial" panose="020B0604020202020204" pitchFamily="34" charset="0"/>
              <a:buChar char="•"/>
            </a:pPr>
            <a:r>
              <a:rPr lang="en-US" sz="2400" dirty="0"/>
              <a:t>Trial designs </a:t>
            </a:r>
            <a:r>
              <a:rPr lang="en-US" sz="2400" dirty="0" smtClean="0"/>
              <a:t>should:</a:t>
            </a:r>
          </a:p>
          <a:p>
            <a:pPr marL="1028700" lvl="1" indent="-342900"/>
            <a:r>
              <a:rPr lang="en-US" sz="2000" dirty="0" smtClean="0"/>
              <a:t>take </a:t>
            </a:r>
            <a:r>
              <a:rPr lang="en-US" sz="2000" dirty="0"/>
              <a:t>into account the activity of monotherapy in the tumor type of interest </a:t>
            </a:r>
            <a:r>
              <a:rPr lang="en-US" sz="2000" dirty="0" smtClean="0"/>
              <a:t>to properly identify proper combination products </a:t>
            </a:r>
          </a:p>
          <a:p>
            <a:pPr marL="1028700" lvl="1" indent="-342900"/>
            <a:r>
              <a:rPr lang="en-US" sz="2000" dirty="0" smtClean="0"/>
              <a:t>incorporate </a:t>
            </a:r>
            <a:r>
              <a:rPr lang="en-US" sz="2000" dirty="0"/>
              <a:t>baseline, on-treatment, and post-progression tumor </a:t>
            </a:r>
            <a:r>
              <a:rPr lang="en-US" sz="2000" dirty="0" smtClean="0"/>
              <a:t>biopsies</a:t>
            </a:r>
          </a:p>
          <a:p>
            <a:pPr marL="1028700" lvl="1" indent="-342900"/>
            <a:r>
              <a:rPr lang="en-US" sz="2000" dirty="0" smtClean="0"/>
              <a:t>Incorporate an </a:t>
            </a:r>
            <a:r>
              <a:rPr lang="en-US" sz="2000" dirty="0"/>
              <a:t>agnostic, systems-based biomarker evaluation strategy to elucidate mechanisms of response and resistance</a:t>
            </a:r>
          </a:p>
          <a:p>
            <a:pPr marL="342900" indent="-342900">
              <a:buFont typeface="Arial" panose="020B0604020202020204" pitchFamily="34" charset="0"/>
              <a:buChar char="•"/>
            </a:pPr>
            <a:r>
              <a:rPr lang="en-US" sz="2400" dirty="0"/>
              <a:t>Unexpected and/or synergistic toxicities may occur with combination immunotherapies</a:t>
            </a:r>
          </a:p>
        </p:txBody>
      </p:sp>
      <p:sp>
        <p:nvSpPr>
          <p:cNvPr id="3" name="Text Placeholder 2"/>
          <p:cNvSpPr>
            <a:spLocks noGrp="1"/>
          </p:cNvSpPr>
          <p:nvPr>
            <p:ph type="body" sz="quarter" idx="13"/>
          </p:nvPr>
        </p:nvSpPr>
        <p:spPr>
          <a:xfrm>
            <a:off x="551384" y="249958"/>
            <a:ext cx="11089754" cy="586754"/>
          </a:xfrm>
        </p:spPr>
        <p:txBody>
          <a:bodyPr/>
          <a:lstStyle/>
          <a:p>
            <a:pPr algn="ctr"/>
            <a:r>
              <a:rPr lang="en-US" dirty="0"/>
              <a:t>Conclusions</a:t>
            </a:r>
          </a:p>
        </p:txBody>
      </p:sp>
    </p:spTree>
    <p:extLst>
      <p:ext uri="{BB962C8B-B14F-4D97-AF65-F5344CB8AC3E}">
        <p14:creationId xmlns:p14="http://schemas.microsoft.com/office/powerpoint/2010/main" val="3789406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텍스트 개체 틀 12"/>
          <p:cNvSpPr>
            <a:spLocks noGrp="1"/>
          </p:cNvSpPr>
          <p:nvPr>
            <p:ph type="body" sz="quarter" idx="14"/>
          </p:nvPr>
        </p:nvSpPr>
        <p:spPr/>
        <p:txBody>
          <a:bodyPr/>
          <a:lstStyle/>
          <a:p>
            <a:pPr lvl="0"/>
            <a:r>
              <a:rPr lang="en-US" altLang="ko-KR" dirty="0">
                <a:latin typeface="Calibri" panose="020F0502020204030204" pitchFamily="34" charset="0"/>
                <a:cs typeface="Calibri" panose="020F0502020204030204" pitchFamily="34" charset="0"/>
              </a:rPr>
              <a:t> </a:t>
            </a:r>
          </a:p>
        </p:txBody>
      </p:sp>
      <p:sp>
        <p:nvSpPr>
          <p:cNvPr id="12" name="텍스트 개체 틀 11"/>
          <p:cNvSpPr>
            <a:spLocks noGrp="1"/>
          </p:cNvSpPr>
          <p:nvPr>
            <p:ph type="body" sz="quarter" idx="13"/>
          </p:nvPr>
        </p:nvSpPr>
        <p:spPr>
          <a:xfrm>
            <a:off x="437745" y="287846"/>
            <a:ext cx="9113838" cy="586754"/>
          </a:xfrm>
        </p:spPr>
        <p:txBody>
          <a:bodyPr/>
          <a:lstStyle/>
          <a:p>
            <a:r>
              <a:rPr lang="en-US" dirty="0"/>
              <a:t>Acknowledgements for the HEROS IND/Protocol</a:t>
            </a:r>
          </a:p>
        </p:txBody>
      </p:sp>
      <p:sp>
        <p:nvSpPr>
          <p:cNvPr id="6" name="TextBox 5">
            <a:extLst>
              <a:ext uri="{FF2B5EF4-FFF2-40B4-BE49-F238E27FC236}">
                <a16:creationId xmlns:a16="http://schemas.microsoft.com/office/drawing/2014/main" id="{2A208E43-C880-43C6-963B-6F7DF32EDF11}"/>
              </a:ext>
            </a:extLst>
          </p:cNvPr>
          <p:cNvSpPr txBox="1"/>
          <p:nvPr/>
        </p:nvSpPr>
        <p:spPr>
          <a:xfrm>
            <a:off x="537385" y="1370206"/>
            <a:ext cx="2582823" cy="4339650"/>
          </a:xfrm>
          <a:prstGeom prst="rect">
            <a:avLst/>
          </a:prstGeom>
          <a:noFill/>
        </p:spPr>
        <p:txBody>
          <a:bodyPr wrap="none" rtlCol="0">
            <a:spAutoFit/>
          </a:bodyPr>
          <a:lstStyle/>
          <a:p>
            <a:r>
              <a:rPr lang="en-US" b="1" u="sng" dirty="0">
                <a:cs typeface="Arial" panose="020B0604020202020204" pitchFamily="34" charset="0"/>
              </a:rPr>
              <a:t>The patients and families</a:t>
            </a:r>
          </a:p>
          <a:p>
            <a:r>
              <a:rPr lang="en-US" b="1" dirty="0">
                <a:cs typeface="Arial" panose="020B0604020202020204" pitchFamily="34" charset="0"/>
              </a:rPr>
              <a:t>The referring physicians</a:t>
            </a:r>
          </a:p>
          <a:p>
            <a:endParaRPr lang="en-US" sz="1600" dirty="0">
              <a:cs typeface="Arial" panose="020B0604020202020204" pitchFamily="34" charset="0"/>
            </a:endParaRPr>
          </a:p>
          <a:p>
            <a:r>
              <a:rPr lang="en-US" sz="1600" dirty="0">
                <a:solidFill>
                  <a:srgbClr val="FF0000"/>
                </a:solidFill>
                <a:cs typeface="Arial" panose="020B0604020202020204" pitchFamily="34" charset="0"/>
              </a:rPr>
              <a:t>Nabil Ahmed</a:t>
            </a:r>
          </a:p>
          <a:p>
            <a:r>
              <a:rPr lang="en-US" sz="1600" dirty="0">
                <a:solidFill>
                  <a:srgbClr val="FF0000"/>
                </a:solidFill>
                <a:cs typeface="Arial" panose="020B0604020202020204" pitchFamily="34" charset="0"/>
              </a:rPr>
              <a:t>Meena Hegde</a:t>
            </a:r>
          </a:p>
          <a:p>
            <a:r>
              <a:rPr lang="en-US" sz="1600" dirty="0">
                <a:solidFill>
                  <a:srgbClr val="FF0000"/>
                </a:solidFill>
                <a:cs typeface="Arial" panose="020B0604020202020204" pitchFamily="34" charset="0"/>
              </a:rPr>
              <a:t>Shoba Navai</a:t>
            </a:r>
          </a:p>
          <a:p>
            <a:r>
              <a:rPr lang="en-US" sz="1600" dirty="0">
                <a:solidFill>
                  <a:srgbClr val="FF0000"/>
                </a:solidFill>
                <a:cs typeface="Arial" panose="020B0604020202020204" pitchFamily="34" charset="0"/>
              </a:rPr>
              <a:t>Sujith Joseph</a:t>
            </a:r>
          </a:p>
          <a:p>
            <a:r>
              <a:rPr lang="en-US" sz="1600" dirty="0">
                <a:solidFill>
                  <a:srgbClr val="FF0000"/>
                </a:solidFill>
                <a:cs typeface="Arial" panose="020B0604020202020204" pitchFamily="34" charset="0"/>
              </a:rPr>
              <a:t>Vita Salsman</a:t>
            </a:r>
          </a:p>
          <a:p>
            <a:r>
              <a:rPr lang="en-US" sz="1600" dirty="0">
                <a:cs typeface="Arial" panose="020B0604020202020204" pitchFamily="34" charset="0"/>
              </a:rPr>
              <a:t>Rebecca Brock</a:t>
            </a:r>
          </a:p>
          <a:p>
            <a:r>
              <a:rPr lang="en-US" sz="1600" dirty="0">
                <a:cs typeface="Arial" panose="020B0604020202020204" pitchFamily="34" charset="0"/>
              </a:rPr>
              <a:t>Ahmed Gad</a:t>
            </a:r>
          </a:p>
          <a:p>
            <a:r>
              <a:rPr lang="en-US" sz="1600" dirty="0">
                <a:cs typeface="Arial" panose="020B0604020202020204" pitchFamily="34" charset="0"/>
              </a:rPr>
              <a:t>Jessica Morris</a:t>
            </a:r>
          </a:p>
          <a:p>
            <a:r>
              <a:rPr lang="en-US" sz="1600" dirty="0">
                <a:cs typeface="Arial" panose="020B0604020202020204" pitchFamily="34" charset="0"/>
              </a:rPr>
              <a:t>Michelle Choe</a:t>
            </a:r>
          </a:p>
          <a:p>
            <a:r>
              <a:rPr lang="en-US" sz="1600" dirty="0">
                <a:cs typeface="Arial" panose="020B0604020202020204" pitchFamily="34" charset="0"/>
              </a:rPr>
              <a:t>Saad Malik</a:t>
            </a:r>
          </a:p>
          <a:p>
            <a:r>
              <a:rPr lang="en-US" sz="1600" dirty="0">
                <a:cs typeface="Arial" panose="020B0604020202020204" pitchFamily="34" charset="0"/>
              </a:rPr>
              <a:t>Alesandra Echeandia</a:t>
            </a:r>
          </a:p>
          <a:p>
            <a:r>
              <a:rPr lang="en-US" sz="1600" dirty="0">
                <a:cs typeface="Arial" panose="020B0604020202020204" pitchFamily="34" charset="0"/>
              </a:rPr>
              <a:t>Lea Godret</a:t>
            </a:r>
          </a:p>
          <a:p>
            <a:endParaRPr lang="en-US" sz="1600" dirty="0">
              <a:cs typeface="Arial" panose="020B0604020202020204" pitchFamily="34" charset="0"/>
            </a:endParaRPr>
          </a:p>
          <a:p>
            <a:endParaRPr lang="en-US" sz="1600" dirty="0">
              <a:cs typeface="Arial" panose="020B0604020202020204" pitchFamily="34" charset="0"/>
            </a:endParaRPr>
          </a:p>
        </p:txBody>
      </p:sp>
      <p:sp>
        <p:nvSpPr>
          <p:cNvPr id="7" name="TextBox 6"/>
          <p:cNvSpPr txBox="1"/>
          <p:nvPr/>
        </p:nvSpPr>
        <p:spPr>
          <a:xfrm>
            <a:off x="3801522" y="1370207"/>
            <a:ext cx="1773819" cy="4031873"/>
          </a:xfrm>
          <a:prstGeom prst="rect">
            <a:avLst/>
          </a:prstGeom>
          <a:noFill/>
        </p:spPr>
        <p:txBody>
          <a:bodyPr wrap="none" rtlCol="0">
            <a:spAutoFit/>
          </a:bodyPr>
          <a:lstStyle/>
          <a:p>
            <a:r>
              <a:rPr lang="en-US" sz="1600" dirty="0">
                <a:cs typeface="Arial" panose="020B0604020202020204" pitchFamily="34" charset="0"/>
              </a:rPr>
              <a:t>Khaled Sanber</a:t>
            </a:r>
          </a:p>
          <a:p>
            <a:r>
              <a:rPr lang="en-US" sz="1600" dirty="0">
                <a:cs typeface="Arial" panose="020B0604020202020204" pitchFamily="34" charset="0"/>
              </a:rPr>
              <a:t>Kristen Fousek</a:t>
            </a:r>
          </a:p>
          <a:p>
            <a:r>
              <a:rPr lang="en-US" sz="1600" dirty="0">
                <a:cs typeface="Arial" panose="020B0604020202020204" pitchFamily="34" charset="0"/>
              </a:rPr>
              <a:t>Kevin Bielamowicz</a:t>
            </a:r>
          </a:p>
          <a:p>
            <a:r>
              <a:rPr lang="en-US" sz="1600" dirty="0">
                <a:cs typeface="Arial" panose="020B0604020202020204" pitchFamily="34" charset="0"/>
              </a:rPr>
              <a:t>Daniel Landi</a:t>
            </a:r>
          </a:p>
          <a:p>
            <a:r>
              <a:rPr lang="en-US" sz="1600" dirty="0">
                <a:cs typeface="Arial" panose="020B0604020202020204" pitchFamily="34" charset="0"/>
              </a:rPr>
              <a:t>Zeid Nawas</a:t>
            </a:r>
          </a:p>
          <a:p>
            <a:r>
              <a:rPr lang="en-US" sz="1600" dirty="0">
                <a:cs typeface="Arial" panose="020B0604020202020204" pitchFamily="34" charset="0"/>
              </a:rPr>
              <a:t>Rose Mathew</a:t>
            </a:r>
          </a:p>
          <a:p>
            <a:r>
              <a:rPr lang="en-US" sz="1600" dirty="0">
                <a:cs typeface="Arial" panose="020B0604020202020204" pitchFamily="34" charset="0"/>
              </a:rPr>
              <a:t>Matthew Campbell</a:t>
            </a:r>
          </a:p>
          <a:p>
            <a:r>
              <a:rPr lang="en-US" sz="1600" dirty="0">
                <a:cs typeface="Arial" panose="020B0604020202020204" pitchFamily="34" charset="0"/>
              </a:rPr>
              <a:t>Dolores Mullikin</a:t>
            </a:r>
          </a:p>
          <a:p>
            <a:r>
              <a:rPr lang="en-US" sz="1600" dirty="0">
                <a:cs typeface="Arial" panose="020B0604020202020204" pitchFamily="34" charset="0"/>
              </a:rPr>
              <a:t>Cynthia Chauvin</a:t>
            </a:r>
          </a:p>
          <a:p>
            <a:r>
              <a:rPr lang="en-US" sz="1600" dirty="0">
                <a:cs typeface="Arial" panose="020B0604020202020204" pitchFamily="34" charset="0"/>
              </a:rPr>
              <a:t>Tiara Byrd</a:t>
            </a:r>
          </a:p>
          <a:p>
            <a:r>
              <a:rPr lang="en-US" sz="1600" dirty="0">
                <a:cs typeface="Arial" panose="020B0604020202020204" pitchFamily="34" charset="0"/>
              </a:rPr>
              <a:t>Ankita Shree</a:t>
            </a:r>
          </a:p>
          <a:p>
            <a:r>
              <a:rPr lang="en-US" sz="1600" dirty="0">
                <a:cs typeface="Arial" panose="020B0604020202020204" pitchFamily="34" charset="0"/>
              </a:rPr>
              <a:t>Abraham Akerele</a:t>
            </a:r>
          </a:p>
          <a:p>
            <a:r>
              <a:rPr lang="en-US" sz="1600" dirty="0">
                <a:cs typeface="Arial" panose="020B0604020202020204" pitchFamily="34" charset="0"/>
              </a:rPr>
              <a:t>Nikita Aware</a:t>
            </a:r>
          </a:p>
          <a:p>
            <a:r>
              <a:rPr lang="en-US" sz="1600" dirty="0">
                <a:cs typeface="Arial" panose="020B0604020202020204" pitchFamily="34" charset="0"/>
              </a:rPr>
              <a:t>Malena M </a:t>
            </a:r>
          </a:p>
          <a:p>
            <a:endParaRPr lang="en-US" sz="1600" dirty="0">
              <a:cs typeface="Arial" panose="020B0604020202020204" pitchFamily="34" charset="0"/>
            </a:endParaRPr>
          </a:p>
          <a:p>
            <a:endParaRPr lang="en-US" sz="1600" dirty="0">
              <a:cs typeface="Arial" panose="020B0604020202020204" pitchFamily="34" charset="0"/>
            </a:endParaRPr>
          </a:p>
        </p:txBody>
      </p:sp>
      <p:sp>
        <p:nvSpPr>
          <p:cNvPr id="8" name="Content Placeholder 2">
            <a:extLst>
              <a:ext uri="{FF2B5EF4-FFF2-40B4-BE49-F238E27FC236}">
                <a16:creationId xmlns:a16="http://schemas.microsoft.com/office/drawing/2014/main" id="{1C0F40C6-F170-EF48-A6E8-4CCCCB5BB7C1}"/>
              </a:ext>
            </a:extLst>
          </p:cNvPr>
          <p:cNvSpPr txBox="1">
            <a:spLocks/>
          </p:cNvSpPr>
          <p:nvPr/>
        </p:nvSpPr>
        <p:spPr>
          <a:xfrm>
            <a:off x="6680825" y="1360814"/>
            <a:ext cx="2702615" cy="2914271"/>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2800" b="0" i="0" kern="1200">
                <a:solidFill>
                  <a:schemeClr val="tx1"/>
                </a:solidFill>
                <a:latin typeface="Helvetica" pitchFamily="2" charset="0"/>
                <a:ea typeface="+mn-ea"/>
                <a:cs typeface="+mn-cs"/>
              </a:defRPr>
            </a:lvl1pPr>
            <a:lvl2pPr marL="742950" indent="-285750" algn="l" defTabSz="457200" rtl="0" eaLnBrk="1" latinLnBrk="0" hangingPunct="1">
              <a:spcBef>
                <a:spcPct val="20000"/>
              </a:spcBef>
              <a:buFont typeface="Arial"/>
              <a:buChar char="–"/>
              <a:defRPr sz="2400" b="0" i="0" kern="1200">
                <a:solidFill>
                  <a:schemeClr val="tx1"/>
                </a:solidFill>
                <a:latin typeface="Helvetica" pitchFamily="2" charset="0"/>
                <a:ea typeface="+mn-ea"/>
                <a:cs typeface="+mn-cs"/>
              </a:defRPr>
            </a:lvl2pPr>
            <a:lvl3pPr marL="1143000" indent="-228600" algn="l" defTabSz="457200" rtl="0" eaLnBrk="1" latinLnBrk="0" hangingPunct="1">
              <a:spcBef>
                <a:spcPct val="20000"/>
              </a:spcBef>
              <a:buFont typeface="Arial"/>
              <a:buChar char="•"/>
              <a:defRPr sz="2000" b="0" i="0" kern="1200">
                <a:solidFill>
                  <a:schemeClr val="tx1"/>
                </a:solidFill>
                <a:latin typeface="Helvetica" pitchFamily="2" charset="0"/>
                <a:ea typeface="+mn-ea"/>
                <a:cs typeface="+mn-cs"/>
              </a:defRPr>
            </a:lvl3pPr>
            <a:lvl4pPr marL="1600200" indent="-228600" algn="l" defTabSz="457200" rtl="0" eaLnBrk="1" latinLnBrk="0" hangingPunct="1">
              <a:spcBef>
                <a:spcPct val="20000"/>
              </a:spcBef>
              <a:buFont typeface="Arial"/>
              <a:buChar char="–"/>
              <a:defRPr sz="1800" b="0" i="0" kern="1200">
                <a:solidFill>
                  <a:schemeClr val="tx1"/>
                </a:solidFill>
                <a:latin typeface="Helvetica" pitchFamily="2" charset="0"/>
                <a:ea typeface="+mn-ea"/>
                <a:cs typeface="+mn-cs"/>
              </a:defRPr>
            </a:lvl4pPr>
            <a:lvl5pPr marL="2057400" indent="-228600" algn="l" defTabSz="457200" rtl="0" eaLnBrk="1" latinLnBrk="0" hangingPunct="1">
              <a:spcBef>
                <a:spcPct val="20000"/>
              </a:spcBef>
              <a:buFont typeface="Arial"/>
              <a:buChar char="»"/>
              <a:defRPr sz="1800" b="0" i="0" kern="1200">
                <a:solidFill>
                  <a:schemeClr val="tx1"/>
                </a:solidFill>
                <a:latin typeface="Helvetica"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a:solidFill>
                  <a:srgbClr val="FF0000"/>
                </a:solidFill>
                <a:latin typeface="+mn-lt"/>
                <a:cs typeface="Arial" panose="020B0604020202020204" pitchFamily="34" charset="0"/>
              </a:rPr>
              <a:t>Stephen Gottschalk</a:t>
            </a:r>
          </a:p>
          <a:p>
            <a:pPr marL="0" indent="0">
              <a:buNone/>
            </a:pPr>
            <a:r>
              <a:rPr lang="en-US" sz="1600" dirty="0">
                <a:solidFill>
                  <a:srgbClr val="FF0000"/>
                </a:solidFill>
                <a:latin typeface="+mn-lt"/>
                <a:cs typeface="Arial" panose="020B0604020202020204" pitchFamily="34" charset="0"/>
              </a:rPr>
              <a:t>Winfried Wels</a:t>
            </a:r>
          </a:p>
          <a:p>
            <a:pPr marL="0" indent="0">
              <a:buNone/>
            </a:pPr>
            <a:r>
              <a:rPr lang="en-US" sz="1600" dirty="0">
                <a:solidFill>
                  <a:srgbClr val="FF0000"/>
                </a:solidFill>
                <a:latin typeface="+mn-lt"/>
                <a:cs typeface="Arial" panose="020B0604020202020204" pitchFamily="34" charset="0"/>
              </a:rPr>
              <a:t>Chris DeRenzo</a:t>
            </a:r>
          </a:p>
          <a:p>
            <a:pPr marL="0" indent="0">
              <a:buNone/>
            </a:pPr>
            <a:r>
              <a:rPr lang="en-US" sz="1600" dirty="0">
                <a:solidFill>
                  <a:srgbClr val="FF0000"/>
                </a:solidFill>
                <a:latin typeface="+mn-lt"/>
                <a:cs typeface="Arial" panose="020B0604020202020204" pitchFamily="34" charset="0"/>
              </a:rPr>
              <a:t>Catherine Robertson</a:t>
            </a:r>
          </a:p>
          <a:p>
            <a:pPr marL="0" indent="0">
              <a:buNone/>
            </a:pPr>
            <a:r>
              <a:rPr lang="en-US" sz="1600" dirty="0">
                <a:solidFill>
                  <a:srgbClr val="FF0000"/>
                </a:solidFill>
                <a:latin typeface="+mn-lt"/>
                <a:cs typeface="Arial" panose="020B0604020202020204" pitchFamily="34" charset="0"/>
              </a:rPr>
              <a:t>Huimin Zhang</a:t>
            </a:r>
          </a:p>
          <a:p>
            <a:pPr marL="0" indent="0">
              <a:buNone/>
            </a:pPr>
            <a:r>
              <a:rPr lang="en-US" sz="1600" dirty="0">
                <a:solidFill>
                  <a:srgbClr val="FF0000"/>
                </a:solidFill>
                <a:latin typeface="+mn-lt"/>
                <a:cs typeface="Arial" panose="020B0604020202020204" pitchFamily="34" charset="0"/>
              </a:rPr>
              <a:t>Birju Mehta</a:t>
            </a:r>
          </a:p>
          <a:p>
            <a:pPr marL="0" indent="0">
              <a:buNone/>
            </a:pPr>
            <a:r>
              <a:rPr lang="en-US" sz="1600" dirty="0">
                <a:solidFill>
                  <a:srgbClr val="FF0000"/>
                </a:solidFill>
                <a:latin typeface="+mn-lt"/>
                <a:cs typeface="Arial" panose="020B0604020202020204" pitchFamily="34" charset="0"/>
              </a:rPr>
              <a:t>Olga Dakhova</a:t>
            </a:r>
          </a:p>
          <a:p>
            <a:pPr marL="0" indent="0">
              <a:buNone/>
            </a:pPr>
            <a:r>
              <a:rPr lang="en-US" sz="1600" dirty="0">
                <a:solidFill>
                  <a:srgbClr val="FF0000"/>
                </a:solidFill>
                <a:latin typeface="+mn-lt"/>
                <a:cs typeface="Arial" panose="020B0604020202020204" pitchFamily="34" charset="0"/>
              </a:rPr>
              <a:t>John Hicks</a:t>
            </a:r>
          </a:p>
          <a:p>
            <a:pPr marL="0" indent="0">
              <a:buNone/>
            </a:pPr>
            <a:r>
              <a:rPr lang="en-US" sz="1600" dirty="0">
                <a:solidFill>
                  <a:srgbClr val="FF0000"/>
                </a:solidFill>
                <a:latin typeface="+mn-lt"/>
                <a:cs typeface="Arial" panose="020B0604020202020204" pitchFamily="34" charset="0"/>
              </a:rPr>
              <a:t>Tao Wang</a:t>
            </a:r>
          </a:p>
          <a:p>
            <a:pPr marL="0" indent="0">
              <a:buNone/>
            </a:pPr>
            <a:r>
              <a:rPr lang="en-US" sz="1600" dirty="0">
                <a:solidFill>
                  <a:srgbClr val="FF0000"/>
                </a:solidFill>
                <a:latin typeface="+mn-lt"/>
                <a:cs typeface="Arial" panose="020B0604020202020204" pitchFamily="34" charset="0"/>
              </a:rPr>
              <a:t>Jessie Wu</a:t>
            </a:r>
          </a:p>
          <a:p>
            <a:pPr marL="0" indent="0">
              <a:buNone/>
            </a:pPr>
            <a:r>
              <a:rPr lang="en-US" sz="1600" dirty="0">
                <a:solidFill>
                  <a:srgbClr val="FF0000"/>
                </a:solidFill>
                <a:latin typeface="+mn-lt"/>
                <a:cs typeface="Arial" panose="020B0604020202020204" pitchFamily="34" charset="0"/>
              </a:rPr>
              <a:t>Natasha Lapteva</a:t>
            </a:r>
          </a:p>
          <a:p>
            <a:pPr marL="0" indent="0">
              <a:buNone/>
            </a:pPr>
            <a:r>
              <a:rPr lang="en-US" sz="1600" dirty="0">
                <a:solidFill>
                  <a:srgbClr val="FF0000"/>
                </a:solidFill>
                <a:latin typeface="+mn-lt"/>
                <a:cs typeface="Arial" panose="020B0604020202020204" pitchFamily="34" charset="0"/>
              </a:rPr>
              <a:t>Adrian Gee</a:t>
            </a:r>
          </a:p>
          <a:p>
            <a:pPr marL="0" indent="0">
              <a:buNone/>
            </a:pPr>
            <a:endParaRPr lang="en-US" sz="1600" dirty="0">
              <a:latin typeface="+mn-lt"/>
              <a:cs typeface="Arial" panose="020B0604020202020204" pitchFamily="34" charset="0"/>
            </a:endParaRPr>
          </a:p>
          <a:p>
            <a:pPr marL="0" indent="0">
              <a:buNone/>
            </a:pPr>
            <a:endParaRPr lang="en-US" sz="1600" dirty="0">
              <a:latin typeface="+mn-lt"/>
              <a:cs typeface="Arial" panose="020B0604020202020204" pitchFamily="34" charset="0"/>
            </a:endParaRPr>
          </a:p>
        </p:txBody>
      </p:sp>
      <p:sp>
        <p:nvSpPr>
          <p:cNvPr id="9" name="Content Placeholder 2">
            <a:extLst>
              <a:ext uri="{FF2B5EF4-FFF2-40B4-BE49-F238E27FC236}">
                <a16:creationId xmlns:a16="http://schemas.microsoft.com/office/drawing/2014/main" id="{99314904-F832-9944-9F11-C355284C3F7D}"/>
              </a:ext>
            </a:extLst>
          </p:cNvPr>
          <p:cNvSpPr txBox="1">
            <a:spLocks/>
          </p:cNvSpPr>
          <p:nvPr/>
        </p:nvSpPr>
        <p:spPr>
          <a:xfrm>
            <a:off x="9510385" y="1349187"/>
            <a:ext cx="2241692" cy="1645273"/>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2800" b="0" i="0" kern="1200">
                <a:solidFill>
                  <a:schemeClr val="tx1"/>
                </a:solidFill>
                <a:latin typeface="Helvetica" pitchFamily="2" charset="0"/>
                <a:ea typeface="+mn-ea"/>
                <a:cs typeface="+mn-cs"/>
              </a:defRPr>
            </a:lvl1pPr>
            <a:lvl2pPr marL="742950" indent="-285750" algn="l" defTabSz="457200" rtl="0" eaLnBrk="1" latinLnBrk="0" hangingPunct="1">
              <a:spcBef>
                <a:spcPct val="20000"/>
              </a:spcBef>
              <a:buFont typeface="Arial"/>
              <a:buChar char="–"/>
              <a:defRPr sz="2400" b="0" i="0" kern="1200">
                <a:solidFill>
                  <a:schemeClr val="tx1"/>
                </a:solidFill>
                <a:latin typeface="Helvetica" pitchFamily="2" charset="0"/>
                <a:ea typeface="+mn-ea"/>
                <a:cs typeface="+mn-cs"/>
              </a:defRPr>
            </a:lvl2pPr>
            <a:lvl3pPr marL="1143000" indent="-228600" algn="l" defTabSz="457200" rtl="0" eaLnBrk="1" latinLnBrk="0" hangingPunct="1">
              <a:spcBef>
                <a:spcPct val="20000"/>
              </a:spcBef>
              <a:buFont typeface="Arial"/>
              <a:buChar char="•"/>
              <a:defRPr sz="2000" b="0" i="0" kern="1200">
                <a:solidFill>
                  <a:schemeClr val="tx1"/>
                </a:solidFill>
                <a:latin typeface="Helvetica" pitchFamily="2" charset="0"/>
                <a:ea typeface="+mn-ea"/>
                <a:cs typeface="+mn-cs"/>
              </a:defRPr>
            </a:lvl3pPr>
            <a:lvl4pPr marL="1600200" indent="-228600" algn="l" defTabSz="457200" rtl="0" eaLnBrk="1" latinLnBrk="0" hangingPunct="1">
              <a:spcBef>
                <a:spcPct val="20000"/>
              </a:spcBef>
              <a:buFont typeface="Arial"/>
              <a:buChar char="–"/>
              <a:defRPr sz="1800" b="0" i="0" kern="1200">
                <a:solidFill>
                  <a:schemeClr val="tx1"/>
                </a:solidFill>
                <a:latin typeface="Helvetica" pitchFamily="2" charset="0"/>
                <a:ea typeface="+mn-ea"/>
                <a:cs typeface="+mn-cs"/>
              </a:defRPr>
            </a:lvl4pPr>
            <a:lvl5pPr marL="2057400" indent="-228600" algn="l" defTabSz="457200" rtl="0" eaLnBrk="1" latinLnBrk="0" hangingPunct="1">
              <a:spcBef>
                <a:spcPct val="20000"/>
              </a:spcBef>
              <a:buFont typeface="Arial"/>
              <a:buChar char="»"/>
              <a:defRPr sz="1800" b="0" i="0" kern="1200">
                <a:solidFill>
                  <a:schemeClr val="tx1"/>
                </a:solidFill>
                <a:latin typeface="Helvetica"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a:latin typeface="+mn-lt"/>
                <a:cs typeface="Arial" panose="020B0604020202020204" pitchFamily="34" charset="0"/>
              </a:rPr>
              <a:t>Susan Blaney</a:t>
            </a:r>
          </a:p>
          <a:p>
            <a:pPr marL="0" indent="0">
              <a:buNone/>
            </a:pPr>
            <a:r>
              <a:rPr lang="en-US" sz="1600" dirty="0">
                <a:latin typeface="+mn-lt"/>
                <a:cs typeface="Arial" panose="020B0604020202020204" pitchFamily="34" charset="0"/>
              </a:rPr>
              <a:t>Will Parsons</a:t>
            </a:r>
          </a:p>
          <a:p>
            <a:pPr marL="0" indent="0">
              <a:buNone/>
            </a:pPr>
            <a:r>
              <a:rPr lang="en-US" sz="1600" dirty="0">
                <a:latin typeface="+mn-lt"/>
                <a:cs typeface="Arial" panose="020B0604020202020204" pitchFamily="34" charset="0"/>
              </a:rPr>
              <a:t>Patty Baxter</a:t>
            </a:r>
          </a:p>
          <a:p>
            <a:pPr marL="0" indent="0">
              <a:buNone/>
            </a:pPr>
            <a:r>
              <a:rPr lang="en-US" sz="1600" dirty="0">
                <a:latin typeface="+mn-lt"/>
                <a:cs typeface="Arial" panose="020B0604020202020204" pitchFamily="34" charset="0"/>
              </a:rPr>
              <a:t>David Poplack</a:t>
            </a:r>
          </a:p>
          <a:p>
            <a:pPr marL="0" indent="0">
              <a:buNone/>
            </a:pPr>
            <a:r>
              <a:rPr lang="en-US" sz="1600" dirty="0">
                <a:latin typeface="+mn-lt"/>
                <a:cs typeface="Arial" panose="020B0604020202020204" pitchFamily="34" charset="0"/>
              </a:rPr>
              <a:t>Helen Heslop</a:t>
            </a:r>
          </a:p>
          <a:p>
            <a:pPr marL="0" indent="0">
              <a:buNone/>
            </a:pPr>
            <a:r>
              <a:rPr lang="en-US" sz="1600" dirty="0">
                <a:latin typeface="+mn-lt"/>
                <a:cs typeface="Arial" panose="020B0604020202020204" pitchFamily="34" charset="0"/>
              </a:rPr>
              <a:t>Malcom Brenner</a:t>
            </a:r>
          </a:p>
          <a:p>
            <a:pPr marL="0" indent="0">
              <a:buNone/>
            </a:pPr>
            <a:endParaRPr lang="en-US" sz="1600" dirty="0">
              <a:latin typeface="+mn-lt"/>
              <a:cs typeface="Arial" panose="020B0604020202020204" pitchFamily="34" charset="0"/>
            </a:endParaRPr>
          </a:p>
          <a:p>
            <a:pPr marL="0" indent="0">
              <a:buNone/>
            </a:pPr>
            <a:endParaRPr lang="en-US" sz="1600" dirty="0">
              <a:latin typeface="+mn-lt"/>
              <a:cs typeface="Arial" panose="020B0604020202020204" pitchFamily="34" charset="0"/>
            </a:endParaRPr>
          </a:p>
        </p:txBody>
      </p:sp>
      <p:sp>
        <p:nvSpPr>
          <p:cNvPr id="10" name="TextBox 9">
            <a:extLst>
              <a:ext uri="{FF2B5EF4-FFF2-40B4-BE49-F238E27FC236}">
                <a16:creationId xmlns:a16="http://schemas.microsoft.com/office/drawing/2014/main" id="{5CA8DE17-0D9C-4023-8C4A-F4202E63B666}"/>
              </a:ext>
            </a:extLst>
          </p:cNvPr>
          <p:cNvSpPr txBox="1"/>
          <p:nvPr/>
        </p:nvSpPr>
        <p:spPr>
          <a:xfrm>
            <a:off x="8688719" y="3414069"/>
            <a:ext cx="2964786" cy="1200329"/>
          </a:xfrm>
          <a:prstGeom prst="rect">
            <a:avLst/>
          </a:prstGeom>
          <a:noFill/>
        </p:spPr>
        <p:txBody>
          <a:bodyPr wrap="none" rtlCol="0">
            <a:spAutoFit/>
          </a:bodyPr>
          <a:lstStyle/>
          <a:p>
            <a:r>
              <a:rPr lang="en-US" b="1" u="sng" dirty="0"/>
              <a:t>Pediatric Cancer Dream Team</a:t>
            </a:r>
          </a:p>
          <a:p>
            <a:r>
              <a:rPr lang="en-US" b="1" u="sng" dirty="0"/>
              <a:t>Our collaborators</a:t>
            </a:r>
          </a:p>
          <a:p>
            <a:r>
              <a:rPr lang="en-US" sz="1800" b="1" u="sng" dirty="0">
                <a:cs typeface="Arial" panose="020B0604020202020204" pitchFamily="34" charset="0"/>
              </a:rPr>
              <a:t>Patient advocates</a:t>
            </a:r>
          </a:p>
          <a:p>
            <a:endParaRPr lang="en-US" b="1" u="sng" dirty="0"/>
          </a:p>
        </p:txBody>
      </p:sp>
      <p:pic>
        <p:nvPicPr>
          <p:cNvPr id="11" name="Picture 2" descr="northwestern-mutual-logo | HACE">
            <a:extLst>
              <a:ext uri="{FF2B5EF4-FFF2-40B4-BE49-F238E27FC236}">
                <a16:creationId xmlns:a16="http://schemas.microsoft.com/office/drawing/2014/main" id="{58689AC1-0E67-45D2-B2FE-F8CFF201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1166" y="4474576"/>
            <a:ext cx="2114550" cy="7953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AlexsLemonadeStandLogo">
            <a:extLst>
              <a:ext uri="{FF2B5EF4-FFF2-40B4-BE49-F238E27FC236}">
                <a16:creationId xmlns:a16="http://schemas.microsoft.com/office/drawing/2014/main" id="{A0CD78CB-45EE-E142-93A9-3CD3A1F8F8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23855" y="5440786"/>
            <a:ext cx="1257300" cy="115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a:extLst>
              <a:ext uri="{FF2B5EF4-FFF2-40B4-BE49-F238E27FC236}">
                <a16:creationId xmlns:a16="http://schemas.microsoft.com/office/drawing/2014/main" id="{F4F3ABE4-4F2B-4752-8A41-794499456C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90135" y="5147379"/>
            <a:ext cx="1322896" cy="12724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TOKC logo – Triumph Over Kid Cancer">
            <a:extLst>
              <a:ext uri="{FF2B5EF4-FFF2-40B4-BE49-F238E27FC236}">
                <a16:creationId xmlns:a16="http://schemas.microsoft.com/office/drawing/2014/main" id="{4748FC31-A2CD-4236-A2C4-4AC50B81199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07774" y="5281745"/>
            <a:ext cx="1219371" cy="14657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6DF40231-296F-784C-BB76-701C54D9D19D}"/>
              </a:ext>
            </a:extLst>
          </p:cNvPr>
          <p:cNvPicPr>
            <a:picLocks noChangeAspect="1"/>
          </p:cNvPicPr>
          <p:nvPr/>
        </p:nvPicPr>
        <p:blipFill>
          <a:blip r:embed="rId7"/>
          <a:stretch>
            <a:fillRect/>
          </a:stretch>
        </p:blipFill>
        <p:spPr>
          <a:xfrm>
            <a:off x="6737493" y="5663074"/>
            <a:ext cx="812800" cy="812800"/>
          </a:xfrm>
          <a:prstGeom prst="rect">
            <a:avLst/>
          </a:prstGeom>
        </p:spPr>
      </p:pic>
      <p:grpSp>
        <p:nvGrpSpPr>
          <p:cNvPr id="18" name="Group 17">
            <a:extLst>
              <a:ext uri="{FF2B5EF4-FFF2-40B4-BE49-F238E27FC236}">
                <a16:creationId xmlns:a16="http://schemas.microsoft.com/office/drawing/2014/main" id="{AC923C01-7506-2548-B844-D7B8D5292A05}"/>
              </a:ext>
            </a:extLst>
          </p:cNvPr>
          <p:cNvGrpSpPr>
            <a:grpSpLocks noChangeAspect="1"/>
          </p:cNvGrpSpPr>
          <p:nvPr/>
        </p:nvGrpSpPr>
        <p:grpSpPr>
          <a:xfrm>
            <a:off x="2801264" y="5419766"/>
            <a:ext cx="3643727" cy="1066803"/>
            <a:chOff x="5318209" y="1892706"/>
            <a:chExt cx="5465578" cy="1600200"/>
          </a:xfrm>
        </p:grpSpPr>
        <p:pic>
          <p:nvPicPr>
            <p:cNvPr id="19" name="Picture 11" descr="stand-up-to-cancer-logo.jpg">
              <a:extLst>
                <a:ext uri="{FF2B5EF4-FFF2-40B4-BE49-F238E27FC236}">
                  <a16:creationId xmlns:a16="http://schemas.microsoft.com/office/drawing/2014/main" id="{C680FC11-C008-CB42-91BE-69A74E8BAB3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8209" y="1892706"/>
              <a:ext cx="2666821"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a:extLst>
                <a:ext uri="{FF2B5EF4-FFF2-40B4-BE49-F238E27FC236}">
                  <a16:creationId xmlns:a16="http://schemas.microsoft.com/office/drawing/2014/main" id="{84152A3C-B552-574C-BBF6-B4A6FC945F9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78687" y="3068577"/>
              <a:ext cx="27051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a:extLst>
                <a:ext uri="{FF2B5EF4-FFF2-40B4-BE49-F238E27FC236}">
                  <a16:creationId xmlns:a16="http://schemas.microsoft.com/office/drawing/2014/main" id="{AEDA1533-4820-3642-94D4-BAF67C9B7A01}"/>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078688" y="1914527"/>
              <a:ext cx="2557463" cy="100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 name="Picture 21">
            <a:extLst>
              <a:ext uri="{FF2B5EF4-FFF2-40B4-BE49-F238E27FC236}">
                <a16:creationId xmlns:a16="http://schemas.microsoft.com/office/drawing/2014/main" id="{FED87855-9DBC-7F41-8E54-21A16F70DCEB}"/>
              </a:ext>
            </a:extLst>
          </p:cNvPr>
          <p:cNvPicPr>
            <a:picLocks noChangeAspect="1"/>
          </p:cNvPicPr>
          <p:nvPr/>
        </p:nvPicPr>
        <p:blipFill rotWithShape="1">
          <a:blip r:embed="rId11"/>
          <a:srcRect t="17209" b="17081"/>
          <a:stretch/>
        </p:blipFill>
        <p:spPr>
          <a:xfrm>
            <a:off x="306983" y="5355938"/>
            <a:ext cx="2336800" cy="1023117"/>
          </a:xfrm>
          <a:prstGeom prst="rect">
            <a:avLst/>
          </a:prstGeom>
        </p:spPr>
      </p:pic>
    </p:spTree>
    <p:extLst>
      <p:ext uri="{BB962C8B-B14F-4D97-AF65-F5344CB8AC3E}">
        <p14:creationId xmlns:p14="http://schemas.microsoft.com/office/powerpoint/2010/main" val="25314052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17" descr="NIH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7686" y="6259286"/>
            <a:ext cx="554769" cy="54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ttp://www.tessatherapeutics.com/wp-content/themes/tessa/img/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4727" y="6231196"/>
            <a:ext cx="1695480" cy="6011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212"/>
          <p:cNvSpPr>
            <a:spLocks noChangeArrowheads="1"/>
          </p:cNvSpPr>
          <p:nvPr/>
        </p:nvSpPr>
        <p:spPr bwMode="auto">
          <a:xfrm>
            <a:off x="301279" y="1015169"/>
            <a:ext cx="4939784" cy="2154436"/>
          </a:xfrm>
          <a:prstGeom prst="rect">
            <a:avLst/>
          </a:prstGeom>
          <a:noFill/>
          <a:ln w="9525">
            <a:noFill/>
            <a:miter lim="800000"/>
            <a:headEnd/>
            <a:tailEnd/>
          </a:ln>
        </p:spPr>
        <p:txBody>
          <a:bodyPr wrap="square" lIns="0" tIns="0" rIns="0" bIns="0">
            <a:spAutoFit/>
          </a:bodyPr>
          <a:lstStyle/>
          <a:p>
            <a:r>
              <a:rPr lang="en-US" altLang="ja-JP" sz="2800" dirty="0">
                <a:latin typeface="Arial" panose="020B0604020202020204" pitchFamily="34" charset="0"/>
                <a:cs typeface="Arial" panose="020B0604020202020204" pitchFamily="34" charset="0"/>
              </a:rPr>
              <a:t>Masataka Suzuki, Ph. D.</a:t>
            </a:r>
          </a:p>
          <a:p>
            <a:r>
              <a:rPr lang="en-US" altLang="ja-JP" sz="2800" dirty="0">
                <a:latin typeface="Arial" panose="020B0604020202020204" pitchFamily="34" charset="0"/>
                <a:cs typeface="Arial" panose="020B0604020202020204" pitchFamily="34" charset="0"/>
              </a:rPr>
              <a:t>Amanda Rosewell Shaw, Ph.D.</a:t>
            </a:r>
          </a:p>
          <a:p>
            <a:r>
              <a:rPr lang="en-US" altLang="ja-JP" sz="2800" dirty="0">
                <a:latin typeface="Arial" panose="020B0604020202020204" pitchFamily="34" charset="0"/>
                <a:cs typeface="Arial" panose="020B0604020202020204" pitchFamily="34" charset="0"/>
              </a:rPr>
              <a:t>Caroline Porter</a:t>
            </a:r>
          </a:p>
          <a:p>
            <a:r>
              <a:rPr lang="en-US" altLang="ja-JP" sz="2800" dirty="0">
                <a:latin typeface="Arial" charset="0"/>
                <a:cs typeface="Arial" panose="020B0604020202020204" pitchFamily="34" charset="0"/>
              </a:rPr>
              <a:t>Daisuke Morita, M.D., Ph.D.</a:t>
            </a:r>
          </a:p>
          <a:p>
            <a:r>
              <a:rPr lang="en-US" altLang="ja-JP" sz="2800" dirty="0">
                <a:latin typeface="Arial" charset="0"/>
                <a:cs typeface="Arial" panose="020B0604020202020204" pitchFamily="34" charset="0"/>
              </a:rPr>
              <a:t>Greyson </a:t>
            </a:r>
            <a:r>
              <a:rPr lang="en-US" altLang="ja-JP" sz="2800" dirty="0" err="1">
                <a:latin typeface="Arial" charset="0"/>
                <a:cs typeface="Arial" panose="020B0604020202020204" pitchFamily="34" charset="0"/>
              </a:rPr>
              <a:t>Biegert</a:t>
            </a:r>
            <a:endParaRPr lang="en-US" altLang="ja-JP" sz="2800" dirty="0">
              <a:latin typeface="Arial" panose="020B0604020202020204" pitchFamily="34" charset="0"/>
              <a:cs typeface="Arial" panose="020B0604020202020204" pitchFamily="34" charset="0"/>
            </a:endParaRPr>
          </a:p>
        </p:txBody>
      </p:sp>
      <p:sp>
        <p:nvSpPr>
          <p:cNvPr id="7" name="Rectangle 1212"/>
          <p:cNvSpPr>
            <a:spLocks noChangeArrowheads="1"/>
          </p:cNvSpPr>
          <p:nvPr/>
        </p:nvSpPr>
        <p:spPr bwMode="auto">
          <a:xfrm>
            <a:off x="67281" y="553635"/>
            <a:ext cx="2398420" cy="492443"/>
          </a:xfrm>
          <a:prstGeom prst="rect">
            <a:avLst/>
          </a:prstGeom>
          <a:noFill/>
          <a:ln w="9525">
            <a:noFill/>
            <a:miter lim="800000"/>
            <a:headEnd/>
            <a:tailEnd/>
          </a:ln>
        </p:spPr>
        <p:txBody>
          <a:bodyPr wrap="square" lIns="0" tIns="0" rIns="0" bIns="0">
            <a:spAutoFit/>
          </a:bodyPr>
          <a:lstStyle/>
          <a:p>
            <a:r>
              <a:rPr lang="en-US" altLang="ja-JP" sz="3200" b="1" dirty="0">
                <a:latin typeface="Arial" charset="0"/>
              </a:rPr>
              <a:t>Suzuki Lab</a:t>
            </a:r>
          </a:p>
        </p:txBody>
      </p:sp>
      <p:sp>
        <p:nvSpPr>
          <p:cNvPr id="8" name="Rectangle 7"/>
          <p:cNvSpPr/>
          <p:nvPr/>
        </p:nvSpPr>
        <p:spPr>
          <a:xfrm>
            <a:off x="288562" y="3598380"/>
            <a:ext cx="5289765" cy="954107"/>
          </a:xfrm>
          <a:prstGeom prst="rect">
            <a:avLst/>
          </a:prstGeom>
        </p:spPr>
        <p:txBody>
          <a:bodyPr wrap="square">
            <a:spAutoFit/>
          </a:bodyPr>
          <a:lstStyle/>
          <a:p>
            <a:r>
              <a:rPr lang="en-US" altLang="ja-JP" sz="2800" dirty="0">
                <a:solidFill>
                  <a:srgbClr val="000000"/>
                </a:solidFill>
                <a:latin typeface="Arial" charset="0"/>
              </a:rPr>
              <a:t>Malcolm K. Brenner, M.D., Ph.D.</a:t>
            </a:r>
          </a:p>
          <a:p>
            <a:r>
              <a:rPr lang="en-US" altLang="ja-JP" sz="2800" dirty="0">
                <a:solidFill>
                  <a:srgbClr val="000000"/>
                </a:solidFill>
                <a:latin typeface="Arial" charset="0"/>
              </a:rPr>
              <a:t>Helen E. </a:t>
            </a:r>
            <a:r>
              <a:rPr lang="en-US" altLang="ja-JP" sz="2800" dirty="0" err="1">
                <a:solidFill>
                  <a:srgbClr val="000000"/>
                </a:solidFill>
                <a:latin typeface="Arial" charset="0"/>
              </a:rPr>
              <a:t>Heslop</a:t>
            </a:r>
            <a:r>
              <a:rPr lang="en-US" altLang="ja-JP" sz="2800" dirty="0">
                <a:solidFill>
                  <a:srgbClr val="000000"/>
                </a:solidFill>
                <a:latin typeface="Arial" charset="0"/>
              </a:rPr>
              <a:t>, M.D.</a:t>
            </a:r>
          </a:p>
        </p:txBody>
      </p:sp>
      <p:sp>
        <p:nvSpPr>
          <p:cNvPr id="9" name="Rectangle 1212"/>
          <p:cNvSpPr>
            <a:spLocks noChangeArrowheads="1"/>
          </p:cNvSpPr>
          <p:nvPr/>
        </p:nvSpPr>
        <p:spPr bwMode="auto">
          <a:xfrm>
            <a:off x="65259" y="3153194"/>
            <a:ext cx="2398420" cy="492443"/>
          </a:xfrm>
          <a:prstGeom prst="rect">
            <a:avLst/>
          </a:prstGeom>
          <a:noFill/>
          <a:ln w="9525">
            <a:noFill/>
            <a:miter lim="800000"/>
            <a:headEnd/>
            <a:tailEnd/>
          </a:ln>
        </p:spPr>
        <p:txBody>
          <a:bodyPr wrap="square" lIns="0" tIns="0" rIns="0" bIns="0">
            <a:spAutoFit/>
          </a:bodyPr>
          <a:lstStyle/>
          <a:p>
            <a:r>
              <a:rPr lang="en-US" altLang="ja-JP" sz="3200" b="1" dirty="0">
                <a:latin typeface="Arial" charset="0"/>
              </a:rPr>
              <a:t>CAGT PIs</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0" y="6201858"/>
            <a:ext cx="1726691" cy="656142"/>
          </a:xfrm>
          <a:prstGeom prst="rect">
            <a:avLst/>
          </a:prstGeom>
        </p:spPr>
      </p:pic>
      <p:sp>
        <p:nvSpPr>
          <p:cNvPr id="12" name="Rectangle 1212"/>
          <p:cNvSpPr>
            <a:spLocks noChangeArrowheads="1"/>
          </p:cNvSpPr>
          <p:nvPr/>
        </p:nvSpPr>
        <p:spPr bwMode="auto">
          <a:xfrm>
            <a:off x="6108409" y="553635"/>
            <a:ext cx="3206420" cy="430887"/>
          </a:xfrm>
          <a:prstGeom prst="rect">
            <a:avLst/>
          </a:prstGeom>
          <a:noFill/>
          <a:ln w="9525">
            <a:noFill/>
            <a:miter lim="800000"/>
            <a:headEnd/>
            <a:tailEnd/>
          </a:ln>
        </p:spPr>
        <p:txBody>
          <a:bodyPr wrap="square" lIns="0" tIns="0" rIns="0" bIns="0">
            <a:spAutoFit/>
          </a:bodyPr>
          <a:lstStyle/>
          <a:p>
            <a:r>
              <a:rPr lang="en-US" altLang="ja-JP" sz="2800" b="1" dirty="0">
                <a:latin typeface="Arial" charset="0"/>
              </a:rPr>
              <a:t>Clinical PIs</a:t>
            </a:r>
          </a:p>
        </p:txBody>
      </p:sp>
      <p:sp>
        <p:nvSpPr>
          <p:cNvPr id="13" name="Rectangle 1212"/>
          <p:cNvSpPr>
            <a:spLocks noChangeArrowheads="1"/>
          </p:cNvSpPr>
          <p:nvPr/>
        </p:nvSpPr>
        <p:spPr bwMode="auto">
          <a:xfrm>
            <a:off x="301279" y="4927555"/>
            <a:ext cx="4536504" cy="369332"/>
          </a:xfrm>
          <a:prstGeom prst="rect">
            <a:avLst/>
          </a:prstGeom>
          <a:noFill/>
          <a:ln w="9525">
            <a:noFill/>
            <a:miter lim="800000"/>
            <a:headEnd/>
            <a:tailEnd/>
          </a:ln>
        </p:spPr>
        <p:txBody>
          <a:bodyPr wrap="square" lIns="0" tIns="0" rIns="0" bIns="0">
            <a:spAutoFit/>
          </a:bodyPr>
          <a:lstStyle/>
          <a:p>
            <a:r>
              <a:rPr lang="en-US" altLang="ja-JP" sz="2400" dirty="0">
                <a:solidFill>
                  <a:srgbClr val="000000"/>
                </a:solidFill>
                <a:latin typeface="Arial" charset="0"/>
              </a:rPr>
              <a:t>Catherine Robertson</a:t>
            </a:r>
            <a:endParaRPr lang="en-US" altLang="ja-JP" sz="2400" b="0" dirty="0">
              <a:solidFill>
                <a:srgbClr val="000000"/>
              </a:solidFill>
              <a:latin typeface="Arial" charset="0"/>
            </a:endParaRPr>
          </a:p>
        </p:txBody>
      </p:sp>
      <p:sp>
        <p:nvSpPr>
          <p:cNvPr id="14" name="Rectangle 1212"/>
          <p:cNvSpPr>
            <a:spLocks noChangeArrowheads="1"/>
          </p:cNvSpPr>
          <p:nvPr/>
        </p:nvSpPr>
        <p:spPr bwMode="auto">
          <a:xfrm>
            <a:off x="6493708" y="982958"/>
            <a:ext cx="3372195" cy="1846659"/>
          </a:xfrm>
          <a:prstGeom prst="rect">
            <a:avLst/>
          </a:prstGeom>
          <a:noFill/>
          <a:ln w="9525">
            <a:noFill/>
            <a:miter lim="800000"/>
            <a:headEnd/>
            <a:tailEnd/>
          </a:ln>
        </p:spPr>
        <p:txBody>
          <a:bodyPr wrap="square" lIns="0" tIns="0" rIns="0" bIns="0">
            <a:spAutoFit/>
          </a:bodyPr>
          <a:lstStyle/>
          <a:p>
            <a:r>
              <a:rPr lang="en-US" altLang="ja-JP" sz="2400" b="0" dirty="0">
                <a:solidFill>
                  <a:srgbClr val="000000"/>
                </a:solidFill>
                <a:latin typeface="Arial" charset="0"/>
              </a:rPr>
              <a:t>Daniel Wang, M.D.</a:t>
            </a:r>
          </a:p>
          <a:p>
            <a:r>
              <a:rPr lang="en-US" altLang="ja-JP" sz="2400" dirty="0">
                <a:solidFill>
                  <a:srgbClr val="000000"/>
                </a:solidFill>
                <a:latin typeface="Arial" charset="0"/>
              </a:rPr>
              <a:t>Bora Lim, M.D.</a:t>
            </a:r>
            <a:endParaRPr lang="en-US" altLang="ja-JP" sz="2400" b="0" dirty="0">
              <a:solidFill>
                <a:srgbClr val="000000"/>
              </a:solidFill>
              <a:latin typeface="Arial" charset="0"/>
            </a:endParaRPr>
          </a:p>
          <a:p>
            <a:r>
              <a:rPr lang="en-US" altLang="ja-JP" sz="2400" b="0" dirty="0">
                <a:solidFill>
                  <a:srgbClr val="000000"/>
                </a:solidFill>
                <a:latin typeface="Arial" charset="0"/>
              </a:rPr>
              <a:t>Benjamin Musher, M.D.</a:t>
            </a:r>
          </a:p>
          <a:p>
            <a:r>
              <a:rPr lang="en-US" altLang="ja-JP" sz="2400" b="0" dirty="0">
                <a:solidFill>
                  <a:srgbClr val="000000"/>
                </a:solidFill>
                <a:latin typeface="Arial" charset="0"/>
              </a:rPr>
              <a:t>Tao Wang, Ph.D.</a:t>
            </a:r>
          </a:p>
          <a:p>
            <a:r>
              <a:rPr lang="en-US" altLang="ja-JP" sz="2400" dirty="0" err="1">
                <a:solidFill>
                  <a:srgbClr val="000000"/>
                </a:solidFill>
                <a:latin typeface="Arial" charset="0"/>
              </a:rPr>
              <a:t>Ya</a:t>
            </a:r>
            <a:r>
              <a:rPr lang="en-US" altLang="ja-JP" sz="2400" dirty="0">
                <a:solidFill>
                  <a:srgbClr val="000000"/>
                </a:solidFill>
                <a:latin typeface="Arial" charset="0"/>
              </a:rPr>
              <a:t> Xu, M.D.</a:t>
            </a:r>
            <a:endParaRPr lang="en-US" altLang="ja-JP" sz="2400" b="0" dirty="0">
              <a:solidFill>
                <a:srgbClr val="000000"/>
              </a:solidFill>
              <a:latin typeface="Arial" charset="0"/>
            </a:endParaRPr>
          </a:p>
        </p:txBody>
      </p:sp>
      <p:sp>
        <p:nvSpPr>
          <p:cNvPr id="16" name="Rectangle 1212"/>
          <p:cNvSpPr>
            <a:spLocks noChangeArrowheads="1"/>
          </p:cNvSpPr>
          <p:nvPr/>
        </p:nvSpPr>
        <p:spPr bwMode="auto">
          <a:xfrm>
            <a:off x="95332" y="4498780"/>
            <a:ext cx="3709738" cy="430887"/>
          </a:xfrm>
          <a:prstGeom prst="rect">
            <a:avLst/>
          </a:prstGeom>
          <a:noFill/>
          <a:ln w="9525">
            <a:noFill/>
            <a:miter lim="800000"/>
            <a:headEnd/>
            <a:tailEnd/>
          </a:ln>
        </p:spPr>
        <p:txBody>
          <a:bodyPr wrap="square" lIns="0" tIns="0" rIns="0" bIns="0">
            <a:spAutoFit/>
          </a:bodyPr>
          <a:lstStyle/>
          <a:p>
            <a:r>
              <a:rPr lang="en-US" altLang="ja-JP" sz="2800" b="1" dirty="0">
                <a:latin typeface="Arial" charset="0"/>
              </a:rPr>
              <a:t>Clinical Research</a:t>
            </a:r>
          </a:p>
        </p:txBody>
      </p:sp>
      <p:sp>
        <p:nvSpPr>
          <p:cNvPr id="17" name="Rectangle 1212"/>
          <p:cNvSpPr>
            <a:spLocks noChangeArrowheads="1"/>
          </p:cNvSpPr>
          <p:nvPr/>
        </p:nvSpPr>
        <p:spPr bwMode="auto">
          <a:xfrm>
            <a:off x="6108409" y="2900245"/>
            <a:ext cx="3206420" cy="430887"/>
          </a:xfrm>
          <a:prstGeom prst="rect">
            <a:avLst/>
          </a:prstGeom>
          <a:noFill/>
          <a:ln w="9525">
            <a:noFill/>
            <a:miter lim="800000"/>
            <a:headEnd/>
            <a:tailEnd/>
          </a:ln>
        </p:spPr>
        <p:txBody>
          <a:bodyPr wrap="square" lIns="0" tIns="0" rIns="0" bIns="0">
            <a:spAutoFit/>
          </a:bodyPr>
          <a:lstStyle/>
          <a:p>
            <a:r>
              <a:rPr lang="en-US" altLang="ja-JP" sz="2800" b="1" dirty="0">
                <a:latin typeface="Arial" charset="0"/>
              </a:rPr>
              <a:t>GMP/GLP groups</a:t>
            </a:r>
          </a:p>
        </p:txBody>
      </p:sp>
      <p:sp>
        <p:nvSpPr>
          <p:cNvPr id="18" name="Rectangle 1212"/>
          <p:cNvSpPr>
            <a:spLocks noChangeArrowheads="1"/>
          </p:cNvSpPr>
          <p:nvPr/>
        </p:nvSpPr>
        <p:spPr bwMode="auto">
          <a:xfrm>
            <a:off x="6493708" y="3329568"/>
            <a:ext cx="2929406" cy="1477328"/>
          </a:xfrm>
          <a:prstGeom prst="rect">
            <a:avLst/>
          </a:prstGeom>
          <a:noFill/>
          <a:ln w="9525">
            <a:noFill/>
            <a:miter lim="800000"/>
            <a:headEnd/>
            <a:tailEnd/>
          </a:ln>
        </p:spPr>
        <p:txBody>
          <a:bodyPr wrap="square" lIns="0" tIns="0" rIns="0" bIns="0">
            <a:spAutoFit/>
          </a:bodyPr>
          <a:lstStyle/>
          <a:p>
            <a:r>
              <a:rPr lang="en-US" altLang="ja-JP" sz="2400" b="0" dirty="0" err="1">
                <a:solidFill>
                  <a:srgbClr val="000000"/>
                </a:solidFill>
                <a:latin typeface="Arial" charset="0"/>
              </a:rPr>
              <a:t>Zhuyong</a:t>
            </a:r>
            <a:r>
              <a:rPr lang="en-US" altLang="ja-JP" sz="2400" b="0" dirty="0">
                <a:solidFill>
                  <a:srgbClr val="000000"/>
                </a:solidFill>
                <a:latin typeface="Arial" charset="0"/>
              </a:rPr>
              <a:t> Mei</a:t>
            </a:r>
          </a:p>
          <a:p>
            <a:r>
              <a:rPr lang="en-US" altLang="ja-JP" sz="2400" b="0" dirty="0" err="1">
                <a:solidFill>
                  <a:srgbClr val="000000"/>
                </a:solidFill>
                <a:latin typeface="Arial" charset="0"/>
              </a:rPr>
              <a:t>Huimin</a:t>
            </a:r>
            <a:r>
              <a:rPr lang="en-US" altLang="ja-JP" sz="2400" b="0" dirty="0">
                <a:solidFill>
                  <a:srgbClr val="000000"/>
                </a:solidFill>
                <a:latin typeface="Arial" charset="0"/>
              </a:rPr>
              <a:t> Zhang</a:t>
            </a:r>
          </a:p>
          <a:p>
            <a:r>
              <a:rPr lang="en-US" altLang="ja-JP" sz="2400" dirty="0" err="1">
                <a:solidFill>
                  <a:srgbClr val="000000"/>
                </a:solidFill>
                <a:latin typeface="Arial" charset="0"/>
              </a:rPr>
              <a:t>Birju</a:t>
            </a:r>
            <a:r>
              <a:rPr lang="en-US" altLang="ja-JP" sz="2400" dirty="0">
                <a:solidFill>
                  <a:srgbClr val="000000"/>
                </a:solidFill>
                <a:latin typeface="Arial" charset="0"/>
              </a:rPr>
              <a:t> Mehta</a:t>
            </a:r>
            <a:endParaRPr lang="en-US" altLang="ja-JP" sz="2400" b="0" dirty="0">
              <a:solidFill>
                <a:srgbClr val="000000"/>
              </a:solidFill>
              <a:latin typeface="Arial" charset="0"/>
            </a:endParaRPr>
          </a:p>
          <a:p>
            <a:r>
              <a:rPr lang="en-US" altLang="ja-JP" sz="2400" b="0" dirty="0" err="1">
                <a:solidFill>
                  <a:srgbClr val="000000"/>
                </a:solidFill>
                <a:latin typeface="Arial" charset="0"/>
              </a:rPr>
              <a:t>Sachin</a:t>
            </a:r>
            <a:r>
              <a:rPr lang="en-US" altLang="ja-JP" sz="2400" b="0" dirty="0">
                <a:solidFill>
                  <a:srgbClr val="000000"/>
                </a:solidFill>
                <a:latin typeface="Arial" charset="0"/>
              </a:rPr>
              <a:t> Thakkar</a:t>
            </a:r>
          </a:p>
        </p:txBody>
      </p:sp>
      <p:sp>
        <p:nvSpPr>
          <p:cNvPr id="19" name="Rectangle 1212"/>
          <p:cNvSpPr>
            <a:spLocks noChangeArrowheads="1"/>
          </p:cNvSpPr>
          <p:nvPr/>
        </p:nvSpPr>
        <p:spPr bwMode="auto">
          <a:xfrm>
            <a:off x="6108409" y="4877524"/>
            <a:ext cx="3206420" cy="430887"/>
          </a:xfrm>
          <a:prstGeom prst="rect">
            <a:avLst/>
          </a:prstGeom>
          <a:noFill/>
          <a:ln w="9525">
            <a:noFill/>
            <a:miter lim="800000"/>
            <a:headEnd/>
            <a:tailEnd/>
          </a:ln>
        </p:spPr>
        <p:txBody>
          <a:bodyPr wrap="square" lIns="0" tIns="0" rIns="0" bIns="0">
            <a:spAutoFit/>
          </a:bodyPr>
          <a:lstStyle/>
          <a:p>
            <a:r>
              <a:rPr lang="en-US" altLang="ja-JP" sz="2800" b="1" dirty="0">
                <a:latin typeface="Arial" charset="0"/>
              </a:rPr>
              <a:t>QA/QC</a:t>
            </a:r>
          </a:p>
        </p:txBody>
      </p:sp>
      <p:sp>
        <p:nvSpPr>
          <p:cNvPr id="20" name="Rectangle 1212"/>
          <p:cNvSpPr>
            <a:spLocks noChangeArrowheads="1"/>
          </p:cNvSpPr>
          <p:nvPr/>
        </p:nvSpPr>
        <p:spPr bwMode="auto">
          <a:xfrm>
            <a:off x="6493708" y="5306849"/>
            <a:ext cx="3381202" cy="1477328"/>
          </a:xfrm>
          <a:prstGeom prst="rect">
            <a:avLst/>
          </a:prstGeom>
          <a:noFill/>
          <a:ln w="9525">
            <a:noFill/>
            <a:miter lim="800000"/>
            <a:headEnd/>
            <a:tailEnd/>
          </a:ln>
        </p:spPr>
        <p:txBody>
          <a:bodyPr wrap="square" lIns="0" tIns="0" rIns="0" bIns="0">
            <a:spAutoFit/>
          </a:bodyPr>
          <a:lstStyle/>
          <a:p>
            <a:r>
              <a:rPr lang="en-US" altLang="ja-JP" sz="2400" b="0" dirty="0">
                <a:solidFill>
                  <a:srgbClr val="000000"/>
                </a:solidFill>
                <a:latin typeface="Arial" charset="0"/>
              </a:rPr>
              <a:t>Adrian Gee, Ph.D.</a:t>
            </a:r>
          </a:p>
          <a:p>
            <a:r>
              <a:rPr lang="en-US" altLang="ja-JP" sz="2400" dirty="0">
                <a:solidFill>
                  <a:srgbClr val="000000"/>
                </a:solidFill>
                <a:latin typeface="Arial" charset="0"/>
              </a:rPr>
              <a:t>Natasha </a:t>
            </a:r>
            <a:r>
              <a:rPr lang="en-US" altLang="ja-JP" sz="2400" dirty="0" err="1">
                <a:solidFill>
                  <a:srgbClr val="000000"/>
                </a:solidFill>
                <a:latin typeface="Arial" charset="0"/>
              </a:rPr>
              <a:t>Lapteva</a:t>
            </a:r>
            <a:r>
              <a:rPr lang="en-US" altLang="ja-JP" sz="2400" dirty="0">
                <a:solidFill>
                  <a:srgbClr val="000000"/>
                </a:solidFill>
                <a:latin typeface="Arial" charset="0"/>
              </a:rPr>
              <a:t>, Ph.D.</a:t>
            </a:r>
          </a:p>
          <a:p>
            <a:r>
              <a:rPr lang="en-US" altLang="ja-JP" sz="2400" b="0" dirty="0">
                <a:solidFill>
                  <a:srgbClr val="000000"/>
                </a:solidFill>
                <a:latin typeface="Arial" charset="0"/>
              </a:rPr>
              <a:t>Deborah Lyon</a:t>
            </a:r>
          </a:p>
          <a:p>
            <a:r>
              <a:rPr lang="en-US" altLang="ja-JP" sz="2400" dirty="0">
                <a:solidFill>
                  <a:srgbClr val="000000"/>
                </a:solidFill>
                <a:latin typeface="Arial" charset="0"/>
              </a:rPr>
              <a:t>Aaron Orozco</a:t>
            </a:r>
            <a:endParaRPr lang="en-US" altLang="ja-JP" sz="2400" b="0" dirty="0">
              <a:solidFill>
                <a:srgbClr val="000000"/>
              </a:solidFill>
              <a:latin typeface="Arial" charset="0"/>
            </a:endParaRPr>
          </a:p>
        </p:txBody>
      </p:sp>
      <p:sp>
        <p:nvSpPr>
          <p:cNvPr id="2" name="Rectangle 1"/>
          <p:cNvSpPr/>
          <p:nvPr/>
        </p:nvSpPr>
        <p:spPr>
          <a:xfrm>
            <a:off x="65259" y="5282144"/>
            <a:ext cx="6096000" cy="954107"/>
          </a:xfrm>
          <a:prstGeom prst="rect">
            <a:avLst/>
          </a:prstGeom>
        </p:spPr>
        <p:txBody>
          <a:bodyPr>
            <a:spAutoFit/>
          </a:bodyPr>
          <a:lstStyle/>
          <a:p>
            <a:r>
              <a:rPr lang="en-US" sz="2800" b="1" u="sng" dirty="0">
                <a:cs typeface="Arial" panose="020B0604020202020204" pitchFamily="34" charset="0"/>
              </a:rPr>
              <a:t>The patients and families</a:t>
            </a:r>
          </a:p>
          <a:p>
            <a:r>
              <a:rPr lang="en-US" sz="2800" b="1" dirty="0">
                <a:cs typeface="Arial" panose="020B0604020202020204" pitchFamily="34" charset="0"/>
              </a:rPr>
              <a:t>The referring physicians</a:t>
            </a:r>
          </a:p>
        </p:txBody>
      </p:sp>
    </p:spTree>
    <p:extLst>
      <p:ext uri="{BB962C8B-B14F-4D97-AF65-F5344CB8AC3E}">
        <p14:creationId xmlns:p14="http://schemas.microsoft.com/office/powerpoint/2010/main" val="1601651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606" t="1095" r="610" b="624"/>
          <a:stretch/>
        </p:blipFill>
        <p:spPr>
          <a:xfrm>
            <a:off x="2351584" y="824136"/>
            <a:ext cx="6768753" cy="5127436"/>
          </a:xfrm>
        </p:spPr>
      </p:pic>
      <p:sp>
        <p:nvSpPr>
          <p:cNvPr id="3" name="Text Placeholder 2"/>
          <p:cNvSpPr>
            <a:spLocks noGrp="1"/>
          </p:cNvSpPr>
          <p:nvPr>
            <p:ph type="body" sz="quarter" idx="14"/>
          </p:nvPr>
        </p:nvSpPr>
        <p:spPr/>
        <p:txBody>
          <a:bodyPr/>
          <a:lstStyle/>
          <a:p>
            <a:endParaRPr lang="en-US" dirty="0"/>
          </a:p>
          <a:p>
            <a:endParaRPr lang="en-US" dirty="0"/>
          </a:p>
          <a:p>
            <a:endParaRPr lang="en-US" dirty="0"/>
          </a:p>
          <a:p>
            <a:r>
              <a:rPr lang="en-US" sz="2000" b="1" dirty="0"/>
              <a:t>Chen DS, </a:t>
            </a:r>
            <a:r>
              <a:rPr lang="en-US" sz="2000" b="1" dirty="0" err="1"/>
              <a:t>Mellman</a:t>
            </a:r>
            <a:r>
              <a:rPr lang="en-US" sz="2000" b="1" dirty="0"/>
              <a:t> I, Cancer Immunity 2014</a:t>
            </a:r>
          </a:p>
        </p:txBody>
      </p:sp>
      <p:sp>
        <p:nvSpPr>
          <p:cNvPr id="4" name="Text Placeholder 3"/>
          <p:cNvSpPr>
            <a:spLocks noGrp="1"/>
          </p:cNvSpPr>
          <p:nvPr>
            <p:ph type="body" sz="quarter" idx="13"/>
          </p:nvPr>
        </p:nvSpPr>
        <p:spPr>
          <a:xfrm>
            <a:off x="551383" y="249958"/>
            <a:ext cx="11088969" cy="586754"/>
          </a:xfrm>
        </p:spPr>
        <p:txBody>
          <a:bodyPr/>
          <a:lstStyle/>
          <a:p>
            <a:pPr algn="ctr"/>
            <a:r>
              <a:rPr lang="en-US" dirty="0"/>
              <a:t>The Cancer Immunity Cycle</a:t>
            </a:r>
          </a:p>
        </p:txBody>
      </p:sp>
      <p:cxnSp>
        <p:nvCxnSpPr>
          <p:cNvPr id="10" name="Straight Connector 9"/>
          <p:cNvCxnSpPr/>
          <p:nvPr/>
        </p:nvCxnSpPr>
        <p:spPr>
          <a:xfrm>
            <a:off x="5663952" y="980728"/>
            <a:ext cx="0" cy="4824536"/>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408368" y="2708920"/>
            <a:ext cx="1656184" cy="1384995"/>
          </a:xfrm>
          <a:prstGeom prst="rect">
            <a:avLst/>
          </a:prstGeom>
          <a:solidFill>
            <a:srgbClr val="FF0000"/>
          </a:solidFill>
        </p:spPr>
        <p:txBody>
          <a:bodyPr wrap="square" rtlCol="0">
            <a:spAutoFit/>
          </a:bodyPr>
          <a:lstStyle/>
          <a:p>
            <a:endParaRPr lang="en-US" dirty="0"/>
          </a:p>
          <a:p>
            <a:r>
              <a:rPr lang="en-US" sz="2400" dirty="0">
                <a:solidFill>
                  <a:schemeClr val="bg1"/>
                </a:solidFill>
              </a:rPr>
              <a:t>“Hot”</a:t>
            </a:r>
          </a:p>
          <a:p>
            <a:r>
              <a:rPr lang="en-US" sz="2400" dirty="0">
                <a:solidFill>
                  <a:schemeClr val="bg1"/>
                </a:solidFill>
              </a:rPr>
              <a:t>tumors</a:t>
            </a:r>
          </a:p>
          <a:p>
            <a:endParaRPr lang="en-US" dirty="0"/>
          </a:p>
        </p:txBody>
      </p:sp>
      <p:sp>
        <p:nvSpPr>
          <p:cNvPr id="13" name="TextBox 12"/>
          <p:cNvSpPr txBox="1"/>
          <p:nvPr/>
        </p:nvSpPr>
        <p:spPr>
          <a:xfrm>
            <a:off x="1235461" y="2292131"/>
            <a:ext cx="1656184" cy="1384995"/>
          </a:xfrm>
          <a:prstGeom prst="rect">
            <a:avLst/>
          </a:prstGeom>
          <a:solidFill>
            <a:srgbClr val="0082BA"/>
          </a:solidFill>
        </p:spPr>
        <p:txBody>
          <a:bodyPr wrap="square" rtlCol="0">
            <a:spAutoFit/>
          </a:bodyPr>
          <a:lstStyle/>
          <a:p>
            <a:endParaRPr lang="en-US" dirty="0"/>
          </a:p>
          <a:p>
            <a:r>
              <a:rPr lang="en-US" sz="2400" dirty="0">
                <a:solidFill>
                  <a:schemeClr val="bg1"/>
                </a:solidFill>
              </a:rPr>
              <a:t>“Cold”</a:t>
            </a:r>
          </a:p>
          <a:p>
            <a:r>
              <a:rPr lang="en-US" sz="2400" dirty="0">
                <a:solidFill>
                  <a:schemeClr val="bg1"/>
                </a:solidFill>
              </a:rPr>
              <a:t>tumors</a:t>
            </a:r>
          </a:p>
          <a:p>
            <a:endParaRPr lang="en-US" dirty="0"/>
          </a:p>
        </p:txBody>
      </p:sp>
    </p:spTree>
    <p:extLst>
      <p:ext uri="{BB962C8B-B14F-4D97-AF65-F5344CB8AC3E}">
        <p14:creationId xmlns:p14="http://schemas.microsoft.com/office/powerpoint/2010/main" val="211208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423592" y="836712"/>
            <a:ext cx="7302654" cy="5615720"/>
          </a:xfrm>
        </p:spPr>
      </p:pic>
      <p:sp>
        <p:nvSpPr>
          <p:cNvPr id="3" name="Text Placeholder 2"/>
          <p:cNvSpPr>
            <a:spLocks noGrp="1"/>
          </p:cNvSpPr>
          <p:nvPr>
            <p:ph type="body" sz="quarter" idx="14"/>
          </p:nvPr>
        </p:nvSpPr>
        <p:spPr/>
        <p:txBody>
          <a:bodyPr/>
          <a:lstStyle/>
          <a:p>
            <a:endParaRPr lang="en-US" dirty="0"/>
          </a:p>
          <a:p>
            <a:endParaRPr lang="en-US" dirty="0"/>
          </a:p>
          <a:p>
            <a:endParaRPr lang="en-US" dirty="0"/>
          </a:p>
          <a:p>
            <a:r>
              <a:rPr lang="en-US" sz="2000" b="1" dirty="0"/>
              <a:t>Chen DS, </a:t>
            </a:r>
            <a:r>
              <a:rPr lang="en-US" sz="2000" b="1" dirty="0" err="1"/>
              <a:t>Mellman</a:t>
            </a:r>
            <a:r>
              <a:rPr lang="en-US" sz="2000" b="1" dirty="0"/>
              <a:t> I, Cancer Immunity 2014</a:t>
            </a:r>
          </a:p>
        </p:txBody>
      </p:sp>
      <p:sp>
        <p:nvSpPr>
          <p:cNvPr id="4" name="Text Placeholder 3"/>
          <p:cNvSpPr>
            <a:spLocks noGrp="1"/>
          </p:cNvSpPr>
          <p:nvPr>
            <p:ph type="body" sz="quarter" idx="13"/>
          </p:nvPr>
        </p:nvSpPr>
        <p:spPr>
          <a:xfrm>
            <a:off x="551383" y="249958"/>
            <a:ext cx="11088969" cy="586754"/>
          </a:xfrm>
        </p:spPr>
        <p:txBody>
          <a:bodyPr/>
          <a:lstStyle/>
          <a:p>
            <a:pPr algn="ctr"/>
            <a:r>
              <a:rPr lang="en-US" dirty="0"/>
              <a:t>Harnessing the Cancer Immunity Cycle for Therapeutic Benefit </a:t>
            </a:r>
          </a:p>
        </p:txBody>
      </p:sp>
    </p:spTree>
    <p:extLst>
      <p:ext uri="{BB962C8B-B14F-4D97-AF65-F5344CB8AC3E}">
        <p14:creationId xmlns:p14="http://schemas.microsoft.com/office/powerpoint/2010/main" val="3939722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pPr algn="l"/>
            <a:endParaRPr lang="en-US" dirty="0"/>
          </a:p>
          <a:p>
            <a:pPr algn="l"/>
            <a:endParaRPr lang="en-US" dirty="0"/>
          </a:p>
          <a:p>
            <a:pPr marL="457200" indent="-457200" algn="l">
              <a:buFont typeface="Arial" panose="020B0604020202020204" pitchFamily="34" charset="0"/>
              <a:buChar char="•"/>
            </a:pPr>
            <a:r>
              <a:rPr lang="en-US" sz="2400" dirty="0"/>
              <a:t>traditional development path is basic discovery to preclinical modeling to testing patients</a:t>
            </a:r>
          </a:p>
          <a:p>
            <a:pPr marL="457200" indent="-457200" algn="l">
              <a:buFont typeface="Arial" panose="020B0604020202020204" pitchFamily="34" charset="0"/>
              <a:buChar char="•"/>
            </a:pPr>
            <a:r>
              <a:rPr lang="en-US" sz="2400" dirty="0"/>
              <a:t>modern development path interrogates human tumors, both at baseline and after exposure to drugs of interest, to rank the combinations of most interest to test--one drug may have limited activity in itself, but may sensitize tumors to a second agent – then test both </a:t>
            </a:r>
            <a:r>
              <a:rPr lang="en-US" sz="2400" dirty="0" err="1"/>
              <a:t>preclinically</a:t>
            </a:r>
            <a:r>
              <a:rPr lang="en-US" sz="2400" dirty="0"/>
              <a:t> and in humans</a:t>
            </a:r>
          </a:p>
          <a:p>
            <a:pPr marL="457200" indent="-457200" algn="l">
              <a:buFont typeface="Arial" panose="020B0604020202020204" pitchFamily="34" charset="0"/>
              <a:buChar char="•"/>
            </a:pPr>
            <a:r>
              <a:rPr lang="en-US" sz="2400" dirty="0"/>
              <a:t>carefully set the bar for activity of a combination immunotherapy relative to the activity or either single agent in the context of the tumor type in which it is being tested</a:t>
            </a:r>
          </a:p>
          <a:p>
            <a:pPr marL="457200" indent="-457200" algn="l">
              <a:buFont typeface="Arial" panose="020B0604020202020204" pitchFamily="34" charset="0"/>
              <a:buChar char="•"/>
            </a:pPr>
            <a:r>
              <a:rPr lang="en-US" sz="2400" dirty="0"/>
              <a:t>evaluate </a:t>
            </a:r>
            <a:r>
              <a:rPr lang="en-US" sz="2400" dirty="0" err="1"/>
              <a:t>pharmacodynamic</a:t>
            </a:r>
            <a:r>
              <a:rPr lang="en-US" sz="2400" dirty="0"/>
              <a:t> changes with systems biology technologies </a:t>
            </a:r>
            <a:br>
              <a:rPr lang="en-US" sz="2400" dirty="0"/>
            </a:br>
            <a:r>
              <a:rPr lang="en-US" sz="2400" dirty="0"/>
              <a:t>(agnostic and high throughput)</a:t>
            </a:r>
          </a:p>
          <a:p>
            <a:pPr marL="457200" indent="-457200" algn="l">
              <a:buFont typeface="Arial" panose="020B0604020202020204" pitchFamily="34" charset="0"/>
              <a:buChar char="•"/>
            </a:pPr>
            <a:r>
              <a:rPr lang="en-US" sz="2400" dirty="0"/>
              <a:t>consider the impact of context and drug sequence (also drug dose) </a:t>
            </a:r>
          </a:p>
        </p:txBody>
      </p:sp>
      <p:sp>
        <p:nvSpPr>
          <p:cNvPr id="3" name="Text Placeholder 2"/>
          <p:cNvSpPr>
            <a:spLocks noGrp="1"/>
          </p:cNvSpPr>
          <p:nvPr>
            <p:ph type="body" sz="quarter" idx="14"/>
          </p:nvPr>
        </p:nvSpPr>
        <p:spPr/>
        <p:txBody>
          <a:bodyPr/>
          <a:lstStyle/>
          <a:p>
            <a:endParaRPr lang="en-US" dirty="0"/>
          </a:p>
          <a:p>
            <a:endParaRPr lang="en-US" dirty="0"/>
          </a:p>
          <a:p>
            <a:r>
              <a:rPr lang="en-US" sz="2000" b="1" dirty="0" err="1"/>
              <a:t>Mellman</a:t>
            </a:r>
            <a:r>
              <a:rPr lang="en-US" sz="2000" b="1" dirty="0"/>
              <a:t> I et al. Cancer </a:t>
            </a:r>
            <a:r>
              <a:rPr lang="en-US" sz="2000" b="1" dirty="0" err="1"/>
              <a:t>Immunol</a:t>
            </a:r>
            <a:r>
              <a:rPr lang="en-US" sz="2000" b="1" dirty="0"/>
              <a:t> Res 2016;4:279-288</a:t>
            </a:r>
          </a:p>
        </p:txBody>
      </p:sp>
      <p:sp>
        <p:nvSpPr>
          <p:cNvPr id="4" name="Text Placeholder 3"/>
          <p:cNvSpPr>
            <a:spLocks noGrp="1"/>
          </p:cNvSpPr>
          <p:nvPr>
            <p:ph type="body" sz="quarter" idx="13"/>
          </p:nvPr>
        </p:nvSpPr>
        <p:spPr>
          <a:xfrm>
            <a:off x="551383" y="249958"/>
            <a:ext cx="11088969" cy="586754"/>
          </a:xfrm>
        </p:spPr>
        <p:txBody>
          <a:bodyPr/>
          <a:lstStyle/>
          <a:p>
            <a:r>
              <a:rPr lang="en-US" dirty="0"/>
              <a:t>Optimizing the Development of Immunotherapy Combinations</a:t>
            </a:r>
          </a:p>
        </p:txBody>
      </p:sp>
    </p:spTree>
    <p:extLst>
      <p:ext uri="{BB962C8B-B14F-4D97-AF65-F5344CB8AC3E}">
        <p14:creationId xmlns:p14="http://schemas.microsoft.com/office/powerpoint/2010/main" val="3375730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13C2BC-0E53-2D41-239C-182E56789A17}"/>
              </a:ext>
            </a:extLst>
          </p:cNvPr>
          <p:cNvSpPr>
            <a:spLocks noGrp="1"/>
          </p:cNvSpPr>
          <p:nvPr>
            <p:ph type="body" sz="quarter" idx="14"/>
          </p:nvPr>
        </p:nvSpPr>
        <p:spPr>
          <a:xfrm>
            <a:off x="551384" y="1613788"/>
            <a:ext cx="11089754" cy="4695532"/>
          </a:xfrm>
        </p:spPr>
        <p:txBody>
          <a:bodyPr lIns="91440" tIns="45720" rIns="91440" bIns="45720" anchor="t"/>
          <a:lstStyle/>
          <a:p>
            <a:pPr marL="457200" indent="-457200">
              <a:buChar char="•"/>
            </a:pPr>
            <a:r>
              <a:rPr lang="en-US" dirty="0">
                <a:cs typeface="Calibri"/>
              </a:rPr>
              <a:t>Combination Products are products that combine biologics and/or drugs or devices. A more complete definition is provided in 21CFR3.2</a:t>
            </a:r>
          </a:p>
          <a:p>
            <a:pPr marL="457200" indent="-457200">
              <a:buChar char="•"/>
            </a:pPr>
            <a:r>
              <a:rPr lang="en-US" dirty="0">
                <a:cs typeface="Calibri"/>
              </a:rPr>
              <a:t>Review of such products can cross the lines of separation between the FDA's medical product centers:</a:t>
            </a:r>
          </a:p>
          <a:p>
            <a:pPr marL="1143000" lvl="1" indent="-457200">
              <a:buChar char="•"/>
            </a:pPr>
            <a:r>
              <a:rPr lang="en-US" dirty="0">
                <a:cs typeface="Calibri"/>
              </a:rPr>
              <a:t>Center for Biologics Evaluation and Research (CBER)</a:t>
            </a:r>
          </a:p>
          <a:p>
            <a:pPr marL="1143000" lvl="1" indent="-457200">
              <a:buChar char="•"/>
            </a:pPr>
            <a:r>
              <a:rPr lang="en-US" dirty="0">
                <a:cs typeface="Calibri"/>
              </a:rPr>
              <a:t>Center for Drug Evaluation and Research (CDER)</a:t>
            </a:r>
          </a:p>
          <a:p>
            <a:pPr marL="1143000" lvl="1" indent="-457200"/>
            <a:r>
              <a:rPr lang="en-US" dirty="0">
                <a:cs typeface="Calibri"/>
              </a:rPr>
              <a:t>Center for Devices and Radiological Health (CDRH)</a:t>
            </a:r>
          </a:p>
          <a:p>
            <a:pPr marL="457200" indent="-457200">
              <a:buChar char="•"/>
            </a:pPr>
            <a:r>
              <a:rPr lang="en-US" dirty="0">
                <a:cs typeface="Calibri"/>
              </a:rPr>
              <a:t>This results in differences (generally more challenging) in the regulatory pathway for such products</a:t>
            </a:r>
          </a:p>
          <a:p>
            <a:pPr marL="457200" indent="-457200"/>
            <a:endParaRPr lang="en-US" dirty="0">
              <a:cs typeface="Calibri"/>
            </a:endParaRPr>
          </a:p>
        </p:txBody>
      </p:sp>
      <p:sp>
        <p:nvSpPr>
          <p:cNvPr id="4" name="Text Placeholder 3">
            <a:extLst>
              <a:ext uri="{FF2B5EF4-FFF2-40B4-BE49-F238E27FC236}">
                <a16:creationId xmlns:a16="http://schemas.microsoft.com/office/drawing/2014/main" id="{DE723D56-1B21-EC96-B491-EF79059260A3}"/>
              </a:ext>
            </a:extLst>
          </p:cNvPr>
          <p:cNvSpPr>
            <a:spLocks noGrp="1"/>
          </p:cNvSpPr>
          <p:nvPr>
            <p:ph type="body" sz="quarter" idx="13"/>
          </p:nvPr>
        </p:nvSpPr>
        <p:spPr>
          <a:xfrm>
            <a:off x="551384" y="249958"/>
            <a:ext cx="9113838" cy="962067"/>
          </a:xfrm>
        </p:spPr>
        <p:txBody>
          <a:bodyPr lIns="91440" tIns="45720" rIns="91440" bIns="45720" anchor="ctr">
            <a:normAutofit lnSpcReduction="10000"/>
          </a:bodyPr>
          <a:lstStyle/>
          <a:p>
            <a:pPr algn="ctr"/>
            <a:r>
              <a:rPr lang="en-US" dirty="0">
                <a:cs typeface="Calibri"/>
              </a:rPr>
              <a:t>Combining Immunotherapy with Other Treatment Modalities may result in a Combination Product</a:t>
            </a:r>
          </a:p>
        </p:txBody>
      </p:sp>
    </p:spTree>
    <p:extLst>
      <p:ext uri="{BB962C8B-B14F-4D97-AF65-F5344CB8AC3E}">
        <p14:creationId xmlns:p14="http://schemas.microsoft.com/office/powerpoint/2010/main" val="1986529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텍스트 개체 틀 1"/>
          <p:cNvSpPr>
            <a:spLocks noGrp="1"/>
          </p:cNvSpPr>
          <p:nvPr>
            <p:ph type="body" sz="quarter" idx="10"/>
          </p:nvPr>
        </p:nvSpPr>
        <p:spPr/>
        <p:txBody>
          <a:bodyPr/>
          <a:lstStyle/>
          <a:p>
            <a:r>
              <a:rPr lang="en-US" altLang="ko-KR" dirty="0">
                <a:solidFill>
                  <a:srgbClr val="034F84"/>
                </a:solidFill>
              </a:rPr>
              <a:t>Case Study: Somatic Cell Therapy</a:t>
            </a:r>
          </a:p>
          <a:p>
            <a:r>
              <a:rPr lang="en-US" dirty="0">
                <a:solidFill>
                  <a:srgbClr val="034F84"/>
                </a:solidFill>
              </a:rPr>
              <a:t>HER2 CAR T-cells </a:t>
            </a:r>
            <a:endParaRPr lang="ko-KR" altLang="en-US" dirty="0">
              <a:solidFill>
                <a:srgbClr val="034F84"/>
              </a:solidFill>
            </a:endParaRPr>
          </a:p>
        </p:txBody>
      </p:sp>
      <p:sp>
        <p:nvSpPr>
          <p:cNvPr id="4" name="텍스트 개체 틀 3"/>
          <p:cNvSpPr>
            <a:spLocks noGrp="1"/>
          </p:cNvSpPr>
          <p:nvPr>
            <p:ph type="body" sz="quarter" idx="12"/>
          </p:nvPr>
        </p:nvSpPr>
        <p:spPr>
          <a:xfrm>
            <a:off x="3071664" y="5004866"/>
            <a:ext cx="7560941" cy="431800"/>
          </a:xfrm>
        </p:spPr>
        <p:txBody>
          <a:bodyPr lIns="91440" tIns="45720" rIns="91440" bIns="45720" anchor="t"/>
          <a:lstStyle/>
          <a:p>
            <a:r>
              <a:rPr lang="en-US" altLang="ko-KR" dirty="0"/>
              <a:t/>
            </a:r>
            <a:br>
              <a:rPr lang="en-US" altLang="ko-KR" dirty="0"/>
            </a:br>
            <a:endParaRPr lang="ko-KR" altLang="en-US" dirty="0"/>
          </a:p>
        </p:txBody>
      </p:sp>
    </p:spTree>
    <p:extLst>
      <p:ext uri="{BB962C8B-B14F-4D97-AF65-F5344CB8AC3E}">
        <p14:creationId xmlns:p14="http://schemas.microsoft.com/office/powerpoint/2010/main" val="868444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텍스트 개체 틀 12"/>
          <p:cNvSpPr>
            <a:spLocks noGrp="1"/>
          </p:cNvSpPr>
          <p:nvPr>
            <p:ph type="body" sz="quarter" idx="14"/>
          </p:nvPr>
        </p:nvSpPr>
        <p:spPr/>
        <p:txBody>
          <a:bodyPr/>
          <a:lstStyle/>
          <a:p>
            <a:pPr lvl="0"/>
            <a:r>
              <a:rPr lang="en-US" altLang="ko-KR" dirty="0">
                <a:latin typeface="Calibri" panose="020F0502020204030204" pitchFamily="34" charset="0"/>
                <a:cs typeface="Calibri" panose="020F0502020204030204" pitchFamily="34" charset="0"/>
              </a:rPr>
              <a:t> </a:t>
            </a:r>
          </a:p>
        </p:txBody>
      </p:sp>
      <p:sp>
        <p:nvSpPr>
          <p:cNvPr id="12" name="텍스트 개체 틀 11"/>
          <p:cNvSpPr>
            <a:spLocks noGrp="1"/>
          </p:cNvSpPr>
          <p:nvPr>
            <p:ph type="body" sz="quarter" idx="13"/>
          </p:nvPr>
        </p:nvSpPr>
        <p:spPr/>
        <p:txBody>
          <a:bodyPr/>
          <a:lstStyle/>
          <a:p>
            <a:r>
              <a:rPr lang="en-US" altLang="ko-KR" dirty="0"/>
              <a:t> </a:t>
            </a:r>
            <a:r>
              <a:rPr lang="en-US" u="sng" dirty="0"/>
              <a:t>HER2</a:t>
            </a:r>
            <a:r>
              <a:rPr lang="en-US" dirty="0"/>
              <a:t>: an immunotherapeutic target for CART</a:t>
            </a:r>
            <a:endParaRPr lang="ko-KR" altLang="en-US" dirty="0"/>
          </a:p>
        </p:txBody>
      </p:sp>
      <p:pic>
        <p:nvPicPr>
          <p:cNvPr id="2" name="Picture 1"/>
          <p:cNvPicPr>
            <a:picLocks noChangeAspect="1"/>
          </p:cNvPicPr>
          <p:nvPr/>
        </p:nvPicPr>
        <p:blipFill rotWithShape="1">
          <a:blip r:embed="rId3"/>
          <a:srcRect t="18152"/>
          <a:stretch/>
        </p:blipFill>
        <p:spPr>
          <a:xfrm>
            <a:off x="263352" y="1520465"/>
            <a:ext cx="11668740" cy="5337535"/>
          </a:xfrm>
          <a:prstGeom prst="rect">
            <a:avLst/>
          </a:prstGeom>
        </p:spPr>
      </p:pic>
    </p:spTree>
    <p:extLst>
      <p:ext uri="{BB962C8B-B14F-4D97-AF65-F5344CB8AC3E}">
        <p14:creationId xmlns:p14="http://schemas.microsoft.com/office/powerpoint/2010/main" val="1928687149"/>
      </p:ext>
    </p:extLst>
  </p:cSld>
  <p:clrMapOvr>
    <a:masterClrMapping/>
  </p:clrMapOvr>
</p:sld>
</file>

<file path=ppt/theme/theme1.xml><?xml version="1.0" encoding="utf-8"?>
<a:theme xmlns:a="http://schemas.openxmlformats.org/drawingml/2006/main" name="Theme">
  <a:themeElements>
    <a:clrScheme name="사용자 지정 5">
      <a:dk1>
        <a:sysClr val="windowText" lastClr="000000"/>
      </a:dk1>
      <a:lt1>
        <a:sysClr val="window" lastClr="FFFFFF"/>
      </a:lt1>
      <a:dk2>
        <a:srgbClr val="3F3F3F"/>
      </a:dk2>
      <a:lt2>
        <a:srgbClr val="E7E6E6"/>
      </a:lt2>
      <a:accent1>
        <a:srgbClr val="7DA1C4"/>
      </a:accent1>
      <a:accent2>
        <a:srgbClr val="6BBBAE"/>
      </a:accent2>
      <a:accent3>
        <a:srgbClr val="84BD00"/>
      </a:accent3>
      <a:accent4>
        <a:srgbClr val="0082BA"/>
      </a:accent4>
      <a:accent5>
        <a:srgbClr val="702082"/>
      </a:accent5>
      <a:accent6>
        <a:srgbClr val="DC8633"/>
      </a:accent6>
      <a:hlink>
        <a:srgbClr val="262626"/>
      </a:hlink>
      <a:folHlink>
        <a:srgbClr val="262626"/>
      </a:folHlink>
    </a:clrScheme>
    <a:fontScheme name="사용자 지정 4">
      <a:majorFont>
        <a:latin typeface="Calibri"/>
        <a:ea typeface="맑은 고딕"/>
        <a:cs typeface=""/>
      </a:majorFont>
      <a:minorFont>
        <a:latin typeface="Calibri"/>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2981</TotalTime>
  <Words>3237</Words>
  <Application>Microsoft Office PowerPoint</Application>
  <PresentationFormat>Widescreen</PresentationFormat>
  <Paragraphs>427</Paragraphs>
  <Slides>36</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맑은 고딕</vt:lpstr>
      <vt:lpstr>Arial</vt:lpstr>
      <vt:lpstr>Calibri</vt:lpstr>
      <vt:lpstr>Cambria</vt:lpstr>
      <vt:lpstr>inherit</vt:lpstr>
      <vt:lpstr>Roboto</vt:lpstr>
      <vt:lpstr>Tahoma</vt:lpstr>
      <vt:lpstr>Times New Roman</vt:lpstr>
      <vt:lpstr>Wingdings</vt:lpstr>
      <vt:lpstr>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 Use the Arial fonts shown in this template - The size of the font should be 54</dc:title>
  <dc:creator>Park Jihee</dc:creator>
  <cp:lastModifiedBy>Grilley, Bambi J. (Bambi)</cp:lastModifiedBy>
  <cp:revision>218</cp:revision>
  <cp:lastPrinted>2022-09-06T22:27:25Z</cp:lastPrinted>
  <dcterms:created xsi:type="dcterms:W3CDTF">2019-05-15T00:37:57Z</dcterms:created>
  <dcterms:modified xsi:type="dcterms:W3CDTF">2023-01-04T18:07:25Z</dcterms:modified>
</cp:coreProperties>
</file>